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49" r:id="rId2"/>
    <p:sldId id="1151" r:id="rId3"/>
    <p:sldId id="1158" r:id="rId4"/>
    <p:sldId id="1159" r:id="rId5"/>
    <p:sldId id="1160" r:id="rId6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patrick" initials="" lastIdx="1" clrIdx="0"/>
  <p:cmAuthor id="2" name="龙涛 董" initials="龙涛" lastIdx="1" clrIdx="1"/>
  <p:cmAuthor id="3" name="dell" initials="d" lastIdx="1" clrIdx="2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5050"/>
    <a:srgbClr val="213B69"/>
    <a:srgbClr val="45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3333" autoAdjust="0"/>
  </p:normalViewPr>
  <p:slideViewPr>
    <p:cSldViewPr>
      <p:cViewPr>
        <p:scale>
          <a:sx n="111" d="100"/>
          <a:sy n="111" d="100"/>
        </p:scale>
        <p:origin x="608" y="376"/>
      </p:cViewPr>
      <p:guideLst>
        <p:guide orient="horz" pos="2158"/>
        <p:guide pos="28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654"/>
    </p:cViewPr>
  </p:sorter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5009EC9-DBE2-4043-B4FF-E468F4D3F4A6}" type="datetimeFigureOut">
              <a:rPr lang="en-US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9C824F-702B-4CA6-9E7A-4ADBC5778E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7375C2D-ABB5-48DA-AD36-44706C9F841B}" type="datetimeFigureOut">
              <a:rPr lang="en-GB"/>
              <a:t>07/07/2021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44" tIns="48322" rIns="96644" bIns="48322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E7E786B-607C-4C7A-B835-1C26BE17C116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3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520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3C95CE-89E9-4C0E-8C57-164923AFF7B8}" type="slidenum">
              <a:rPr lang="en-GB" altLang="en-US" smtClean="0"/>
              <a:t>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56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 userDrawn="1"/>
        </p:nvSpPr>
        <p:spPr>
          <a:xfrm>
            <a:off x="0" y="1989138"/>
            <a:ext cx="9144000" cy="1685925"/>
          </a:xfrm>
          <a:prstGeom prst="rect">
            <a:avLst/>
          </a:prstGeom>
          <a:gradFill>
            <a:gsLst>
              <a:gs pos="0">
                <a:schemeClr val="tx2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8488" y="6453188"/>
            <a:ext cx="2133600" cy="365125"/>
          </a:xfrm>
        </p:spPr>
        <p:txBody>
          <a:bodyPr/>
          <a:lstStyle>
            <a:lvl1pPr>
              <a:defRPr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170663-8F77-47B1-A780-0BD27C51E68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4813"/>
            <a:ext cx="9242426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116013"/>
            <a:ext cx="8784976" cy="5605462"/>
          </a:xfrm>
          <a:prstGeom prst="rect">
            <a:avLst/>
          </a:prstGeom>
        </p:spPr>
        <p:txBody>
          <a:bodyPr/>
          <a:lstStyle>
            <a:lvl1pPr marL="347980" indent="-347980">
              <a:buSzPct val="70000"/>
              <a:buFont typeface="Wingdings" panose="05000000000000000000" pitchFamily="2" charset="2"/>
              <a:buChar char="q"/>
              <a:defRPr/>
            </a:lvl1pPr>
          </a:lstStyle>
          <a:p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" y="421504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1F10981-E49A-4472-A440-C369F8B82E0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9B39EF-A6C7-436D-96E6-A4CC5E560D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组会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20210707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周俊卓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://www.sustc.edu.cn/upload/images/pangcq/logo/%E6%A0%A1%E5%BE%BD%2B%E8%8B%B1%E6%96%87%E6%A0%A1%E5%90%8D-%E5%B7%A6%E5%8F%B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2008"/>
            <a:ext cx="432048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Systolic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Pipeline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-108520" y="4293096"/>
            <a:ext cx="9361040" cy="234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采用</a:t>
            </a:r>
            <a:r>
              <a:rPr lang="en-US" altLang="zh-CN" sz="2000" dirty="0"/>
              <a:t>MEISSA(Multiplying Matrices Efﬁciently in a Scalable Systolic Architecture)</a:t>
            </a:r>
            <a:r>
              <a:rPr lang="zh-CN" altLang="en-US" sz="2000" dirty="0"/>
              <a:t>方案，相较于传统的</a:t>
            </a:r>
            <a:r>
              <a:rPr lang="en-US" altLang="zh-CN" sz="2000" dirty="0"/>
              <a:t>Non-stationary Systolic Array (NSA)</a:t>
            </a:r>
            <a:r>
              <a:rPr lang="zh-CN" altLang="en-US" sz="2000" dirty="0"/>
              <a:t>或</a:t>
            </a:r>
            <a:r>
              <a:rPr lang="en-US" altLang="zh-CN" sz="2000" dirty="0"/>
              <a:t>TPU-style Stationary Systolic Array (TSSA)</a:t>
            </a:r>
            <a:r>
              <a:rPr lang="zh-CN" altLang="en-US" sz="2000" dirty="0"/>
              <a:t>，此方案输出延时低。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sz="2000" b="1" dirty="0" err="1"/>
              <a:t>可重构</a:t>
            </a:r>
            <a:r>
              <a:rPr lang="zh-CN" altLang="en-US" sz="2000" b="1" dirty="0"/>
              <a:t>、</a:t>
            </a:r>
            <a:r>
              <a:rPr lang="en-US" sz="2000" b="1" dirty="0"/>
              <a:t>pipeline</a:t>
            </a:r>
            <a:r>
              <a:rPr lang="ja-JP" altLang="en-US" sz="2000" b="1"/>
              <a:t>设计</a:t>
            </a:r>
            <a:r>
              <a:rPr lang="ja-JP" altLang="en-US" sz="2000"/>
              <a:t>、</a:t>
            </a:r>
            <a:r>
              <a:rPr lang="ja-JP" altLang="en-US" sz="2000" b="1"/>
              <a:t>多输入浮点加法树设计</a:t>
            </a:r>
            <a:r>
              <a:rPr lang="ja-JP" altLang="en-US" sz="2000"/>
              <a:t>、</a:t>
            </a:r>
            <a:r>
              <a:rPr lang="ja-JP" altLang="en-US" sz="2000" b="1"/>
              <a:t>累加器设计</a:t>
            </a:r>
            <a:r>
              <a:rPr lang="ja-JP" altLang="en-US" sz="2000"/>
              <a:t>、</a:t>
            </a:r>
            <a:r>
              <a:rPr lang="en-US" sz="2000" b="1" dirty="0"/>
              <a:t>ping-pong</a:t>
            </a:r>
            <a:r>
              <a:rPr lang="ja-JP" altLang="en-US" sz="2000" b="1"/>
              <a:t>设计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E8BC8-5C8B-AB4C-B3D4-F60679E0B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r="75200" b="74618"/>
          <a:stretch/>
        </p:blipFill>
        <p:spPr>
          <a:xfrm>
            <a:off x="80268" y="1002556"/>
            <a:ext cx="6284585" cy="38485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D4F304-4D4C-5F40-833E-684DBCB4DC47}"/>
              </a:ext>
            </a:extLst>
          </p:cNvPr>
          <p:cNvGrpSpPr/>
          <p:nvPr/>
        </p:nvGrpSpPr>
        <p:grpSpPr>
          <a:xfrm>
            <a:off x="6588223" y="836712"/>
            <a:ext cx="2549679" cy="3980484"/>
            <a:chOff x="5465495" y="1002556"/>
            <a:chExt cx="3672408" cy="57332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DF29FA-4649-5A40-B075-B361B7DE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495" y="1002556"/>
              <a:ext cx="3461884" cy="57332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8413F0-07BE-9343-AC82-3CD6BFAF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5495" y="1467944"/>
              <a:ext cx="3672408" cy="425365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1FFD97-0BBC-AB45-A702-273AC1C62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716603"/>
            <a:ext cx="3494916" cy="22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模组比较器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899592" y="5085184"/>
            <a:ext cx="6840760" cy="9629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Chisel</a:t>
            </a:r>
            <a:r>
              <a:rPr lang="zh-CN" altLang="en-US" sz="2000" dirty="0"/>
              <a:t>中调用</a:t>
            </a:r>
            <a:r>
              <a:rPr lang="en-US" altLang="zh-CN" sz="2000" dirty="0"/>
              <a:t>4</a:t>
            </a:r>
            <a:r>
              <a:rPr lang="zh-CN" altLang="en-US" sz="2000" dirty="0"/>
              <a:t>输入的</a:t>
            </a:r>
            <a:r>
              <a:rPr lang="en-US" altLang="zh-CN" sz="2000" dirty="0" err="1"/>
              <a:t>verilog</a:t>
            </a:r>
            <a:r>
              <a:rPr lang="zh-CN" altLang="en-US" sz="2000" dirty="0"/>
              <a:t>设计，复现了</a:t>
            </a:r>
            <a:r>
              <a:rPr lang="en-US" altLang="zh-CN" sz="2000" dirty="0"/>
              <a:t>16</a:t>
            </a:r>
            <a:r>
              <a:rPr lang="zh-CN" altLang="en-US" sz="2000" dirty="0"/>
              <a:t>输入比较器</a:t>
            </a:r>
            <a:endParaRPr lang="en-US" altLang="zh-C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CAA67-6F3E-CC4E-9295-85F26AD9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944724"/>
            <a:ext cx="2124865" cy="591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B59E5-B854-AB43-A911-EC7F9179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03538"/>
            <a:ext cx="5983581" cy="2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定点加法树实现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1547664" y="5958027"/>
            <a:ext cx="5204713" cy="5062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N" sz="2000" b="1" dirty="0"/>
              <a:t>使用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个（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层）</a:t>
            </a:r>
            <a:r>
              <a:rPr lang="en-US" altLang="zh-CN" sz="2000" b="1" dirty="0"/>
              <a:t>4-2</a:t>
            </a:r>
            <a:r>
              <a:rPr lang="zh-CN" altLang="en-US" sz="2000" b="1" dirty="0"/>
              <a:t>压缩</a:t>
            </a:r>
            <a:r>
              <a:rPr lang="en-US" altLang="zh-CN" sz="2000" b="1" dirty="0"/>
              <a:t>+CSLA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chisel</a:t>
            </a:r>
            <a:r>
              <a:rPr lang="zh-CN" altLang="en-US" sz="2000" b="1" dirty="0"/>
              <a:t>实现</a:t>
            </a:r>
            <a:endParaRPr lang="en-US" altLang="zh-C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FAE27-547D-744B-9D59-6176C03E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4" y="1348582"/>
            <a:ext cx="4804063" cy="4695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594C1-D011-8B48-A20F-01E6A48D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76578"/>
            <a:ext cx="3162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8C793-4306-46BB-B354-A5844F1B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浮点加法树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定点加法树验证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E7848-8D11-40C3-B4E7-EB8EF8631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10981-E49A-4472-A440-C369F8B82E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B3DF1F1F-313D-754A-994A-B17BACCF4120}"/>
              </a:ext>
            </a:extLst>
          </p:cNvPr>
          <p:cNvSpPr/>
          <p:nvPr/>
        </p:nvSpPr>
        <p:spPr>
          <a:xfrm>
            <a:off x="5041226" y="972943"/>
            <a:ext cx="4104456" cy="234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CN" sz="2000" b="1" dirty="0"/>
              <a:t>使用chisel中的验证模块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    （基于</a:t>
            </a:r>
            <a:r>
              <a:rPr lang="en-US" altLang="zh-CN" sz="2000" b="1" dirty="0" err="1"/>
              <a:t>verilator</a:t>
            </a:r>
            <a:r>
              <a:rPr lang="zh-CN" altLang="en-US" sz="2000" b="1" dirty="0"/>
              <a:t>开源框架）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生成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万次的随机信号输入，并将模块输出信号结果与验证数据比对通过</a:t>
            </a:r>
            <a:endParaRPr lang="en-US" altLang="zh-C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3F256-29B3-CD47-AB72-87C3D863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943"/>
            <a:ext cx="5067122" cy="45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14112</TotalTime>
  <Words>156</Words>
  <Application>Microsoft Macintosh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Times New Roman</vt:lpstr>
      <vt:lpstr>Wingdings</vt:lpstr>
      <vt:lpstr>Office 主题</vt:lpstr>
      <vt:lpstr>组会20210707 周俊卓</vt:lpstr>
      <vt:lpstr>PE Systolic Array with Pipeline</vt:lpstr>
      <vt:lpstr>浮点加法树-模组比较器</vt:lpstr>
      <vt:lpstr>浮点加法树-定点加法树实现</vt:lpstr>
      <vt:lpstr>浮点加法树-定点加法树验证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lxb</dc:creator>
  <cp:lastModifiedBy>Happy</cp:lastModifiedBy>
  <cp:revision>2670</cp:revision>
  <cp:lastPrinted>2017-11-10T03:54:00Z</cp:lastPrinted>
  <dcterms:created xsi:type="dcterms:W3CDTF">2016-10-14T03:45:00Z</dcterms:created>
  <dcterms:modified xsi:type="dcterms:W3CDTF">2021-07-07T08:53:46Z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