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bookmarkIdSeed="3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949" r:id="rId2"/>
    <p:sldId id="1151" r:id="rId3"/>
    <p:sldId id="1156" r:id="rId4"/>
    <p:sldId id="1154" r:id="rId5"/>
    <p:sldId id="1155" r:id="rId6"/>
    <p:sldId id="1152" r:id="rId7"/>
  </p:sldIdLst>
  <p:sldSz cx="9144000" cy="6858000" type="screen4x3"/>
  <p:notesSz cx="7315200" cy="96012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epatrick" initials="" lastIdx="1" clrIdx="0"/>
  <p:cmAuthor id="2" name="龙涛 董" initials="龙涛" lastIdx="1" clrIdx="1"/>
  <p:cmAuthor id="3" name="dell" initials="d" lastIdx="1" clrIdx="2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FF5050"/>
    <a:srgbClr val="213B69"/>
    <a:srgbClr val="45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0" autoAdjust="0"/>
    <p:restoredTop sz="93333" autoAdjust="0"/>
  </p:normalViewPr>
  <p:slideViewPr>
    <p:cSldViewPr>
      <p:cViewPr varScale="1">
        <p:scale>
          <a:sx n="119" d="100"/>
          <a:sy n="119" d="100"/>
        </p:scale>
        <p:origin x="1576" y="192"/>
      </p:cViewPr>
      <p:guideLst>
        <p:guide orient="horz" pos="2158"/>
        <p:guide pos="282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654"/>
    </p:cViewPr>
  </p:sorterViewPr>
  <p:notesViewPr>
    <p:cSldViewPr>
      <p:cViewPr varScale="1">
        <p:scale>
          <a:sx n="52" d="100"/>
          <a:sy n="52" d="100"/>
        </p:scale>
        <p:origin x="286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6644" tIns="48322" rIns="96644" bIns="4832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6644" tIns="48322" rIns="96644" bIns="4832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A5009EC9-DBE2-4043-B4FF-E468F4D3F4A6}" type="datetimeFigureOut">
              <a:rPr lang="en-US"/>
              <a:t>6/16/21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6644" tIns="48322" rIns="96644" bIns="4832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6644" tIns="48322" rIns="96644" bIns="4832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99C824F-702B-4CA6-9E7A-4ADBC5778E4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82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6644" tIns="48322" rIns="96644" bIns="4832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6644" tIns="48322" rIns="96644" bIns="4832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87375C2D-ABB5-48DA-AD36-44706C9F841B}" type="datetimeFigureOut">
              <a:rPr lang="en-GB"/>
              <a:t>16/06/2021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4" tIns="48322" rIns="96644" bIns="48322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6644" tIns="48322" rIns="96644" bIns="48322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6644" tIns="48322" rIns="96644" bIns="4832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6644" tIns="48322" rIns="96644" bIns="4832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BE7E786B-607C-4C7A-B835-1C26BE17C116}" type="slidenum">
              <a:rPr lang="en-GB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19384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defTabSz="96520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819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E3C95CE-89E9-4C0E-8C57-164923AFF7B8}" type="slidenum">
              <a:rPr lang="en-GB" altLang="en-US" smtClean="0"/>
              <a:t>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9656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 userDrawn="1"/>
        </p:nvSpPr>
        <p:spPr>
          <a:xfrm>
            <a:off x="0" y="1989138"/>
            <a:ext cx="9144000" cy="1685925"/>
          </a:xfrm>
          <a:prstGeom prst="rect">
            <a:avLst/>
          </a:prstGeom>
          <a:gradFill>
            <a:gsLst>
              <a:gs pos="0">
                <a:schemeClr val="tx2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1988840"/>
            <a:ext cx="9144000" cy="1656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48488" y="6453188"/>
            <a:ext cx="2133600" cy="365125"/>
          </a:xfrm>
        </p:spPr>
        <p:txBody>
          <a:bodyPr/>
          <a:lstStyle>
            <a:lvl1pPr>
              <a:defRPr sz="1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9C170663-8F77-47B1-A780-0BD27C51E68A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213" y="404813"/>
            <a:ext cx="9242426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79512" y="1116013"/>
            <a:ext cx="8784976" cy="5605462"/>
          </a:xfrm>
          <a:prstGeom prst="rect">
            <a:avLst/>
          </a:prstGeom>
        </p:spPr>
        <p:txBody>
          <a:bodyPr/>
          <a:lstStyle>
            <a:lvl1pPr marL="347980" indent="-347980">
              <a:buSzPct val="70000"/>
              <a:buFont typeface="Wingdings" panose="05000000000000000000" pitchFamily="2" charset="2"/>
              <a:buChar char="q"/>
              <a:defRPr/>
            </a:lvl1pPr>
          </a:lstStyle>
          <a:p>
            <a:endParaRPr lang="en-GB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" y="421504"/>
            <a:ext cx="91440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21F10981-E49A-4472-A440-C369F8B82E0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48488" y="64484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B9B39EF-A6C7-436D-96E6-A4CC5E560D8D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Pipeline Systolic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Reconfigurable Accelerator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 descr="http://www.sustc.edu.cn/upload/images/pangcq/logo/%E6%A0%A1%E5%BE%BD%2B%E8%8B%B1%E6%96%87%E6%A0%A1%E5%90%8D-%E5%B7%A6%E5%8F%B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72008"/>
            <a:ext cx="4320480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B58C793-4306-46BB-B354-A5844F1B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Systolic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Array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with Pipeline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9E7848-8D11-40C3-B4E7-EB8EF86312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F10981-E49A-4472-A440-C369F8B82E07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B3DF1F1F-313D-754A-994A-B17BACCF4120}"/>
              </a:ext>
            </a:extLst>
          </p:cNvPr>
          <p:cNvSpPr/>
          <p:nvPr/>
        </p:nvSpPr>
        <p:spPr>
          <a:xfrm>
            <a:off x="-108520" y="4293096"/>
            <a:ext cx="9361040" cy="23479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/>
              <a:t>采用</a:t>
            </a:r>
            <a:r>
              <a:rPr lang="en-US" altLang="zh-CN" sz="2000" dirty="0"/>
              <a:t>MEISSA(Multiplying Matrices Efﬁciently in a Scalable Systolic Architecture)</a:t>
            </a:r>
            <a:r>
              <a:rPr lang="zh-CN" altLang="en-US" sz="2000" dirty="0"/>
              <a:t>方案，相较于传统的</a:t>
            </a:r>
            <a:r>
              <a:rPr lang="en-US" altLang="zh-CN" sz="2000" dirty="0"/>
              <a:t>Non-stationary Systolic Array (NSA)</a:t>
            </a:r>
            <a:r>
              <a:rPr lang="zh-CN" altLang="en-US" sz="2000" dirty="0"/>
              <a:t>或</a:t>
            </a:r>
            <a:r>
              <a:rPr lang="en-US" altLang="zh-CN" sz="2000" dirty="0"/>
              <a:t>TPU-style Stationary Systolic Array (TSSA)</a:t>
            </a:r>
            <a:r>
              <a:rPr lang="zh-CN" altLang="en-US" sz="2000" dirty="0"/>
              <a:t>，此方案输出延时低。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sz="2000" b="1" dirty="0" err="1"/>
              <a:t>可重构</a:t>
            </a:r>
            <a:r>
              <a:rPr lang="zh-CN" altLang="en-US" sz="2000" b="1" dirty="0"/>
              <a:t>、</a:t>
            </a:r>
            <a:r>
              <a:rPr lang="en-US" sz="2000" b="1" dirty="0"/>
              <a:t>pipeline</a:t>
            </a:r>
            <a:r>
              <a:rPr lang="ja-JP" altLang="en-US" sz="2000" b="1"/>
              <a:t>设计</a:t>
            </a:r>
            <a:r>
              <a:rPr lang="ja-JP" altLang="en-US" sz="2000"/>
              <a:t>、</a:t>
            </a:r>
            <a:r>
              <a:rPr lang="ja-JP" altLang="en-US" sz="2000" b="1"/>
              <a:t>多输入浮点加法树设计</a:t>
            </a:r>
            <a:r>
              <a:rPr lang="ja-JP" altLang="en-US" sz="2000"/>
              <a:t>、</a:t>
            </a:r>
            <a:r>
              <a:rPr lang="ja-JP" altLang="en-US" sz="2000" b="1"/>
              <a:t>累加器设计</a:t>
            </a:r>
            <a:r>
              <a:rPr lang="ja-JP" altLang="en-US" sz="2000"/>
              <a:t>、</a:t>
            </a:r>
            <a:r>
              <a:rPr lang="en-US" sz="2000" b="1" dirty="0"/>
              <a:t>ping-pong</a:t>
            </a:r>
            <a:r>
              <a:rPr lang="ja-JP" altLang="en-US" sz="2000" b="1"/>
              <a:t>设计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6E8BC8-5C8B-AB4C-B3D4-F60679E0B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6" r="75200" b="74618"/>
          <a:stretch/>
        </p:blipFill>
        <p:spPr>
          <a:xfrm>
            <a:off x="80268" y="1002556"/>
            <a:ext cx="6284585" cy="384852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9D4F304-4D4C-5F40-833E-684DBCB4DC47}"/>
              </a:ext>
            </a:extLst>
          </p:cNvPr>
          <p:cNvGrpSpPr/>
          <p:nvPr/>
        </p:nvGrpSpPr>
        <p:grpSpPr>
          <a:xfrm>
            <a:off x="6588223" y="836712"/>
            <a:ext cx="2549679" cy="3980484"/>
            <a:chOff x="5465495" y="1002556"/>
            <a:chExt cx="3672408" cy="573325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FDF29FA-4649-5A40-B075-B361B7DED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65495" y="1002556"/>
              <a:ext cx="3461884" cy="573325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68413F0-07BE-9343-AC82-3CD6BFAFA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5495" y="1467944"/>
              <a:ext cx="3672408" cy="42536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700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CCA440-D3EB-6243-A4C6-F7637BEE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三种脉动方案的比较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16C2E-23D2-484F-A756-94B7B13F36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F10981-E49A-4472-A440-C369F8B82E07}" type="slidenum">
              <a:rPr lang="zh-CN" altLang="en-US" smtClean="0"/>
              <a:t>2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0C442D-7DA2-F349-A516-AC3BEF46E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1369"/>
            <a:ext cx="9144000" cy="25052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BC857E-986E-F34C-8E2C-0D23999CD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89040"/>
            <a:ext cx="914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5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B3F2F0D-9069-9C45-9E62-1F9AE825B791}"/>
              </a:ext>
            </a:extLst>
          </p:cNvPr>
          <p:cNvGrpSpPr/>
          <p:nvPr/>
        </p:nvGrpSpPr>
        <p:grpSpPr>
          <a:xfrm>
            <a:off x="-129702" y="926515"/>
            <a:ext cx="7291303" cy="1376582"/>
            <a:chOff x="-129702" y="1206507"/>
            <a:chExt cx="7291303" cy="13765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5FC637A-EA50-E44C-BCCC-B93F4F289A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88" r="19288" b="84090"/>
            <a:stretch/>
          </p:blipFill>
          <p:spPr>
            <a:xfrm>
              <a:off x="398223" y="1206507"/>
              <a:ext cx="6763378" cy="1376582"/>
            </a:xfrm>
            <a:prstGeom prst="rect">
              <a:avLst/>
            </a:prstGeom>
          </p:spPr>
        </p:pic>
        <p:sp>
          <p:nvSpPr>
            <p:cNvPr id="10" name="矩形 6">
              <a:extLst>
                <a:ext uri="{FF2B5EF4-FFF2-40B4-BE49-F238E27FC236}">
                  <a16:creationId xmlns:a16="http://schemas.microsoft.com/office/drawing/2014/main" id="{E145A46E-2A6A-C84B-94DA-FBC944FFE3C7}"/>
                </a:ext>
              </a:extLst>
            </p:cNvPr>
            <p:cNvSpPr/>
            <p:nvPr/>
          </p:nvSpPr>
          <p:spPr>
            <a:xfrm>
              <a:off x="-129702" y="1568099"/>
              <a:ext cx="1656184" cy="79278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600" dirty="0"/>
                <a:t>Load: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600" dirty="0"/>
                <a:t>m </a:t>
              </a:r>
              <a:r>
                <a:rPr lang="en-US" altLang="zh-CN" sz="1600" dirty="0" err="1"/>
                <a:t>clk</a:t>
              </a:r>
              <a:endParaRPr lang="en-US" altLang="zh-CN" sz="1600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00C11007-01B8-FE42-82EF-03909CC15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Systolic Architectures (with Pipeline)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0A12E-1AD8-9A42-8875-EF49EDF0D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F10981-E49A-4472-A440-C369F8B82E07}" type="slidenum">
              <a:rPr lang="zh-CN" altLang="en-US" smtClean="0"/>
              <a:t>3</a:t>
            </a:fld>
            <a:endParaRPr lang="zh-CN" alt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D554AF-6375-944C-92DF-4977A127CACA}"/>
              </a:ext>
            </a:extLst>
          </p:cNvPr>
          <p:cNvGrpSpPr/>
          <p:nvPr/>
        </p:nvGrpSpPr>
        <p:grpSpPr>
          <a:xfrm>
            <a:off x="-129702" y="2196480"/>
            <a:ext cx="8083391" cy="2096616"/>
            <a:chOff x="-129702" y="3140968"/>
            <a:chExt cx="8083391" cy="209661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1EDF7DD-EA39-0643-BAC2-6A3C7E5A16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88" t="15716" r="19288" b="60051"/>
            <a:stretch/>
          </p:blipFill>
          <p:spPr>
            <a:xfrm>
              <a:off x="1190311" y="3140968"/>
              <a:ext cx="6763378" cy="2096616"/>
            </a:xfrm>
            <a:prstGeom prst="rect">
              <a:avLst/>
            </a:prstGeom>
          </p:spPr>
        </p:pic>
        <p:sp>
          <p:nvSpPr>
            <p:cNvPr id="11" name="矩形 6">
              <a:extLst>
                <a:ext uri="{FF2B5EF4-FFF2-40B4-BE49-F238E27FC236}">
                  <a16:creationId xmlns:a16="http://schemas.microsoft.com/office/drawing/2014/main" id="{D8942EEB-1A6E-AF48-9076-D2CFCB43840F}"/>
                </a:ext>
              </a:extLst>
            </p:cNvPr>
            <p:cNvSpPr/>
            <p:nvPr/>
          </p:nvSpPr>
          <p:spPr>
            <a:xfrm>
              <a:off x="-129702" y="3194823"/>
              <a:ext cx="1656184" cy="79278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600" dirty="0"/>
                <a:t>Process: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600" dirty="0" err="1"/>
                <a:t>n+p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clk</a:t>
              </a:r>
              <a:endParaRPr lang="en-US" altLang="zh-CN" sz="1600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AE23D424-3BFE-9545-8AD1-885C07D2AB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03" r="77895" b="46722"/>
          <a:stretch/>
        </p:blipFill>
        <p:spPr>
          <a:xfrm>
            <a:off x="2159802" y="4221088"/>
            <a:ext cx="6459177" cy="2096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6F8F4A-7790-624F-8345-D99E9181AD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" r="80963" b="67744"/>
          <a:stretch/>
        </p:blipFill>
        <p:spPr>
          <a:xfrm>
            <a:off x="253323" y="3212563"/>
            <a:ext cx="1873975" cy="3041064"/>
          </a:xfrm>
          <a:prstGeom prst="rect">
            <a:avLst/>
          </a:prstGeom>
        </p:spPr>
      </p:pic>
      <p:sp>
        <p:nvSpPr>
          <p:cNvPr id="20" name="矩形 6">
            <a:extLst>
              <a:ext uri="{FF2B5EF4-FFF2-40B4-BE49-F238E27FC236}">
                <a16:creationId xmlns:a16="http://schemas.microsoft.com/office/drawing/2014/main" id="{0D2AE0ED-AAF9-E941-BDAF-8B5B158DA9DB}"/>
              </a:ext>
            </a:extLst>
          </p:cNvPr>
          <p:cNvSpPr/>
          <p:nvPr/>
        </p:nvSpPr>
        <p:spPr>
          <a:xfrm>
            <a:off x="61912" y="6210945"/>
            <a:ext cx="9334624" cy="5012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000"/>
              <a:t>每个</a:t>
            </a:r>
            <a:r>
              <a:rPr lang="en-US" sz="2000" dirty="0"/>
              <a:t>PE</a:t>
            </a:r>
            <a:r>
              <a:rPr lang="ja-JP" altLang="en-US" sz="2000"/>
              <a:t>都是多周期执行乘法运算，这并不会影响</a:t>
            </a:r>
            <a:r>
              <a:rPr lang="en-US" sz="2000" dirty="0"/>
              <a:t>Systolic </a:t>
            </a:r>
            <a:r>
              <a:rPr lang="en-US" sz="2000" dirty="0" err="1"/>
              <a:t>的数据流形式</a:t>
            </a:r>
            <a:r>
              <a:rPr lang="zh-CN" altLang="en-US" sz="2000" dirty="0"/>
              <a:t>。</a:t>
            </a:r>
            <a:endParaRPr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119081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C11007-01B8-FE42-82EF-03909CC15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Ping-pong Buffer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0A12E-1AD8-9A42-8875-EF49EDF0D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F10981-E49A-4472-A440-C369F8B82E07}" type="slidenum">
              <a:rPr lang="zh-CN" altLang="en-US" smtClean="0"/>
              <a:t>4</a:t>
            </a:fld>
            <a:endParaRPr lang="zh-CN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68DCA0A-5D3F-F74A-9A73-706A8626E941}"/>
              </a:ext>
            </a:extLst>
          </p:cNvPr>
          <p:cNvGrpSpPr/>
          <p:nvPr/>
        </p:nvGrpSpPr>
        <p:grpSpPr>
          <a:xfrm>
            <a:off x="-490264" y="1247738"/>
            <a:ext cx="9638766" cy="4842119"/>
            <a:chOff x="-494766" y="1594377"/>
            <a:chExt cx="9638766" cy="484211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9D65FE-66E0-0B4D-9074-5BF21E7AA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118" r="53937" b="11842"/>
            <a:stretch/>
          </p:blipFill>
          <p:spPr>
            <a:xfrm>
              <a:off x="107504" y="2004053"/>
              <a:ext cx="9036496" cy="4432443"/>
            </a:xfrm>
            <a:prstGeom prst="rect">
              <a:avLst/>
            </a:prstGeom>
          </p:spPr>
        </p:pic>
        <p:sp>
          <p:nvSpPr>
            <p:cNvPr id="10" name="矩形 6">
              <a:extLst>
                <a:ext uri="{FF2B5EF4-FFF2-40B4-BE49-F238E27FC236}">
                  <a16:creationId xmlns:a16="http://schemas.microsoft.com/office/drawing/2014/main" id="{A18C4FFC-01D3-2847-8F57-7DBCE6BE2494}"/>
                </a:ext>
              </a:extLst>
            </p:cNvPr>
            <p:cNvSpPr/>
            <p:nvPr/>
          </p:nvSpPr>
          <p:spPr>
            <a:xfrm>
              <a:off x="-468560" y="1594377"/>
              <a:ext cx="3676065" cy="42344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600" dirty="0"/>
                <a:t>With ping-pong buffer:</a:t>
              </a:r>
            </a:p>
          </p:txBody>
        </p:sp>
        <p:sp>
          <p:nvSpPr>
            <p:cNvPr id="11" name="矩形 6">
              <a:extLst>
                <a:ext uri="{FF2B5EF4-FFF2-40B4-BE49-F238E27FC236}">
                  <a16:creationId xmlns:a16="http://schemas.microsoft.com/office/drawing/2014/main" id="{EAFF6872-64CD-2049-B5E3-0DCF395378A1}"/>
                </a:ext>
              </a:extLst>
            </p:cNvPr>
            <p:cNvSpPr/>
            <p:nvPr/>
          </p:nvSpPr>
          <p:spPr>
            <a:xfrm>
              <a:off x="-494766" y="4373703"/>
              <a:ext cx="3676065" cy="42344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600" dirty="0"/>
                <a:t>Without ping-pong buffer: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3571405-1D31-BF4A-AD38-AF5340DA39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54" t="55084" r="28042" b="-125"/>
          <a:stretch/>
        </p:blipFill>
        <p:spPr>
          <a:xfrm>
            <a:off x="6732576" y="689991"/>
            <a:ext cx="2333080" cy="3799357"/>
          </a:xfrm>
          <a:prstGeom prst="rect">
            <a:avLst/>
          </a:prstGeom>
        </p:spPr>
      </p:pic>
      <p:sp>
        <p:nvSpPr>
          <p:cNvPr id="12" name="矩形 6">
            <a:extLst>
              <a:ext uri="{FF2B5EF4-FFF2-40B4-BE49-F238E27FC236}">
                <a16:creationId xmlns:a16="http://schemas.microsoft.com/office/drawing/2014/main" id="{CBD9AC3E-A6F2-2D43-B06A-6417B81739B1}"/>
              </a:ext>
            </a:extLst>
          </p:cNvPr>
          <p:cNvSpPr/>
          <p:nvPr/>
        </p:nvSpPr>
        <p:spPr>
          <a:xfrm>
            <a:off x="323528" y="5836711"/>
            <a:ext cx="8820472" cy="142962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ja-JP" sz="2000" dirty="0"/>
              <a:t>Ping-pong</a:t>
            </a:r>
            <a:r>
              <a:rPr lang="ja-JP" altLang="en-US" sz="2000"/>
              <a:t>机制使得计算与加载可以同时进行</a:t>
            </a:r>
            <a:r>
              <a:rPr lang="zh-CN" altLang="en-US" sz="2000" dirty="0"/>
              <a:t>，周期计算时间从</a:t>
            </a:r>
            <a:r>
              <a:rPr lang="en-US" altLang="zh-CN" sz="2000" dirty="0"/>
              <a:t>(</a:t>
            </a:r>
            <a:r>
              <a:rPr lang="en-US" altLang="zh-CN" sz="2000" dirty="0" err="1"/>
              <a:t>m+n+p</a:t>
            </a:r>
            <a:r>
              <a:rPr lang="en-US" altLang="zh-CN" sz="2000" dirty="0"/>
              <a:t>)</a:t>
            </a:r>
            <a:r>
              <a:rPr lang="en-US" altLang="zh-CN" sz="2000" dirty="0" err="1"/>
              <a:t>clk</a:t>
            </a:r>
            <a:r>
              <a:rPr lang="zh-CN" altLang="en-US" sz="2000" dirty="0"/>
              <a:t>缩减为</a:t>
            </a:r>
            <a:r>
              <a:rPr lang="en-US" altLang="zh-CN" sz="2000" dirty="0"/>
              <a:t>(n)</a:t>
            </a:r>
            <a:r>
              <a:rPr lang="en-US" altLang="zh-CN" sz="2000" dirty="0" err="1"/>
              <a:t>clk</a:t>
            </a:r>
            <a:r>
              <a:rPr lang="zh-CN" altLang="en-US" sz="2000" dirty="0"/>
              <a:t>，对于方阵</a:t>
            </a:r>
            <a:r>
              <a:rPr lang="en-US" altLang="zh-CN" sz="2000" dirty="0"/>
              <a:t>x</a:t>
            </a:r>
            <a:r>
              <a:rPr lang="zh-CN" altLang="en-US" sz="2000" dirty="0"/>
              <a:t>方阵，可以提升</a:t>
            </a:r>
            <a:r>
              <a:rPr lang="en-US" altLang="zh-CN" sz="2000" dirty="0"/>
              <a:t>3</a:t>
            </a:r>
            <a:r>
              <a:rPr lang="zh-CN" altLang="en-US" sz="2000" dirty="0"/>
              <a:t>倍</a:t>
            </a:r>
            <a:r>
              <a:rPr lang="en-US" sz="2000" b="1" dirty="0"/>
              <a:t>Throughput</a:t>
            </a:r>
          </a:p>
          <a:p>
            <a:pPr>
              <a:lnSpc>
                <a:spcPct val="150000"/>
              </a:lnSpc>
            </a:pPr>
            <a:endParaRPr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158955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79B2BC-887B-2A4B-9071-8DC843D6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多输入浮点加法树及累加器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F8F107-2545-6243-A81C-49009D134707}"/>
              </a:ext>
            </a:extLst>
          </p:cNvPr>
          <p:cNvSpPr/>
          <p:nvPr/>
        </p:nvSpPr>
        <p:spPr>
          <a:xfrm>
            <a:off x="179512" y="1196752"/>
            <a:ext cx="4572000" cy="50308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ja-JP" altLang="en-US" b="1"/>
              <a:t>多输入浮点加法树</a:t>
            </a:r>
            <a:endParaRPr lang="en-US" altLang="ja-JP" b="1" dirty="0"/>
          </a:p>
          <a:p>
            <a:pPr>
              <a:lnSpc>
                <a:spcPct val="150000"/>
              </a:lnSpc>
            </a:pPr>
            <a:r>
              <a:rPr lang="ja-JP" altLang="en-US"/>
              <a:t>通过一次性对多个</a:t>
            </a:r>
            <a:r>
              <a:rPr lang="ja-JP" altLang="en-CN"/>
              <a:t>浮点数</a:t>
            </a:r>
            <a:r>
              <a:rPr lang="ja-JP" altLang="en-US"/>
              <a:t>做累加并统一做移位</a:t>
            </a:r>
            <a:r>
              <a:rPr lang="zh-CN" altLang="en-US" dirty="0"/>
              <a:t>，可以减少加法树连加过程中的多次移位操作。减少</a:t>
            </a:r>
            <a:r>
              <a:rPr lang="ja-JP" altLang="en-US"/>
              <a:t>时延及能耗的损失。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/>
              <a:t>以右图为例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个输入的加法树需要</a:t>
            </a:r>
            <a:r>
              <a:rPr lang="en-US" altLang="zh-CN" dirty="0"/>
              <a:t>(N-1)</a:t>
            </a:r>
            <a:r>
              <a:rPr lang="zh-CN" altLang="en-US" dirty="0"/>
              <a:t>个浮点加法器，共继续</a:t>
            </a:r>
            <a:r>
              <a:rPr lang="en-US" altLang="zh-CN" dirty="0"/>
              <a:t>2(N-1)</a:t>
            </a:r>
            <a:r>
              <a:rPr lang="zh-CN" altLang="en-US" dirty="0"/>
              <a:t>次移位，若统一做移位，则只需要</a:t>
            </a:r>
            <a:r>
              <a:rPr lang="en-US" altLang="zh-CN" dirty="0"/>
              <a:t>N</a:t>
            </a:r>
            <a:r>
              <a:rPr lang="zh-CN" altLang="en-US" dirty="0"/>
              <a:t>次移位。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ja-JP" altLang="en-US" b="1"/>
              <a:t>累加器</a:t>
            </a:r>
            <a:endParaRPr lang="en-US" altLang="ja-JP" b="1" dirty="0"/>
          </a:p>
          <a:p>
            <a:pPr>
              <a:lnSpc>
                <a:spcPct val="150000"/>
              </a:lnSpc>
            </a:pPr>
            <a:r>
              <a:rPr lang="ja-JP" altLang="en-US"/>
              <a:t>长度可配置的</a:t>
            </a:r>
            <a:r>
              <a:rPr lang="en-US" dirty="0" err="1"/>
              <a:t>linebuffer</a:t>
            </a:r>
            <a:r>
              <a:rPr lang="en-US" dirty="0"/>
              <a:t>，</a:t>
            </a:r>
            <a:r>
              <a:rPr lang="ja-JP" altLang="en-US"/>
              <a:t>可以通过长度信号改变多少个寄存器轮一个周期，可以配置当前的读</a:t>
            </a:r>
            <a:r>
              <a:rPr lang="en-US" altLang="ja-JP" dirty="0"/>
              <a:t>/</a:t>
            </a:r>
            <a:r>
              <a:rPr lang="ja-JP" altLang="en-US"/>
              <a:t>写地址（默认读写地址相同并每周期</a:t>
            </a:r>
            <a:r>
              <a:rPr lang="en-US" altLang="ja-JP" dirty="0"/>
              <a:t>+1</a:t>
            </a:r>
            <a:r>
              <a:rPr lang="ja-JP" altLang="en-US"/>
              <a:t>）</a:t>
            </a:r>
            <a:endParaRPr lang="en-US" altLang="ja-JP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0E1A8F-48F1-6F4E-9EFE-84C0A0968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268760"/>
            <a:ext cx="3308816" cy="149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89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14073</TotalTime>
  <Words>283</Words>
  <Application>Microsoft Macintosh PowerPoint</Application>
  <PresentationFormat>On-screen Show (4:3)</PresentationFormat>
  <Paragraphs>27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微软雅黑</vt:lpstr>
      <vt:lpstr>Arial</vt:lpstr>
      <vt:lpstr>Calibri</vt:lpstr>
      <vt:lpstr>Times New Roman</vt:lpstr>
      <vt:lpstr>Wingdings</vt:lpstr>
      <vt:lpstr>Office 主题</vt:lpstr>
      <vt:lpstr>Pipeline Systolic Reconfigurable Accelerator</vt:lpstr>
      <vt:lpstr>PE Systolic Array with Pipeline</vt:lpstr>
      <vt:lpstr>三种脉动方案的比较</vt:lpstr>
      <vt:lpstr>Systolic Architectures (with Pipeline)</vt:lpstr>
      <vt:lpstr>Ping-pong Buffer</vt:lpstr>
      <vt:lpstr>多输入浮点加法树及累加器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lxb</dc:creator>
  <cp:lastModifiedBy>Happy</cp:lastModifiedBy>
  <cp:revision>2665</cp:revision>
  <cp:lastPrinted>2017-11-10T03:54:00Z</cp:lastPrinted>
  <dcterms:created xsi:type="dcterms:W3CDTF">2016-10-14T03:45:00Z</dcterms:created>
  <dcterms:modified xsi:type="dcterms:W3CDTF">2021-06-16T01:51:00Z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