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D73-615B-4B4F-813E-0F3719BDFF5C}" type="datetimeFigureOut">
              <a:rPr lang="en-SG" smtClean="0"/>
              <a:t>27/10/2019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B33B-23B3-48A6-8C52-F597DB636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826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D73-615B-4B4F-813E-0F3719BDFF5C}" type="datetimeFigureOut">
              <a:rPr lang="en-SG" smtClean="0"/>
              <a:t>27/10/2019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B33B-23B3-48A6-8C52-F597DB636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85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D73-615B-4B4F-813E-0F3719BDFF5C}" type="datetimeFigureOut">
              <a:rPr lang="en-SG" smtClean="0"/>
              <a:t>27/10/2019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B33B-23B3-48A6-8C52-F597DB6369D2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9419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D73-615B-4B4F-813E-0F3719BDFF5C}" type="datetimeFigureOut">
              <a:rPr lang="en-SG" smtClean="0"/>
              <a:t>27/10/2019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B33B-23B3-48A6-8C52-F597DB636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183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D73-615B-4B4F-813E-0F3719BDFF5C}" type="datetimeFigureOut">
              <a:rPr lang="en-SG" smtClean="0"/>
              <a:t>27/10/2019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B33B-23B3-48A6-8C52-F597DB6369D2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504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D73-615B-4B4F-813E-0F3719BDFF5C}" type="datetimeFigureOut">
              <a:rPr lang="en-SG" smtClean="0"/>
              <a:t>27/10/2019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B33B-23B3-48A6-8C52-F597DB636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7638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D73-615B-4B4F-813E-0F3719BDFF5C}" type="datetimeFigureOut">
              <a:rPr lang="en-SG" smtClean="0"/>
              <a:t>27/10/2019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B33B-23B3-48A6-8C52-F597DB636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0454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D73-615B-4B4F-813E-0F3719BDFF5C}" type="datetimeFigureOut">
              <a:rPr lang="en-SG" smtClean="0"/>
              <a:t>27/10/2019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B33B-23B3-48A6-8C52-F597DB636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014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D73-615B-4B4F-813E-0F3719BDFF5C}" type="datetimeFigureOut">
              <a:rPr lang="en-SG" smtClean="0"/>
              <a:t>27/10/2019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B33B-23B3-48A6-8C52-F597DB636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685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D73-615B-4B4F-813E-0F3719BDFF5C}" type="datetimeFigureOut">
              <a:rPr lang="en-SG" smtClean="0"/>
              <a:t>27/10/2019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B33B-23B3-48A6-8C52-F597DB636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084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D73-615B-4B4F-813E-0F3719BDFF5C}" type="datetimeFigureOut">
              <a:rPr lang="en-SG" smtClean="0"/>
              <a:t>27/10/2019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B33B-23B3-48A6-8C52-F597DB636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834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D73-615B-4B4F-813E-0F3719BDFF5C}" type="datetimeFigureOut">
              <a:rPr lang="en-SG" smtClean="0"/>
              <a:t>27/10/2019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B33B-23B3-48A6-8C52-F597DB636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93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D73-615B-4B4F-813E-0F3719BDFF5C}" type="datetimeFigureOut">
              <a:rPr lang="en-SG" smtClean="0"/>
              <a:t>27/10/2019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B33B-23B3-48A6-8C52-F597DB636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140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D73-615B-4B4F-813E-0F3719BDFF5C}" type="datetimeFigureOut">
              <a:rPr lang="en-SG" smtClean="0"/>
              <a:t>27/10/2019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B33B-23B3-48A6-8C52-F597DB636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551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D73-615B-4B4F-813E-0F3719BDFF5C}" type="datetimeFigureOut">
              <a:rPr lang="en-SG" smtClean="0"/>
              <a:t>27/10/2019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B33B-23B3-48A6-8C52-F597DB636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85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D73-615B-4B4F-813E-0F3719BDFF5C}" type="datetimeFigureOut">
              <a:rPr lang="en-SG" smtClean="0"/>
              <a:t>27/10/2019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B33B-23B3-48A6-8C52-F597DB636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49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BDD73-615B-4B4F-813E-0F3719BDFF5C}" type="datetimeFigureOut">
              <a:rPr lang="en-SG" smtClean="0"/>
              <a:t>27/10/2019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28B33B-23B3-48A6-8C52-F597DB636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448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Capstone Project of Applied Data Science (Week 5):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The Battle of </a:t>
            </a:r>
            <a:r>
              <a:rPr lang="en-US" sz="2400" b="1" dirty="0" smtClean="0">
                <a:solidFill>
                  <a:schemeClr val="tx1"/>
                </a:solidFill>
              </a:rPr>
              <a:t>Neighborhoods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736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Data Source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Discussion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344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friend Jimmy is </a:t>
            </a:r>
            <a:r>
              <a:rPr lang="en-US" dirty="0" smtClean="0"/>
              <a:t>moving from The </a:t>
            </a:r>
            <a:r>
              <a:rPr lang="en-US" dirty="0"/>
              <a:t>Woodland, Texas. </a:t>
            </a:r>
            <a:r>
              <a:rPr lang="en-US" dirty="0" smtClean="0"/>
              <a:t>To Austin</a:t>
            </a:r>
            <a:r>
              <a:rPr lang="en-US" dirty="0"/>
              <a:t>, Texas. </a:t>
            </a:r>
            <a:endParaRPr lang="en-US" dirty="0" smtClean="0"/>
          </a:p>
          <a:p>
            <a:r>
              <a:rPr lang="en-US" dirty="0" smtClean="0"/>
              <a:t>I have been asked to find a good neighborhood for him.</a:t>
            </a:r>
          </a:p>
          <a:p>
            <a:r>
              <a:rPr lang="en-US" dirty="0" smtClean="0"/>
              <a:t>His requirements:</a:t>
            </a:r>
          </a:p>
          <a:p>
            <a:pPr lvl="1"/>
            <a:r>
              <a:rPr lang="en-US" dirty="0" smtClean="0"/>
              <a:t>same </a:t>
            </a:r>
            <a:r>
              <a:rPr lang="en-US" dirty="0"/>
              <a:t>types of amenities as his current </a:t>
            </a:r>
            <a:r>
              <a:rPr lang="en-US" dirty="0" smtClean="0"/>
              <a:t>neighborhood</a:t>
            </a:r>
          </a:p>
          <a:p>
            <a:pPr lvl="1"/>
            <a:r>
              <a:rPr lang="en-US" dirty="0" smtClean="0"/>
              <a:t>as close </a:t>
            </a:r>
            <a:r>
              <a:rPr lang="en-US" dirty="0"/>
              <a:t>to his new company as </a:t>
            </a:r>
            <a:r>
              <a:rPr lang="en-US" dirty="0" smtClean="0"/>
              <a:t>possible</a:t>
            </a: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546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100066"/>
              </p:ext>
            </p:extLst>
          </p:nvPr>
        </p:nvGraphicFramePr>
        <p:xfrm>
          <a:off x="406399" y="1708728"/>
          <a:ext cx="9273309" cy="4499801"/>
        </p:xfrm>
        <a:graphic>
          <a:graphicData uri="http://schemas.openxmlformats.org/drawingml/2006/table">
            <a:tbl>
              <a:tblPr/>
              <a:tblGrid>
                <a:gridCol w="1366983">
                  <a:extLst>
                    <a:ext uri="{9D8B030D-6E8A-4147-A177-3AD203B41FA5}">
                      <a16:colId xmlns:a16="http://schemas.microsoft.com/office/drawing/2014/main" val="3640785006"/>
                    </a:ext>
                  </a:extLst>
                </a:gridCol>
                <a:gridCol w="4815223">
                  <a:extLst>
                    <a:ext uri="{9D8B030D-6E8A-4147-A177-3AD203B41FA5}">
                      <a16:colId xmlns:a16="http://schemas.microsoft.com/office/drawing/2014/main" val="3339916377"/>
                    </a:ext>
                  </a:extLst>
                </a:gridCol>
                <a:gridCol w="3091103">
                  <a:extLst>
                    <a:ext uri="{9D8B030D-6E8A-4147-A177-3AD203B41FA5}">
                      <a16:colId xmlns:a16="http://schemas.microsoft.com/office/drawing/2014/main" val="3633899026"/>
                    </a:ext>
                  </a:extLst>
                </a:gridCol>
              </a:tblGrid>
              <a:tr h="380089">
                <a:tc>
                  <a:txBody>
                    <a:bodyPr/>
                    <a:lstStyle/>
                    <a:p>
                      <a:pPr algn="r" fontAlgn="ctr"/>
                      <a:r>
                        <a:rPr lang="en-SG" sz="2800" b="1" dirty="0">
                          <a:effectLst/>
                        </a:rPr>
                        <a:t>#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800" b="1" dirty="0">
                          <a:effectLst/>
                        </a:rPr>
                        <a:t>Data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800" b="1" dirty="0">
                          <a:effectLst/>
                        </a:rPr>
                        <a:t>Data Source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563709"/>
                  </a:ext>
                </a:extLst>
              </a:tr>
              <a:tr h="364174"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dirty="0">
                          <a:effectLst/>
                        </a:rPr>
                        <a:t>1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Address of his current house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>
                          <a:effectLst/>
                        </a:rPr>
                        <a:t>Jimmy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286267"/>
                  </a:ext>
                </a:extLst>
              </a:tr>
              <a:tr h="364174"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>
                          <a:effectLst/>
                        </a:rPr>
                        <a:t>2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Latitude and longitude of his current house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>
                          <a:effectLst/>
                        </a:rPr>
                        <a:t>Foursquare API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415081"/>
                  </a:ext>
                </a:extLst>
              </a:tr>
              <a:tr h="520248"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>
                          <a:effectLst/>
                        </a:rPr>
                        <a:t>3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The borough and neighborhood of his current house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>
                          <a:effectLst/>
                        </a:rPr>
                        <a:t>Foursquare API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213155"/>
                  </a:ext>
                </a:extLst>
              </a:tr>
              <a:tr h="520248"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>
                          <a:effectLst/>
                        </a:rPr>
                        <a:t>4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Amenities in his current neighborhood, and types of these amenities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>
                          <a:effectLst/>
                        </a:rPr>
                        <a:t>Foursquare API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196611"/>
                  </a:ext>
                </a:extLst>
              </a:tr>
              <a:tr h="364174"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>
                          <a:effectLst/>
                        </a:rPr>
                        <a:t>5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Address of his new company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>
                          <a:effectLst/>
                        </a:rPr>
                        <a:t>Jimmy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361156"/>
                  </a:ext>
                </a:extLst>
              </a:tr>
              <a:tr h="364174"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>
                          <a:effectLst/>
                        </a:rPr>
                        <a:t>6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Latitude and longitude of his new company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dirty="0">
                          <a:effectLst/>
                        </a:rPr>
                        <a:t>Foursquare API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13532"/>
                  </a:ext>
                </a:extLst>
              </a:tr>
              <a:tr h="364174"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>
                          <a:effectLst/>
                        </a:rPr>
                        <a:t>7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Boroughs near his new company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dirty="0">
                          <a:effectLst/>
                        </a:rPr>
                        <a:t>Foursquare API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2367"/>
                  </a:ext>
                </a:extLst>
              </a:tr>
              <a:tr h="208099"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>
                          <a:effectLst/>
                        </a:rPr>
                        <a:t>8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>
                          <a:effectLst/>
                        </a:rPr>
                        <a:t>Neighborhoods in Austin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dirty="0">
                          <a:effectLst/>
                        </a:rPr>
                        <a:t>Wikipedia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333621"/>
                  </a:ext>
                </a:extLst>
              </a:tr>
              <a:tr h="676323"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>
                          <a:effectLst/>
                        </a:rPr>
                        <a:t>9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Amenities in the neighborhoods in the nearby broughs, and types of these amenities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dirty="0">
                          <a:effectLst/>
                        </a:rPr>
                        <a:t>Foursquare API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01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98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steps of filtering</a:t>
            </a:r>
          </a:p>
          <a:p>
            <a:pPr>
              <a:buFont typeface="+mj-lt"/>
              <a:buAutoNum type="arabicPeriod"/>
            </a:pPr>
            <a:r>
              <a:rPr lang="en-US" dirty="0"/>
              <a:t>Q</a:t>
            </a:r>
            <a:r>
              <a:rPr lang="en-US" dirty="0" smtClean="0"/>
              <a:t>ualification according to amenities-similarity</a:t>
            </a:r>
          </a:p>
          <a:p>
            <a:pPr lvl="1"/>
            <a:r>
              <a:rPr lang="en-US" dirty="0" smtClean="0"/>
              <a:t>For each neighborhood, make the avenue-type vector</a:t>
            </a:r>
          </a:p>
          <a:p>
            <a:pPr lvl="1"/>
            <a:r>
              <a:rPr lang="en-US" dirty="0" smtClean="0"/>
              <a:t>Use K-Means method to do clustering</a:t>
            </a:r>
          </a:p>
          <a:p>
            <a:pPr lvl="1"/>
            <a:r>
              <a:rPr lang="en-US" dirty="0" smtClean="0"/>
              <a:t>Get the neighborhoods in the same cluster as his current neighborhood.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Qualification according to distance to company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Calculate the distance form the company to the remaining neighborhoods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Find the one closest to the company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42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Results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504266" cy="3880773"/>
          </a:xfrm>
        </p:spPr>
        <p:txBody>
          <a:bodyPr/>
          <a:lstStyle/>
          <a:p>
            <a:r>
              <a:rPr lang="en-US" dirty="0" smtClean="0"/>
              <a:t>Rosedale is the optimal neighborhood</a:t>
            </a:r>
          </a:p>
          <a:p>
            <a:pPr lvl="1"/>
            <a:r>
              <a:rPr lang="en-US" dirty="0" smtClean="0"/>
              <a:t>Its amenities are similar</a:t>
            </a:r>
          </a:p>
          <a:p>
            <a:pPr lvl="1"/>
            <a:r>
              <a:rPr lang="en-US" dirty="0" smtClean="0"/>
              <a:t>It is closest to the company</a:t>
            </a:r>
          </a:p>
          <a:p>
            <a:pPr lvl="1"/>
            <a:r>
              <a:rPr lang="en-US" dirty="0" smtClean="0"/>
              <a:t>It is rather independent of the number of clusters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626" r="27963"/>
          <a:stretch/>
        </p:blipFill>
        <p:spPr>
          <a:xfrm>
            <a:off x="5587999" y="1004435"/>
            <a:ext cx="3842327" cy="50369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04727" y="1200727"/>
            <a:ext cx="131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Company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8254" y="4987636"/>
            <a:ext cx="236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eighborhoods with similar amenities</a:t>
            </a:r>
            <a:endParaRPr lang="en-S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52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two criteria: </a:t>
            </a:r>
            <a:r>
              <a:rPr lang="en-US" dirty="0"/>
              <a:t>amenities and distance. </a:t>
            </a:r>
            <a:endParaRPr lang="en-US" dirty="0" smtClean="0"/>
          </a:p>
          <a:p>
            <a:r>
              <a:rPr lang="en-US" dirty="0" smtClean="0"/>
              <a:t>Our workflow: multiple steps of qualification</a:t>
            </a:r>
          </a:p>
          <a:p>
            <a:r>
              <a:rPr lang="en-US" dirty="0" smtClean="0"/>
              <a:t>For more </a:t>
            </a:r>
            <a:r>
              <a:rPr lang="en-US" dirty="0"/>
              <a:t>complicated requirement </a:t>
            </a:r>
            <a:r>
              <a:rPr lang="en-US" dirty="0" smtClean="0"/>
              <a:t>(low </a:t>
            </a:r>
            <a:r>
              <a:rPr lang="en-US" dirty="0"/>
              <a:t>crime rate, good kindergarten, major race of </a:t>
            </a:r>
            <a:r>
              <a:rPr lang="en-US" dirty="0" smtClean="0"/>
              <a:t>residents), </a:t>
            </a:r>
            <a:r>
              <a:rPr lang="en-US" dirty="0"/>
              <a:t>our workflow </a:t>
            </a:r>
            <a:r>
              <a:rPr lang="en-US" dirty="0" smtClean="0"/>
              <a:t>still </a:t>
            </a:r>
            <a:r>
              <a:rPr lang="en-US" dirty="0"/>
              <a:t>applies, however, we need different types of data source than the Foursquare API.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7759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suggest my friend Jimmy to find a house in Rosedale, Austin, where he can find similar amenities as his current neighborhood, and he will not waste a lot of time in transportation to company. </a:t>
            </a:r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/>
              <a:t>am happy that what I learnt from the course can be applied in real life.</a:t>
            </a:r>
            <a:endParaRPr lang="en-SG" dirty="0"/>
          </a:p>
        </p:txBody>
      </p:sp>
      <p:pic>
        <p:nvPicPr>
          <p:cNvPr id="4" name="Picture 2" descr="Rosedall, Austin, T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314210" y="3858971"/>
            <a:ext cx="5788025" cy="208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08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097060" y="3253872"/>
            <a:ext cx="3264943" cy="849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 descr="Rosedall, Austin, T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575301" y="4171448"/>
            <a:ext cx="5788025" cy="208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7013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359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Capstone Project of Applied Data Science (Week 5): The Battle of Neighborhoods </vt:lpstr>
      <vt:lpstr>Outline </vt:lpstr>
      <vt:lpstr>Introduction</vt:lpstr>
      <vt:lpstr>Data Source</vt:lpstr>
      <vt:lpstr>Methodology</vt:lpstr>
      <vt:lpstr>Results</vt:lpstr>
      <vt:lpstr>Discussion</vt:lpstr>
      <vt:lpstr>Conclusion</vt:lpstr>
      <vt:lpstr>Conclusion</vt:lpstr>
    </vt:vector>
  </TitlesOfParts>
  <Company>Halliburton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of Applied Data Science (Week 5): The Battle of Neighborhoods </dc:title>
  <dc:creator>Li Pan</dc:creator>
  <cp:lastModifiedBy>Li Pan</cp:lastModifiedBy>
  <cp:revision>5</cp:revision>
  <dcterms:created xsi:type="dcterms:W3CDTF">2019-10-27T12:23:51Z</dcterms:created>
  <dcterms:modified xsi:type="dcterms:W3CDTF">2019-10-27T12:44:51Z</dcterms:modified>
</cp:coreProperties>
</file>