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s/comment1.xml" ContentType="application/vnd.openxmlformats-officedocument.presentationml.comments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未知用户" initials="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commentAuthors" Target="commentAuthors.xml"/><Relationship Id="rId17" Type="http://schemas.openxmlformats.org/officeDocument/2006/relationships/theme" Target="theme/theme1.xml"/></Relationships>
</file>

<file path=ppt/comments/comment1.xml><?xml version="1.0" encoding="utf-8"?>
<p:cmLst xmlns:p="http://schemas.openxmlformats.org/presentationml/2006/main" xmlns:r="http://schemas.openxmlformats.org/officeDocument/2006/relationships" xmlns:a="http://schemas.openxmlformats.org/drawingml/2006/main">
  <p:cm authorId="1" dt="2019-01-06T13:21:06.778" idx="1">
    <p:pos x="10" y="10"/>
    <p:text/>
  </p:cm>
</p:cmLst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4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Picture 6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4242851"/>
            <a:ext cx="8968084" cy="275942"/>
          </a:xfrm>
          <a:prstGeom prst="rect"/>
        </p:spPr>
      </p:pic>
      <p:pic>
        <p:nvPicPr>
          <p:cNvPr id="2097164" name="Picture 7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111716" y="4243845"/>
            <a:ext cx="3077108" cy="276940"/>
          </a:xfrm>
          <a:prstGeom prst="rect"/>
        </p:spPr>
      </p:pic>
      <p:sp>
        <p:nvSpPr>
          <p:cNvPr id="1048602" name="Rectangle 8"/>
          <p:cNvSpPr/>
          <p:nvPr/>
        </p:nvSpPr>
        <p:spPr bwMode="ltGray">
          <a:xfrm>
            <a:off x="0" y="2590078"/>
            <a:ext cx="8968085" cy="1660332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03" name="Rectangle 9"/>
          <p:cNvSpPr/>
          <p:nvPr/>
        </p:nvSpPr>
        <p:spPr>
          <a:xfrm>
            <a:off x="9111715" y="2590078"/>
            <a:ext cx="3077109" cy="1660332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04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05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algn="r" indent="0" marL="0">
              <a:buNone/>
              <a:defRPr sz="20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单击此处编辑母版副标题样式</a:t>
            </a:r>
            <a:endParaRPr dirty="0" lang="en-US"/>
          </a:p>
        </p:txBody>
      </p:sp>
      <p:sp>
        <p:nvSpPr>
          <p:cNvPr id="10486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ABE3C1-DBE1-495D-B57B-2849774B866A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6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3" name="Picture 7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5928628"/>
            <a:ext cx="10437812" cy="321164"/>
          </a:xfrm>
          <a:prstGeom prst="rect"/>
        </p:spPr>
      </p:pic>
      <p:pic>
        <p:nvPicPr>
          <p:cNvPr id="2097194" name="Picture 8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5929622"/>
            <a:ext cx="1602997" cy="144270"/>
          </a:xfrm>
          <a:prstGeom prst="rect"/>
        </p:spPr>
      </p:pic>
      <p:sp>
        <p:nvSpPr>
          <p:cNvPr id="1048730" name="Rectangle 9"/>
          <p:cNvSpPr/>
          <p:nvPr/>
        </p:nvSpPr>
        <p:spPr bwMode="ltGray">
          <a:xfrm>
            <a:off x="0" y="4567988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31" name="Rectangle 10"/>
          <p:cNvSpPr/>
          <p:nvPr/>
        </p:nvSpPr>
        <p:spPr>
          <a:xfrm>
            <a:off x="10585827" y="4567988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3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73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algn="tl" blurRad="76200" dir="5040000" dist="63500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en-US" lang="zh-CN"/>
              <a:t>单击图标添加图片</a:t>
            </a:r>
            <a:endParaRPr dirty="0" lang="en-US"/>
          </a:p>
        </p:txBody>
      </p:sp>
      <p:sp>
        <p:nvSpPr>
          <p:cNvPr id="104873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73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46C117F-5CCF-4837-BE5F-2B92066CAFAF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73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3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7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5928628"/>
            <a:ext cx="10437812" cy="321164"/>
          </a:xfrm>
          <a:prstGeom prst="rect"/>
        </p:spPr>
      </p:pic>
      <p:pic>
        <p:nvPicPr>
          <p:cNvPr id="2097160" name="Picture 8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5929622"/>
            <a:ext cx="1602997" cy="144270"/>
          </a:xfrm>
          <a:prstGeom prst="rect"/>
        </p:spPr>
      </p:pic>
      <p:sp>
        <p:nvSpPr>
          <p:cNvPr id="1048593" name="Rectangle 9"/>
          <p:cNvSpPr/>
          <p:nvPr/>
        </p:nvSpPr>
        <p:spPr bwMode="ltGray">
          <a:xfrm>
            <a:off x="0" y="4567988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94" name="Rectangle 10"/>
          <p:cNvSpPr/>
          <p:nvPr/>
        </p:nvSpPr>
        <p:spPr>
          <a:xfrm>
            <a:off x="10585827" y="4567988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59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59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EB90BD-B6CE-46B7-997F-7313B992CCDC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59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Picture 10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5928628"/>
            <a:ext cx="10437812" cy="321164"/>
          </a:xfrm>
          <a:prstGeom prst="rect"/>
        </p:spPr>
      </p:pic>
      <p:pic>
        <p:nvPicPr>
          <p:cNvPr id="2097177" name="Picture 12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5929622"/>
            <a:ext cx="1602997" cy="144270"/>
          </a:xfrm>
          <a:prstGeom prst="rect"/>
        </p:spPr>
      </p:pic>
      <p:sp>
        <p:nvSpPr>
          <p:cNvPr id="1048660" name="Rectangle 13"/>
          <p:cNvSpPr/>
          <p:nvPr/>
        </p:nvSpPr>
        <p:spPr bwMode="ltGray">
          <a:xfrm>
            <a:off x="0" y="4567988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1" name="Rectangle 14"/>
          <p:cNvSpPr/>
          <p:nvPr/>
        </p:nvSpPr>
        <p:spPr>
          <a:xfrm>
            <a:off x="10585827" y="4567988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63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6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6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DB9D11F-B188-461D-B23F-39381795C052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66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68" name="TextBox 15"/>
          <p:cNvSpPr txBox="1"/>
          <p:nvPr/>
        </p:nvSpPr>
        <p:spPr>
          <a:xfrm>
            <a:off x="583572" y="74811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dirty="0" sz="72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69" name="TextBox 16"/>
          <p:cNvSpPr txBox="1"/>
          <p:nvPr/>
        </p:nvSpPr>
        <p:spPr>
          <a:xfrm>
            <a:off x="9662809" y="3033524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72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9" name="Picture 8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5928628"/>
            <a:ext cx="10437812" cy="321164"/>
          </a:xfrm>
          <a:prstGeom prst="rect"/>
        </p:spPr>
      </p:pic>
      <p:pic>
        <p:nvPicPr>
          <p:cNvPr id="2097180" name="Picture 9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5929622"/>
            <a:ext cx="1602997" cy="144270"/>
          </a:xfrm>
          <a:prstGeom prst="rect"/>
        </p:spPr>
      </p:pic>
      <p:sp>
        <p:nvSpPr>
          <p:cNvPr id="1048674" name="Rectangle 10"/>
          <p:cNvSpPr/>
          <p:nvPr/>
        </p:nvSpPr>
        <p:spPr bwMode="ltGray">
          <a:xfrm>
            <a:off x="0" y="4567988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75" name="Rectangle 11"/>
          <p:cNvSpPr/>
          <p:nvPr/>
        </p:nvSpPr>
        <p:spPr>
          <a:xfrm>
            <a:off x="10585827" y="4567988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7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7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2E6D8D9-55A2-4063-B0F3-121F44549695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67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1" name="Picture 12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1970240"/>
            <a:ext cx="10437812" cy="321164"/>
          </a:xfrm>
          <a:prstGeom prst="rect"/>
        </p:spPr>
      </p:pic>
      <p:pic>
        <p:nvPicPr>
          <p:cNvPr id="2097192" name="Picture 13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1971234"/>
            <a:ext cx="1602997" cy="144270"/>
          </a:xfrm>
          <a:prstGeom prst="rect"/>
        </p:spPr>
      </p:pic>
      <p:sp>
        <p:nvSpPr>
          <p:cNvPr id="1048718" name="Rectangle 15"/>
          <p:cNvSpPr/>
          <p:nvPr/>
        </p:nvSpPr>
        <p:spPr bwMode="ltGray">
          <a:xfrm>
            <a:off x="0" y="609600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19" name="Rectangle 16"/>
          <p:cNvSpPr/>
          <p:nvPr/>
        </p:nvSpPr>
        <p:spPr>
          <a:xfrm>
            <a:off x="10585827" y="609600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20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72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722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72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724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7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726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72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4B24536-994D-4021-A283-9F449C0DB509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72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Picture 14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1970240"/>
            <a:ext cx="10437812" cy="321164"/>
          </a:xfrm>
          <a:prstGeom prst="rect"/>
        </p:spPr>
      </p:pic>
      <p:pic>
        <p:nvPicPr>
          <p:cNvPr id="2097171" name="Picture 15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1971234"/>
            <a:ext cx="1602997" cy="144270"/>
          </a:xfrm>
          <a:prstGeom prst="rect"/>
        </p:spPr>
      </p:pic>
      <p:sp>
        <p:nvSpPr>
          <p:cNvPr id="1048621" name="Rectangle 16"/>
          <p:cNvSpPr/>
          <p:nvPr/>
        </p:nvSpPr>
        <p:spPr bwMode="ltGray">
          <a:xfrm>
            <a:off x="0" y="609600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2" name="Rectangle 17"/>
          <p:cNvSpPr/>
          <p:nvPr/>
        </p:nvSpPr>
        <p:spPr>
          <a:xfrm>
            <a:off x="10585827" y="609600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25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altLang="en-US" lang="zh-CN"/>
              <a:t>单击图标添加图片</a:t>
            </a:r>
            <a:endParaRPr dirty="0" lang="en-US"/>
          </a:p>
        </p:txBody>
      </p:sp>
      <p:sp>
        <p:nvSpPr>
          <p:cNvPr id="1048626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28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altLang="en-US" lang="zh-CN"/>
              <a:t>单击图标添加图片</a:t>
            </a:r>
            <a:endParaRPr dirty="0" lang="en-US"/>
          </a:p>
        </p:txBody>
      </p:sp>
      <p:sp>
        <p:nvSpPr>
          <p:cNvPr id="1048629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3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31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altLang="en-US" lang="zh-CN"/>
              <a:t>单击图标添加图片</a:t>
            </a:r>
            <a:endParaRPr dirty="0" lang="en-US"/>
          </a:p>
        </p:txBody>
      </p:sp>
      <p:sp>
        <p:nvSpPr>
          <p:cNvPr id="1048632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3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CBBBB78-C96F-47B7-AB17-D852CA960AC9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63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Picture 6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1970240"/>
            <a:ext cx="10437812" cy="321164"/>
          </a:xfrm>
          <a:prstGeom prst="rect"/>
        </p:spPr>
      </p:pic>
      <p:pic>
        <p:nvPicPr>
          <p:cNvPr id="2097175" name="Picture 7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1971234"/>
            <a:ext cx="1602997" cy="144270"/>
          </a:xfrm>
          <a:prstGeom prst="rect"/>
        </p:spPr>
      </p:pic>
      <p:sp>
        <p:nvSpPr>
          <p:cNvPr id="1048653" name="Rectangle 8"/>
          <p:cNvSpPr/>
          <p:nvPr/>
        </p:nvSpPr>
        <p:spPr bwMode="ltGray">
          <a:xfrm>
            <a:off x="0" y="609600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54" name="Rectangle 9"/>
          <p:cNvSpPr/>
          <p:nvPr/>
        </p:nvSpPr>
        <p:spPr>
          <a:xfrm>
            <a:off x="10585827" y="609600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/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56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6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A3F48C-C7C6-4055-9F49-3777875E72AE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7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8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>
            <a:normAutofit fontScale="90000"/>
          </a:bodyPr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39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80322" y="609597"/>
            <a:ext cx="8870004" cy="5326589"/>
          </a:xfrm>
        </p:spPr>
        <p:txBody>
          <a:bodyPr vert="eaVert"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p>
            <a:fld id="{6178E61D-D431-422C-9764-11DAFE33AB63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p>
            <a:endParaRPr dirty="0" lang="en-US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/>
          </a:lstStyle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14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1970240"/>
            <a:ext cx="10437812" cy="321164"/>
          </a:xfrm>
          <a:prstGeom prst="rect"/>
        </p:spPr>
      </p:pic>
      <p:pic>
        <p:nvPicPr>
          <p:cNvPr id="2097154" name="Picture 15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1971234"/>
            <a:ext cx="1602997" cy="144270"/>
          </a:xfrm>
          <a:prstGeom prst="rect"/>
        </p:spPr>
      </p:pic>
      <p:sp>
        <p:nvSpPr>
          <p:cNvPr id="1048581" name="Rectangle 16"/>
          <p:cNvSpPr/>
          <p:nvPr/>
        </p:nvSpPr>
        <p:spPr bwMode="ltGray">
          <a:xfrm>
            <a:off x="0" y="609600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2" name="Rectangle 17"/>
          <p:cNvSpPr/>
          <p:nvPr/>
        </p:nvSpPr>
        <p:spPr>
          <a:xfrm>
            <a:off x="10585827" y="609600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584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2DE42F4-6EEF-4EF7-8ED4-2208F0F89A08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Picture 6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-1" y="4086907"/>
            <a:ext cx="10437812" cy="321164"/>
          </a:xfrm>
          <a:prstGeom prst="rect"/>
        </p:spPr>
      </p:pic>
      <p:pic>
        <p:nvPicPr>
          <p:cNvPr id="2097182" name="Picture 7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4" y="4087901"/>
            <a:ext cx="1602997" cy="144270"/>
          </a:xfrm>
          <a:prstGeom prst="rect"/>
        </p:spPr>
      </p:pic>
      <p:sp>
        <p:nvSpPr>
          <p:cNvPr id="1048681" name="Rectangle 8"/>
          <p:cNvSpPr/>
          <p:nvPr/>
        </p:nvSpPr>
        <p:spPr bwMode="ltGray">
          <a:xfrm>
            <a:off x="-2" y="2726267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82" name="Rectangle 9"/>
          <p:cNvSpPr/>
          <p:nvPr/>
        </p:nvSpPr>
        <p:spPr>
          <a:xfrm>
            <a:off x="10585825" y="2726267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8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algn="r"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0578ACC-22D6-47C1-A373-4FD133E34F3C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5" name="Picture 7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1970240"/>
            <a:ext cx="10437812" cy="321164"/>
          </a:xfrm>
          <a:prstGeom prst="rect"/>
        </p:spPr>
      </p:pic>
      <p:pic>
        <p:nvPicPr>
          <p:cNvPr id="2097186" name="Picture 8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1971234"/>
            <a:ext cx="1602997" cy="144270"/>
          </a:xfrm>
          <a:prstGeom prst="rect"/>
        </p:spPr>
      </p:pic>
      <p:sp>
        <p:nvSpPr>
          <p:cNvPr id="1048696" name="Rectangle 9"/>
          <p:cNvSpPr/>
          <p:nvPr/>
        </p:nvSpPr>
        <p:spPr bwMode="ltGray">
          <a:xfrm>
            <a:off x="0" y="609600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97" name="Rectangle 10"/>
          <p:cNvSpPr/>
          <p:nvPr/>
        </p:nvSpPr>
        <p:spPr>
          <a:xfrm>
            <a:off x="10585827" y="609600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9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0320" y="2336873"/>
            <a:ext cx="4698358" cy="3599316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70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94123" y="2336873"/>
            <a:ext cx="4700058" cy="3599316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70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5A6C69-6797-4E8A-BF37-F2C3751466E9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70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Picture 9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1970240"/>
            <a:ext cx="10437812" cy="321164"/>
          </a:xfrm>
          <a:prstGeom prst="rect"/>
        </p:spPr>
      </p:pic>
      <p:pic>
        <p:nvPicPr>
          <p:cNvPr id="2097173" name="Picture 10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1971234"/>
            <a:ext cx="1602997" cy="144270"/>
          </a:xfrm>
          <a:prstGeom prst="rect"/>
        </p:spPr>
      </p:pic>
      <p:sp>
        <p:nvSpPr>
          <p:cNvPr id="1048643" name="Rectangle 11"/>
          <p:cNvSpPr/>
          <p:nvPr/>
        </p:nvSpPr>
        <p:spPr bwMode="ltGray">
          <a:xfrm>
            <a:off x="0" y="609600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4" name="Rectangle 12"/>
          <p:cNvSpPr/>
          <p:nvPr/>
        </p:nvSpPr>
        <p:spPr>
          <a:xfrm>
            <a:off x="10585827" y="609600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4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4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0322" y="3030008"/>
            <a:ext cx="4698355" cy="2906179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64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49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594123" y="3030008"/>
            <a:ext cx="4700059" cy="2906179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65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2014A1-A632-4878-A0D3-F52BA7563730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65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7" name="Picture 5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1970240"/>
            <a:ext cx="10437812" cy="321164"/>
          </a:xfrm>
          <a:prstGeom prst="rect"/>
        </p:spPr>
      </p:pic>
      <p:pic>
        <p:nvPicPr>
          <p:cNvPr id="2097188" name="Picture 6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1971234"/>
            <a:ext cx="1602997" cy="144270"/>
          </a:xfrm>
          <a:prstGeom prst="rect"/>
        </p:spPr>
      </p:pic>
      <p:sp>
        <p:nvSpPr>
          <p:cNvPr id="1048704" name="Rectangle 7"/>
          <p:cNvSpPr/>
          <p:nvPr/>
        </p:nvSpPr>
        <p:spPr bwMode="ltGray">
          <a:xfrm>
            <a:off x="0" y="609600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05" name="Rectangle 8"/>
          <p:cNvSpPr/>
          <p:nvPr/>
        </p:nvSpPr>
        <p:spPr>
          <a:xfrm>
            <a:off x="10585827" y="609600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70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E99F462-093F-4566-844B-4C71F2739DA5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70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Picture 4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585826" y="1971234"/>
            <a:ext cx="1602997" cy="144270"/>
          </a:xfrm>
          <a:prstGeom prst="rect"/>
        </p:spPr>
      </p:pic>
      <p:sp>
        <p:nvSpPr>
          <p:cNvPr id="1048670" name="Rectangle 5"/>
          <p:cNvSpPr/>
          <p:nvPr/>
        </p:nvSpPr>
        <p:spPr>
          <a:xfrm>
            <a:off x="10585827" y="609600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7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D24A7AC-904D-4781-85BA-7D10C17ED021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67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3" name="Picture 7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1970240"/>
            <a:ext cx="10437812" cy="321164"/>
          </a:xfrm>
          <a:prstGeom prst="rect"/>
        </p:spPr>
      </p:pic>
      <p:pic>
        <p:nvPicPr>
          <p:cNvPr id="2097184" name="Picture 8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1971234"/>
            <a:ext cx="1602997" cy="144270"/>
          </a:xfrm>
          <a:prstGeom prst="rect"/>
        </p:spPr>
      </p:pic>
      <p:sp>
        <p:nvSpPr>
          <p:cNvPr id="1048688" name="Rectangle 9"/>
          <p:cNvSpPr/>
          <p:nvPr/>
        </p:nvSpPr>
        <p:spPr bwMode="ltGray">
          <a:xfrm>
            <a:off x="0" y="609600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89" name="Rectangle 10"/>
          <p:cNvSpPr/>
          <p:nvPr/>
        </p:nvSpPr>
        <p:spPr>
          <a:xfrm>
            <a:off x="10585827" y="609600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9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85846" y="2336873"/>
            <a:ext cx="5608336" cy="3599313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69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9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1444B-B92B-4E27-8C94-BB93EAF5CB18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69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9" name="Picture 7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1970240"/>
            <a:ext cx="10437812" cy="321164"/>
          </a:xfrm>
          <a:prstGeom prst="rect"/>
        </p:spPr>
      </p:pic>
      <p:pic>
        <p:nvPicPr>
          <p:cNvPr id="2097190" name="Picture 8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1971234"/>
            <a:ext cx="1602997" cy="144270"/>
          </a:xfrm>
          <a:prstGeom prst="rect"/>
        </p:spPr>
      </p:pic>
      <p:sp>
        <p:nvSpPr>
          <p:cNvPr id="1048710" name="Rectangle 9"/>
          <p:cNvSpPr/>
          <p:nvPr/>
        </p:nvSpPr>
        <p:spPr bwMode="ltGray">
          <a:xfrm>
            <a:off x="0" y="609600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11" name="Rectangle 10"/>
          <p:cNvSpPr/>
          <p:nvPr/>
        </p:nvSpPr>
        <p:spPr>
          <a:xfrm>
            <a:off x="10585827" y="609600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1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71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algn="tl" blurRad="76200" dir="5040000" dist="63500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en-US" lang="zh-CN"/>
              <a:t>单击图标添加图片</a:t>
            </a:r>
            <a:endParaRPr dirty="0" lang="en-US"/>
          </a:p>
        </p:txBody>
      </p:sp>
      <p:sp>
        <p:nvSpPr>
          <p:cNvPr id="10487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7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63EFA5E-FA76-400D-B3DC-F0BA90E6D107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71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image" Target="../media/image3.png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6" descr="hashOverlay-FullResolve.png"/>
          <p:cNvPicPr>
            <a:picLocks noChangeAspect="1"/>
          </p:cNvPicPr>
          <p:nvPr/>
        </p:nvPicPr>
        <p:blipFill>
          <a:blip xmlns:r="http://schemas.openxmlformats.org/officeDocument/2006/relationships" r:embed="rId18">
            <a:alphaModFix amt="1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rebuchet MS"/>
          <a:ea typeface="宋体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ebuchet MS"/>
          <a:ea typeface="宋体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/>
          <a:ea typeface="宋体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rebuchet MS"/>
          <a:ea typeface="宋体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rebuchet MS"/>
          <a:ea typeface="宋体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rebuchet MS"/>
          <a:ea typeface="宋体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Trebuchet MS"/>
          <a:ea typeface="宋体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Trebuchet MS"/>
          <a:ea typeface="宋体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Trebuchet MS"/>
          <a:ea typeface="宋体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Trebuchet MS"/>
          <a:ea typeface="宋体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Trebuchet MS"/>
          <a:ea typeface="宋体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标题 1"/>
          <p:cNvSpPr>
            <a:spLocks noGrp="1"/>
          </p:cNvSpPr>
          <p:nvPr>
            <p:ph type="title"/>
          </p:nvPr>
        </p:nvSpPr>
        <p:spPr>
          <a:xfrm>
            <a:off x="6438217" y="1749347"/>
            <a:ext cx="5749417" cy="1005545"/>
          </a:xfrm>
        </p:spPr>
        <p:txBody>
          <a:bodyPr>
            <a:normAutofit fontScale="90000"/>
          </a:bodyPr>
          <a:p>
            <a:r>
              <a:rPr altLang="zh-CN" lang="en-US"/>
              <a:t>https://www.mauermuseum.de/</a:t>
            </a:r>
            <a:br>
              <a:rPr altLang="zh-CN" lang="en-US"/>
            </a:br>
            <a:r>
              <a:rPr altLang="zh-CN" lang="en-US"/>
              <a:t> </a:t>
            </a:r>
            <a:endParaRPr altLang="en-US" lang="zh-CN"/>
          </a:p>
        </p:txBody>
      </p:sp>
      <p:sp>
        <p:nvSpPr>
          <p:cNvPr id="1048601" name="内容占位符 2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5446810" cy="743747"/>
          </a:xfrm>
        </p:spPr>
        <p:txBody>
          <a:bodyPr>
            <a:normAutofit fontScale="89286" lnSpcReduction="20000"/>
          </a:bodyPr>
          <a:p>
            <a:r>
              <a:rPr altLang="zh-CN" sz="2800" lang="en-US"/>
              <a:t>D</a:t>
            </a:r>
            <a:r>
              <a:rPr altLang="zh-CN" sz="2800" lang="en-US"/>
              <a:t>a</a:t>
            </a:r>
            <a:r>
              <a:rPr altLang="zh-CN" sz="2800" lang="en-US"/>
              <a:t>s</a:t>
            </a:r>
            <a:r>
              <a:rPr altLang="zh-CN" sz="2800" lang="en-US"/>
              <a:t> </a:t>
            </a:r>
            <a:r>
              <a:rPr altLang="zh-CN" sz="2800" lang="en-US"/>
              <a:t>Mauermuseum – Museum Haus am Checkpoint Charlie</a:t>
            </a:r>
            <a:endParaRPr altLang="en-US" sz="2800" lang="zh-CN"/>
          </a:p>
        </p:txBody>
      </p:sp>
      <p:pic>
        <p:nvPicPr>
          <p:cNvPr id="2097161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34634" y="-136603"/>
            <a:ext cx="4953000" cy="1885950"/>
          </a:xfrm>
          <a:prstGeom prst="rect"/>
        </p:spPr>
      </p:pic>
      <p:pic>
        <p:nvPicPr>
          <p:cNvPr id="2097162" name="图片 4" descr="01_th-1920x150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0"/>
            <a:ext cx="4589860" cy="3600026"/>
          </a:xfrm>
          <a:prstGeom prst="rect"/>
        </p:spPr>
      </p:pic>
      <p:pic>
        <p:nvPicPr>
          <p:cNvPr id="2097449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6508318" y="2668246"/>
            <a:ext cx="5683681" cy="4432806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文创</a:t>
            </a:r>
            <a:endParaRPr lang="zh-CN-#Hans"/>
          </a:p>
        </p:txBody>
      </p:sp>
      <p:sp>
        <p:nvSpPr>
          <p:cNvPr id="1048589" name=""/>
          <p:cNvSpPr>
            <a:spLocks noGrp="1"/>
          </p:cNvSpPr>
          <p:nvPr>
            <p:ph idx="1" hasCustomPrompt="1"/>
          </p:nvPr>
        </p:nvSpPr>
        <p:spPr>
          <a:xfrm>
            <a:off x="0" y="34507"/>
            <a:ext cx="9544588" cy="467624"/>
          </a:xfrm>
        </p:spPr>
        <p:txBody>
          <a:bodyPr>
            <a:normAutofit fontScale="95833" lnSpcReduction="20000"/>
          </a:bodyPr>
          <a:p>
            <a:r>
              <a:rPr lang="zh-CN"/>
              <a:t>一个</a:t>
            </a:r>
            <a:r>
              <a:rPr lang="zh-CN"/>
              <a:t>背景</a:t>
            </a:r>
            <a:r>
              <a:rPr lang="zh-CN"/>
              <a:t>为</a:t>
            </a:r>
            <a:r>
              <a:rPr altLang="zh-CN" lang="en-US"/>
              <a:t>1</a:t>
            </a:r>
            <a:r>
              <a:rPr altLang="zh-CN" lang="en-US"/>
              <a:t>9</a:t>
            </a:r>
            <a:r>
              <a:rPr altLang="zh-CN" lang="en-US"/>
              <a:t>8</a:t>
            </a:r>
            <a:r>
              <a:rPr altLang="zh-CN" lang="en-US"/>
              <a:t>4</a:t>
            </a:r>
            <a:r>
              <a:rPr altLang="zh-CN" lang="zh-CN"/>
              <a:t>年</a:t>
            </a:r>
            <a:r>
              <a:rPr altLang="zh-CN" lang="zh-CN"/>
              <a:t>的</a:t>
            </a:r>
            <a:r>
              <a:rPr altLang="zh-CN" lang="zh-CN"/>
              <a:t>民主德国</a:t>
            </a:r>
            <a:r>
              <a:rPr altLang="zh-CN" lang="zh-CN"/>
              <a:t>的</a:t>
            </a:r>
            <a:r>
              <a:rPr altLang="zh-CN" lang="zh-CN"/>
              <a:t>游戏</a:t>
            </a:r>
            <a:r>
              <a:rPr altLang="zh-CN" lang="zh-CN"/>
              <a:t>。</a:t>
            </a:r>
            <a:r>
              <a:rPr altLang="zh-CN" lang="zh-CN"/>
              <a:t>效果</a:t>
            </a:r>
            <a:r>
              <a:rPr altLang="zh-CN" lang="zh-CN"/>
              <a:t>图</a:t>
            </a:r>
            <a:r>
              <a:rPr altLang="zh-CN" lang="en-US"/>
              <a:t>:</a:t>
            </a:r>
            <a:r>
              <a:rPr altLang="zh-CN" lang="en-US"/>
              <a:t> </a:t>
            </a:r>
            <a:r>
              <a:rPr altLang="zh-CN" lang="en-US"/>
              <a:t>(</a:t>
            </a:r>
            <a:r>
              <a:rPr altLang="zh-CN" lang="zh-CN"/>
              <a:t>图片</a:t>
            </a:r>
            <a:r>
              <a:rPr altLang="zh-CN" lang="zh-CN"/>
              <a:t>来源</a:t>
            </a:r>
            <a:r>
              <a:rPr altLang="zh-CN" lang="zh-CN"/>
              <a:t>：</a:t>
            </a:r>
            <a:r>
              <a:rPr altLang="zh-CN" lang="en-US"/>
              <a:t>Beholder</a:t>
            </a:r>
            <a:r>
              <a:rPr altLang="zh-CN" lang="en-US"/>
              <a:t>)</a:t>
            </a:r>
            <a:endParaRPr lang="zh-CN-#Hans"/>
          </a:p>
        </p:txBody>
      </p:sp>
      <p:pic>
        <p:nvPicPr>
          <p:cNvPr id="209719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023590" y="980610"/>
            <a:ext cx="5183909" cy="1502286"/>
          </a:xfrm>
          <a:prstGeom prst="rect"/>
        </p:spPr>
      </p:pic>
      <p:pic>
        <p:nvPicPr>
          <p:cNvPr id="209719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6627090" y="2989395"/>
            <a:ext cx="5160818" cy="2946793"/>
          </a:xfrm>
          <a:prstGeom prst="rect"/>
        </p:spPr>
      </p:pic>
      <p:pic>
        <p:nvPicPr>
          <p:cNvPr id="2097198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1128206" y="3428999"/>
            <a:ext cx="4872182" cy="2877457"/>
          </a:xfrm>
          <a:prstGeom prst="rect"/>
        </p:spPr>
      </p:pic>
      <p:sp>
        <p:nvSpPr>
          <p:cNvPr id="1048747" name=""/>
          <p:cNvSpPr txBox="1"/>
          <p:nvPr/>
        </p:nvSpPr>
        <p:spPr>
          <a:xfrm>
            <a:off x="2860426" y="1657003"/>
            <a:ext cx="4000000" cy="14671040"/>
          </a:xfrm>
          <a:prstGeom prst="rect"/>
        </p:spPr>
        <p:txBody>
          <a:bodyPr rtlCol="0" wrap="square">
            <a:spAutoFit/>
          </a:bodyPr>
          <a:p>
            <a:r>
              <a:rPr altLang="zh-CN" sz="600" lang="en-US">
                <a:solidFill>
                  <a:srgbClr val="000000"/>
                </a:solidFill>
              </a:rPr>
              <a:t>;;;; How to make a simple miniKanren (substitution only)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(define-syntax Zzz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(syntax-rules ()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((_ g) (lambda (s/c) (lambda () (g s/c))))))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(define-syntax conj+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(syntax-rules ()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((_ g) (Zzz g))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((_ g0 g ...) (conj (Zzz g0) (conj+ g ...)))))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(define-syntax disj+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(syntax-rules ()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((_ g) (Zzz g))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((_ g0 g ...) (disj (Zzz g0) (disj+ g ...)))))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(define-syntax fresh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(syntax-rules ()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((_ () g0 g ...) (conj+ g0 g ...))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((_ (x0 x ...) g0 g ...)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(call/fresh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(lambda (x0)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(fresh (x ...) g0 g ...))))))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(define-syntax conde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(syntax-rules ()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((_ (g0 g ...) ...) (disj+ (conj+ g0 g ...) ...))))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(define-syntax run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(syntax-rules ()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((_ n (x ...) g0 g ...)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(map reify-1st (take n (call/goal (fresh (x ...) g0 g ...)))))))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(define-syntax run*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(syntax-rules ()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((_ (x ...) g0 g ...)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(map reify-1st (take-all (call/goal (fresh (x ...) g0 g ...)))))))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(define empty-state '(() . 0))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(define (call/goal g) (g empty-state))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(define (pull $)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(if (procedure? $) (pull ($)) $))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(define (take-all $)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(let (($ (pull $)))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(if (null? $) '() (cons (car $) (take-all (cdr $))))))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(define (take n $)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(if (zero? n) '()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(let (($ (pull $)))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(if (null? $) '() (cons (car $) (take (- n 1) (cdr $)))))))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(define (reify-1st s/c)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(let ((v (walk* (var 0) (car s/c))))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(walk* v (reify-s v '()))))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(define (walk* v s)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(let ((v (walk v s)))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(cond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((var? v) v)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((pair? v) (cons (walk* (car v) s)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(walk* (cdr v) s)))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(else  v))))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(define (reify-s v s)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(let ((v (walk v s)))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(cond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((var? v)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(let  ((n (reify-name (length s))))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(cons `(,v . ,n) s)))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((pair? v) (reify-s (cdr v) (reify-s (car v) s)))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(else s))))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(define (reify-name n)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(string-&gt;symbol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(string-append "_" "." (number-&gt;string n))))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(define (fresh/nf n f)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(letrec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((app-f/v*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(lambda (n v*)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(cond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((zero? n) (apply f (reverse v*)))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(else (call/fresh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(lambda (x)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(app-f/v* (- n 1) (cons x v*)))))))))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(app-f/v* n '())))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;;; Test programs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(define-syntax test-check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(syntax-rules ()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((_ title tested-expression expected-result)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(begin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(printf "Testing ~s\n" title)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(let* ((expected expected-result)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(produced tested-expression))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(or (equal? expected produced)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(errorf 'test-check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"Failed: ~a~%Expected: ~a~%Computed: ~a~%"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'tested-expression expected produced)))))))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(define (appendo l s out)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(conde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((== '() l) (== s out))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((fresh (a d res)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(== `(,a . ,d) l)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(== `(,a . ,res) out)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(appendo d s res)))))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(test-check 'run*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(run* (q) (fresh (x y) (== `(,x ,y) q) (appendo x y '(1 2 3 4 5))))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'((() (1 2 3 4 5))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((1) (2 3 4 5))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((1 2) (3 4 5))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((1 2 3) (4 5))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((1 2 3 4) (5))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((1 2 3 4 5) ())))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(test-check 'run*2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(run* (q x y) (== `(,x ,y) q) (appendo x y '(1 2 3 4 5)))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'((() (1 2 3 4 5))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((1) (2 3 4 5))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((1 2) (3 4 5))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((1 2 3) (4 5))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((1 2 3 4) (5))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((1 2 3 4 5) ())))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(test-check 'rember*o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(letrec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((rember*o (lambda (tr o)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(conde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((== '() tr) (== '() o))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((fresh (a d)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   (== `(,a . ,d) tr)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   (conde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     ((fresh (aa da)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        (== `(,aa . ,da) a)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        (fresh (a^ d^)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          (rember*o a a^)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          (rember*o d d^)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          (== `(,a^ . ,d^) o))))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     ((== a 8) (rember*o d o))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     ((fresh (d^)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        (rember*o d d^)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        (== `(,a . ,d^) o))))))))))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(run 8 (q) (rember*o q '(1 2 8 3 4 5))))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'((1 2 8 3 4 5)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(1 2 8 3 4 5 8)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(1 2 8 3 4 8 5)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(1 2 8 3 8 4 5)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(1 2 8 8 3 4 5)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(1 2 8 8 3 4 5)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(1 8 2 8 3 4 5)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(8 1 2 8 3 4 5)))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(test-check 'rember*o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(letrec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((rember*o (lambda (tr o)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(conde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((== '() tr) (== '() o))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((fresh (a d)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   (== `(,a . ,d) tr)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   (conde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     ((fresh (aa da)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        (== `(,aa . ,da) a)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        (fresh (a^ d^)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          (== `(,a^ . ,d^) o)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          (rember*o d d^)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          (rember*o a a^))))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     ((== a 8) (rember*o d o))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     ((fresh (d^)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        (== `(,a . ,d^) o)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        (rember*o d d^))))))))))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(run 9 (q) (rember*o q '(1 (2 8 3 4) 5))))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'((1 (2 8 3 4) 5)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(1 (2 8 3 4) 5 8)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(1 (2 8 3 4) 5 8 8)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(1 (2 8 3 4) 8 5)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(1 8 (2 8 3 4) 5)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(8 1 (2 8 3 4) 5)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(1 (2 8 3 4) 5 8 8 8)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(1 (2 8 3 4) 5 8 8 8 8)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(1 (2 8 3 4) 5 8 8 8 8 8)))</a:t>
            </a:r>
            <a:endParaRPr sz="600" lang="zh-CN-#Hans">
              <a:solidFill>
                <a:srgbClr val="000000"/>
              </a:solidFill>
            </a:endParaRPr>
          </a:p>
          <a:p>
            <a:endParaRPr sz="600" lang="zh-CN-#Hans">
              <a:solidFill>
                <a:srgbClr val="000000"/>
              </a:solidFill>
            </a:endParaRPr>
          </a:p>
        </p:txBody>
      </p:sp>
      <p:sp>
        <p:nvSpPr>
          <p:cNvPr id="1048748" name=""/>
          <p:cNvSpPr txBox="1"/>
          <p:nvPr/>
        </p:nvSpPr>
        <p:spPr>
          <a:xfrm>
            <a:off x="0" y="1834166"/>
            <a:ext cx="3295214" cy="4777741"/>
          </a:xfrm>
          <a:prstGeom prst="rect"/>
        </p:spPr>
        <p:txBody>
          <a:bodyPr rtlCol="0" wrap="square">
            <a:spAutoFit/>
          </a:bodyPr>
          <a:p>
            <a:r>
              <a:rPr sz="800" lang="zh-CN-#Hans">
                <a:solidFill>
                  <a:srgbClr val="000000"/>
                </a:solidFill>
              </a:rPr>
              <a:t>;; Jason Hemann and Dan Friedman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;; microKanren, final implementation from paper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(define (var c) (vector c))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(define (var? x) (vector? x))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(define (var=? x1 x2) (= (vector-ref x1 0) (vector-ref x2 0)))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(define (walk u s)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  (let ((pr (and (var? u) (assp (lambda (v) (var=? u v)) s))))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    (if pr (walk (cdr pr) s) u)))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(define (ext-s x v s) `((,x . ,v) . ,s))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(define (== u v)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  (lambda (s/c)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    (let ((s (unify u v (car s/c))))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      (if s (unit `(,s . ,(cdr s/c))) mzero))))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(define (unit s/c) (cons s/c mzero))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(define mzero '())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(define (unify u v s)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  (let ((u (walk u s)) (v (walk v s)))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    (cond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      ((and (var? u) (var? v) (var=? u v)) s)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      ((var? u) (ext-s u v s))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      ((var? v) (ext-s v u s))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      ((and (pair? u) (pair? v))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       (let ((s (unify (car u) (car v) s)))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         (and s (unify (cdr u) (cdr v) s))))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      (else (and (eqv? u v) s)))))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(define (call/fresh f)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  (lambda (s/c)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    (let ((c (cdr s/c)))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      ((f (var c)) `(,(car s/c) . ,(+ c 1))))))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(define (disj g1 g2) (lambda (s/c) (mplus (g1 s/c) (g2 s/c))))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(define (conj g1 g2) (lambda (s/c) (bind (g1 s/c) g2)))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(define (mplus $1 $2)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  (cond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    ((null? $1) $2)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    ((procedure? $1) (lambda () (mplus $2 ($1))))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    (else (cons (car $1) (mplus (cdr $1) $2)))))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(define (bind $ g)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  (cond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    ((null? $) mzero)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    ((procedure? $) (lambda () (bind ($) g)))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    (else (mplus (g (car $)) (bind (cdr $) g)))))</a:t>
            </a:r>
            <a:endParaRPr sz="800" lang="zh-CN-#Hans">
              <a:solidFill>
                <a:srgbClr val="000000"/>
              </a:solidFill>
            </a:endParaRPr>
          </a:p>
        </p:txBody>
      </p:sp>
      <p:sp>
        <p:nvSpPr>
          <p:cNvPr id="1048749" name=""/>
          <p:cNvSpPr txBox="1"/>
          <p:nvPr/>
        </p:nvSpPr>
        <p:spPr>
          <a:xfrm>
            <a:off x="6406390" y="6042660"/>
            <a:ext cx="4865689" cy="815340"/>
          </a:xfrm>
          <a:prstGeom prst="rect"/>
        </p:spPr>
        <p:txBody>
          <a:bodyPr rtlCol="0" wrap="square">
            <a:spAutoFit/>
          </a:bodyPr>
          <a:p>
            <a:r>
              <a:rPr sz="1600" lang="zh-CN">
                <a:solidFill>
                  <a:srgbClr val="000000"/>
                </a:solidFill>
              </a:rPr>
              <a:t>图片</a:t>
            </a:r>
            <a:r>
              <a:rPr sz="1600" lang="zh-CN">
                <a:solidFill>
                  <a:srgbClr val="000000"/>
                </a:solidFill>
              </a:rPr>
              <a:t>表面</a:t>
            </a:r>
            <a:r>
              <a:rPr sz="1600" lang="zh-CN">
                <a:solidFill>
                  <a:srgbClr val="000000"/>
                </a:solidFill>
              </a:rPr>
              <a:t>覆盖</a:t>
            </a:r>
            <a:r>
              <a:rPr sz="1600" lang="zh-CN">
                <a:solidFill>
                  <a:srgbClr val="000000"/>
                </a:solidFill>
              </a:rPr>
              <a:t>着</a:t>
            </a:r>
            <a:r>
              <a:rPr sz="1600" lang="zh-CN">
                <a:solidFill>
                  <a:srgbClr val="000000"/>
                </a:solidFill>
              </a:rPr>
              <a:t>一层</a:t>
            </a:r>
            <a:r>
              <a:rPr altLang="zh-CN" sz="1600" lang="en-US">
                <a:solidFill>
                  <a:srgbClr val="000000"/>
                </a:solidFill>
              </a:rPr>
              <a:t>S</a:t>
            </a:r>
            <a:r>
              <a:rPr altLang="zh-CN" sz="1600" lang="en-US">
                <a:solidFill>
                  <a:srgbClr val="000000"/>
                </a:solidFill>
              </a:rPr>
              <a:t>c</a:t>
            </a:r>
            <a:r>
              <a:rPr altLang="zh-CN" sz="1600" lang="en-US">
                <a:solidFill>
                  <a:srgbClr val="000000"/>
                </a:solidFill>
              </a:rPr>
              <a:t>h</a:t>
            </a:r>
            <a:r>
              <a:rPr altLang="zh-CN" sz="1600" lang="en-US">
                <a:solidFill>
                  <a:srgbClr val="000000"/>
                </a:solidFill>
              </a:rPr>
              <a:t>e</a:t>
            </a:r>
            <a:r>
              <a:rPr altLang="zh-CN" sz="1600" lang="en-US">
                <a:solidFill>
                  <a:srgbClr val="000000"/>
                </a:solidFill>
              </a:rPr>
              <a:t>m</a:t>
            </a:r>
            <a:r>
              <a:rPr altLang="zh-CN" sz="1600" lang="en-US">
                <a:solidFill>
                  <a:srgbClr val="000000"/>
                </a:solidFill>
              </a:rPr>
              <a:t>e</a:t>
            </a:r>
            <a:r>
              <a:rPr altLang="zh-CN" sz="1600" lang="zh-CN">
                <a:solidFill>
                  <a:srgbClr val="000000"/>
                </a:solidFill>
              </a:rPr>
              <a:t>代码</a:t>
            </a:r>
            <a:r>
              <a:rPr altLang="zh-CN" sz="1600" lang="zh-CN">
                <a:solidFill>
                  <a:srgbClr val="000000"/>
                </a:solidFill>
              </a:rPr>
              <a:t>。</a:t>
            </a:r>
            <a:r>
              <a:rPr altLang="zh-CN" sz="1600" lang="zh-CN">
                <a:solidFill>
                  <a:srgbClr val="000000"/>
                </a:solidFill>
              </a:rPr>
              <a:t>此</a:t>
            </a:r>
            <a:r>
              <a:rPr altLang="zh-CN" sz="1600" lang="zh-CN">
                <a:solidFill>
                  <a:srgbClr val="000000"/>
                </a:solidFill>
              </a:rPr>
              <a:t>编程</a:t>
            </a:r>
            <a:r>
              <a:rPr altLang="zh-CN" sz="1600" lang="zh-CN">
                <a:solidFill>
                  <a:srgbClr val="000000"/>
                </a:solidFill>
              </a:rPr>
              <a:t>语言</a:t>
            </a:r>
            <a:r>
              <a:rPr altLang="zh-CN" sz="1600" lang="zh-CN">
                <a:solidFill>
                  <a:srgbClr val="000000"/>
                </a:solidFill>
              </a:rPr>
              <a:t>因为</a:t>
            </a:r>
            <a:r>
              <a:rPr altLang="zh-CN" sz="1600" lang="zh-CN">
                <a:solidFill>
                  <a:srgbClr val="000000"/>
                </a:solidFill>
              </a:rPr>
              <a:t>设计</a:t>
            </a:r>
            <a:r>
              <a:rPr altLang="zh-CN" sz="1600" lang="zh-CN">
                <a:solidFill>
                  <a:srgbClr val="000000"/>
                </a:solidFill>
              </a:rPr>
              <a:t>得</a:t>
            </a:r>
            <a:r>
              <a:rPr altLang="zh-CN" sz="1600" lang="zh-CN">
                <a:solidFill>
                  <a:srgbClr val="000000"/>
                </a:solidFill>
              </a:rPr>
              <a:t>较</a:t>
            </a:r>
            <a:r>
              <a:rPr altLang="zh-CN" sz="1600" lang="zh-CN">
                <a:solidFill>
                  <a:srgbClr val="000000"/>
                </a:solidFill>
              </a:rPr>
              <a:t>好</a:t>
            </a:r>
            <a:r>
              <a:rPr altLang="zh-CN" sz="1600" lang="zh-CN">
                <a:solidFill>
                  <a:srgbClr val="000000"/>
                </a:solidFill>
              </a:rPr>
              <a:t>，</a:t>
            </a:r>
            <a:r>
              <a:rPr altLang="zh-CN" sz="1600" lang="zh-CN">
                <a:solidFill>
                  <a:srgbClr val="000000"/>
                </a:solidFill>
              </a:rPr>
              <a:t>不能</a:t>
            </a:r>
            <a:r>
              <a:rPr altLang="zh-CN" sz="1600" lang="zh-CN">
                <a:solidFill>
                  <a:srgbClr val="000000"/>
                </a:solidFill>
              </a:rPr>
              <a:t>使</a:t>
            </a:r>
            <a:r>
              <a:rPr altLang="zh-CN" sz="1600" lang="zh-CN">
                <a:solidFill>
                  <a:srgbClr val="000000"/>
                </a:solidFill>
              </a:rPr>
              <a:t>思想</a:t>
            </a:r>
            <a:r>
              <a:rPr altLang="zh-CN" sz="1600" lang="zh-CN">
                <a:solidFill>
                  <a:srgbClr val="000000"/>
                </a:solidFill>
              </a:rPr>
              <a:t>僵化</a:t>
            </a:r>
            <a:r>
              <a:rPr altLang="zh-CN" sz="1600" lang="zh-CN">
                <a:solidFill>
                  <a:srgbClr val="000000"/>
                </a:solidFill>
              </a:rPr>
              <a:t>统一</a:t>
            </a:r>
            <a:r>
              <a:rPr altLang="zh-CN" sz="1600" lang="zh-CN">
                <a:solidFill>
                  <a:srgbClr val="000000"/>
                </a:solidFill>
              </a:rPr>
              <a:t>，</a:t>
            </a:r>
            <a:r>
              <a:rPr altLang="zh-CN" sz="1600" lang="zh-CN">
                <a:solidFill>
                  <a:srgbClr val="000000"/>
                </a:solidFill>
              </a:rPr>
              <a:t>也</a:t>
            </a:r>
            <a:r>
              <a:rPr altLang="zh-CN" sz="1600" lang="zh-CN">
                <a:solidFill>
                  <a:srgbClr val="000000"/>
                </a:solidFill>
              </a:rPr>
              <a:t>不能</a:t>
            </a:r>
            <a:r>
              <a:rPr altLang="zh-CN" sz="1600" lang="zh-CN">
                <a:solidFill>
                  <a:srgbClr val="000000"/>
                </a:solidFill>
              </a:rPr>
              <a:t>制造</a:t>
            </a:r>
            <a:r>
              <a:rPr altLang="zh-CN" sz="1600" lang="zh-CN">
                <a:solidFill>
                  <a:srgbClr val="000000"/>
                </a:solidFill>
              </a:rPr>
              <a:t>很多</a:t>
            </a:r>
            <a:r>
              <a:rPr altLang="zh-CN" sz="1600" lang="en-US">
                <a:solidFill>
                  <a:srgbClr val="000000"/>
                </a:solidFill>
              </a:rPr>
              <a:t>b</a:t>
            </a:r>
            <a:r>
              <a:rPr altLang="zh-CN" sz="1600" lang="en-US">
                <a:solidFill>
                  <a:srgbClr val="000000"/>
                </a:solidFill>
              </a:rPr>
              <a:t>u</a:t>
            </a:r>
            <a:r>
              <a:rPr altLang="zh-CN" sz="1600" lang="en-US">
                <a:solidFill>
                  <a:srgbClr val="000000"/>
                </a:solidFill>
              </a:rPr>
              <a:t>g</a:t>
            </a:r>
            <a:r>
              <a:rPr altLang="zh-CN" sz="1600" lang="zh-CN">
                <a:solidFill>
                  <a:srgbClr val="000000"/>
                </a:solidFill>
              </a:rPr>
              <a:t>，</a:t>
            </a:r>
            <a:r>
              <a:rPr altLang="zh-CN" sz="1600" lang="zh-CN">
                <a:solidFill>
                  <a:srgbClr val="000000"/>
                </a:solidFill>
              </a:rPr>
              <a:t>把</a:t>
            </a:r>
            <a:r>
              <a:rPr altLang="zh-CN" sz="1600" lang="zh-CN">
                <a:solidFill>
                  <a:srgbClr val="000000"/>
                </a:solidFill>
              </a:rPr>
              <a:t>代码</a:t>
            </a:r>
            <a:r>
              <a:rPr altLang="zh-CN" sz="1600" lang="zh-CN">
                <a:solidFill>
                  <a:srgbClr val="000000"/>
                </a:solidFill>
              </a:rPr>
              <a:t>写</a:t>
            </a:r>
            <a:r>
              <a:rPr altLang="zh-CN" sz="1600" lang="zh-CN">
                <a:solidFill>
                  <a:srgbClr val="000000"/>
                </a:solidFill>
              </a:rPr>
              <a:t>得</a:t>
            </a:r>
            <a:r>
              <a:rPr altLang="zh-CN" sz="1600" lang="zh-CN">
                <a:solidFill>
                  <a:srgbClr val="000000"/>
                </a:solidFill>
              </a:rPr>
              <a:t>很</a:t>
            </a:r>
            <a:r>
              <a:rPr altLang="zh-CN" sz="1600" lang="zh-CN">
                <a:solidFill>
                  <a:srgbClr val="000000"/>
                </a:solidFill>
              </a:rPr>
              <a:t>长</a:t>
            </a:r>
            <a:r>
              <a:rPr altLang="zh-CN" sz="1600" lang="zh-CN">
                <a:solidFill>
                  <a:srgbClr val="000000"/>
                </a:solidFill>
              </a:rPr>
              <a:t>，</a:t>
            </a:r>
            <a:r>
              <a:rPr altLang="zh-CN" sz="1600" lang="zh-CN">
                <a:solidFill>
                  <a:srgbClr val="000000"/>
                </a:solidFill>
              </a:rPr>
              <a:t>所以</a:t>
            </a:r>
            <a:r>
              <a:rPr altLang="zh-CN" sz="1600" lang="zh-CN">
                <a:solidFill>
                  <a:srgbClr val="000000"/>
                </a:solidFill>
              </a:rPr>
              <a:t>市场</a:t>
            </a:r>
            <a:r>
              <a:rPr altLang="zh-CN" sz="1600" lang="zh-CN">
                <a:solidFill>
                  <a:srgbClr val="000000"/>
                </a:solidFill>
              </a:rPr>
              <a:t>占用</a:t>
            </a:r>
            <a:r>
              <a:rPr altLang="zh-CN" sz="1600" lang="zh-CN">
                <a:solidFill>
                  <a:srgbClr val="000000"/>
                </a:solidFill>
              </a:rPr>
              <a:t>率</a:t>
            </a:r>
            <a:r>
              <a:rPr altLang="zh-CN" sz="1600" lang="zh-CN">
                <a:solidFill>
                  <a:srgbClr val="000000"/>
                </a:solidFill>
              </a:rPr>
              <a:t>极</a:t>
            </a:r>
            <a:r>
              <a:rPr altLang="zh-CN" sz="1600" lang="zh-CN">
                <a:solidFill>
                  <a:srgbClr val="000000"/>
                </a:solidFill>
              </a:rPr>
              <a:t>低</a:t>
            </a:r>
            <a:r>
              <a:rPr altLang="zh-CN" sz="1600" lang="zh-CN">
                <a:solidFill>
                  <a:srgbClr val="000000"/>
                </a:solidFill>
              </a:rPr>
              <a:t>。</a:t>
            </a:r>
            <a:endParaRPr sz="1600" lang="zh-CN-#Han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标题 1"/>
          <p:cNvSpPr>
            <a:spLocks noGrp="1"/>
          </p:cNvSpPr>
          <p:nvPr>
            <p:ph type="ctrTitle"/>
          </p:nvPr>
        </p:nvSpPr>
        <p:spPr>
          <a:xfrm>
            <a:off x="680322" y="2742465"/>
            <a:ext cx="8144134" cy="1373070"/>
          </a:xfrm>
        </p:spPr>
        <p:txBody>
          <a:bodyPr/>
          <a:p>
            <a:r>
              <a:rPr altLang="zh-CN" lang="en-US"/>
              <a:t>Die Deutsche Demokratische Republik</a:t>
            </a:r>
            <a:endParaRPr altLang="en-US" lang="zh-CN"/>
          </a:p>
        </p:txBody>
      </p:sp>
      <p:sp>
        <p:nvSpPr>
          <p:cNvPr id="1048610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altLang="en-US" lang="zh-CN"/>
              <a:t>图片来源</a:t>
            </a:r>
            <a:r>
              <a:rPr altLang="zh-CN" lang="en-US"/>
              <a:t>:https://d.sanwenba.com/p/117RNmG.html</a:t>
            </a:r>
            <a:endParaRPr altLang="en-US" lang="zh-CN"/>
          </a:p>
        </p:txBody>
      </p:sp>
      <p:pic>
        <p:nvPicPr>
          <p:cNvPr id="2097165" name="图片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057437" y="-1"/>
            <a:ext cx="3151048" cy="4579327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en-US"/>
              <a:t>来源</a:t>
            </a:r>
            <a:r>
              <a:rPr altLang="en-US" lang="zh-CN"/>
              <a:t>：</a:t>
            </a:r>
            <a:r>
              <a:rPr altLang="en-US" lang="en-US"/>
              <a:t>百度百科</a:t>
            </a:r>
            <a:endParaRPr altLang="en-US" lang="zh-CN"/>
          </a:p>
        </p:txBody>
      </p:sp>
      <p:sp>
        <p:nvSpPr>
          <p:cNvPr id="1048612" name="内容占位符 2"/>
          <p:cNvSpPr>
            <a:spLocks noGrp="1"/>
          </p:cNvSpPr>
          <p:nvPr>
            <p:ph idx="1"/>
          </p:nvPr>
        </p:nvSpPr>
        <p:spPr>
          <a:xfrm>
            <a:off x="0" y="1994170"/>
            <a:ext cx="12192000" cy="4863830"/>
          </a:xfrm>
        </p:spPr>
        <p:txBody>
          <a:bodyPr>
            <a:noAutofit/>
          </a:bodyPr>
          <a:p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德意志民主共和国是</a:t>
            </a:r>
            <a:r>
              <a:rPr altLang="zh-CN" lang="en-US">
                <a:latin typeface="宋体" panose="02010600030101010101" pitchFamily="2" charset="-122"/>
                <a:ea typeface="宋体" panose="02010600030101010101" pitchFamily="2" charset="-122"/>
              </a:rPr>
              <a:t>1949</a:t>
            </a:r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altLang="zh-CN" lang="en-US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altLang="zh-CN" lang="en-US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日到</a:t>
            </a:r>
            <a:r>
              <a:rPr altLang="zh-CN" lang="en-US">
                <a:latin typeface="宋体" panose="02010600030101010101" pitchFamily="2" charset="-122"/>
                <a:ea typeface="宋体" panose="02010600030101010101" pitchFamily="2" charset="-122"/>
              </a:rPr>
              <a:t>1990</a:t>
            </a:r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altLang="zh-CN" lang="en-US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altLang="zh-CN" lang="en-US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日期间存在于欧洲中部的社会主义国家。首都为东柏林，实行社会主义制度和计划经济体制，是华沙条约组织和经济互助委员会的成员国。 </a:t>
            </a:r>
          </a:p>
          <a:p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民主德国是第二次世界大战结束后，在纳粹德国的苏联占领区基础上建国。首都柏林（东柏林）是在纳粹德国首都柏林的苏联占领区范围上成立。民主德国成立初期面临着严重的人口外逃问题，在</a:t>
            </a:r>
            <a:r>
              <a:rPr altLang="zh-CN" lang="en-US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世纪</a:t>
            </a:r>
            <a:r>
              <a:rPr altLang="zh-CN" lang="en-US"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年代有大约</a:t>
            </a:r>
            <a:r>
              <a:rPr altLang="zh-CN" lang="en-US">
                <a:latin typeface="宋体" panose="02010600030101010101" pitchFamily="2" charset="-122"/>
                <a:ea typeface="宋体" panose="02010600030101010101" pitchFamily="2" charset="-122"/>
              </a:rPr>
              <a:t>270</a:t>
            </a:r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万居民由于政治或经济因素非法越境到联邦德国。</a:t>
            </a:r>
            <a:r>
              <a:rPr altLang="zh-CN" lang="en-US">
                <a:latin typeface="宋体" panose="02010600030101010101" pitchFamily="2" charset="-122"/>
                <a:ea typeface="宋体" panose="02010600030101010101" pitchFamily="2" charset="-122"/>
              </a:rPr>
              <a:t>1961</a:t>
            </a:r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年，民主德国政府沿着西柏林边境修建了柏林墙以阻止居民外逃。</a:t>
            </a:r>
          </a:p>
          <a:p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民主德国执政党是德国统一社会党，其他政党组织通过德国统一社会党领导的“民主联盟”和“全国阵线”参与政治活动。教育机构按照马列主义的原则培养社会主义人才。</a:t>
            </a:r>
          </a:p>
          <a:p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冷战时期，民主德国在经济、文化、体育等方面处于社会主义阵营的领先地位。冷战时期著名的标志性建筑</a:t>
            </a:r>
            <a:r>
              <a:rPr altLang="zh-CN" lang="en-US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“柏林墙”就在民主德国境内，</a:t>
            </a:r>
            <a:r>
              <a:rPr altLang="zh-CN" lang="en-US">
                <a:latin typeface="宋体" panose="02010600030101010101" pitchFamily="2" charset="-122"/>
                <a:ea typeface="宋体" panose="02010600030101010101" pitchFamily="2" charset="-122"/>
              </a:rPr>
              <a:t>1990</a:t>
            </a:r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altLang="zh-CN" lang="en-US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altLang="zh-CN" lang="en-US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日，德意志民主共和国宣布停止存在，其领土正式并入德意志联邦共和国。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标题 1"/>
          <p:cNvSpPr>
            <a:spLocks noGrp="1"/>
          </p:cNvSpPr>
          <p:nvPr>
            <p:ph type="ctrTitle"/>
          </p:nvPr>
        </p:nvSpPr>
        <p:spPr>
          <a:xfrm>
            <a:off x="680322" y="2742465"/>
            <a:ext cx="8144134" cy="1373070"/>
          </a:xfrm>
        </p:spPr>
        <p:txBody>
          <a:bodyPr/>
          <a:p>
            <a:r>
              <a:rPr altLang="zh-CN" sz="6000" lang="en-US"/>
              <a:t>Ministerium für</a:t>
            </a:r>
            <a:r>
              <a:rPr altLang="en-US" sz="6000" lang="zh-CN"/>
              <a:t> </a:t>
            </a:r>
            <a:r>
              <a:rPr altLang="zh-CN" sz="6000" lang="en-US"/>
              <a:t>Staatssicherheit</a:t>
            </a:r>
            <a:endParaRPr altLang="en-US" sz="6000" lang="zh-CN"/>
          </a:p>
        </p:txBody>
      </p:sp>
      <p:sp>
        <p:nvSpPr>
          <p:cNvPr id="1048614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altLang="en-US" lang="zh-CN"/>
          </a:p>
        </p:txBody>
      </p:sp>
      <p:pic>
        <p:nvPicPr>
          <p:cNvPr id="2097166" name="图片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062936" y="2170638"/>
            <a:ext cx="3129064" cy="4687362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en-US"/>
              <a:t>来源</a:t>
            </a:r>
            <a:r>
              <a:rPr altLang="en-US" lang="zh-CN"/>
              <a:t>：</a:t>
            </a:r>
            <a:r>
              <a:rPr altLang="en-US" lang="en-US"/>
              <a:t>百度百科</a:t>
            </a:r>
            <a:endParaRPr altLang="en-US" lang="zh-CN"/>
          </a:p>
        </p:txBody>
      </p:sp>
      <p:sp>
        <p:nvSpPr>
          <p:cNvPr id="1048616" name="内容占位符 2"/>
          <p:cNvSpPr>
            <a:spLocks noGrp="1"/>
          </p:cNvSpPr>
          <p:nvPr>
            <p:ph idx="1"/>
          </p:nvPr>
        </p:nvSpPr>
        <p:spPr>
          <a:xfrm>
            <a:off x="0" y="2156298"/>
            <a:ext cx="12191999" cy="4701702"/>
          </a:xfrm>
        </p:spPr>
        <p:txBody>
          <a:bodyPr>
            <a:noAutofit/>
          </a:bodyPr>
          <a:p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Stasi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，前东德国家安全部，曾经是世界上比较强大的情报机构，全称是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德意志民主共和国国家安全部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，成立于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1950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日，总部设在东柏林。史塔西被认作当时世界上最有效率的情报和秘密警察机构之一。斯塔西成立宗旨是担任东德的政治警察，负责搜集情报、监听监视、反情报等业务。</a:t>
            </a:r>
          </a:p>
          <a:p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2013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日，艺术家宾科夫斯基借用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斯塔西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投影来抗议美国的监视活动。</a:t>
            </a:r>
          </a:p>
          <a:p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该秘密警察机构建于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1950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年的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日，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1990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31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日正式解散。 斯塔西运作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40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年，建立了一套完整的监视网络和控制体系，收集了海量监控档案。一直是执政的统一社会党对内进行言论压制和政权维持的有力武器。</a:t>
            </a:r>
          </a:p>
          <a:p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斯塔西的标语是“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WIR SIND UEBERALL”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（我们无处不在），座右铭是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党的剑与盾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endParaRPr altLang="en-US"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af-ZA"/>
              <a:t>Fluchtobjekte</a:t>
            </a:r>
            <a:r>
              <a:rPr altLang="zh-CN" lang="en-US"/>
              <a:t> </a:t>
            </a:r>
            <a:r>
              <a:rPr altLang="zh-CN" lang="zh-CN"/>
              <a:t>翻墙</a:t>
            </a:r>
            <a:r>
              <a:rPr altLang="zh-CN" lang="zh-CN"/>
              <a:t>工具</a:t>
            </a:r>
            <a:endParaRPr altLang="en-US" lang="zh-CN"/>
          </a:p>
        </p:txBody>
      </p:sp>
      <p:pic>
        <p:nvPicPr>
          <p:cNvPr id="2097167" name="图片 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80320" y="2141417"/>
            <a:ext cx="2473982" cy="3520292"/>
          </a:xfrm>
          <a:prstGeom prst="rect"/>
        </p:spPr>
      </p:pic>
      <p:sp>
        <p:nvSpPr>
          <p:cNvPr id="1048618" name=""/>
          <p:cNvSpPr txBox="1"/>
          <p:nvPr/>
        </p:nvSpPr>
        <p:spPr>
          <a:xfrm>
            <a:off x="680320" y="5809884"/>
            <a:ext cx="2771241" cy="929641"/>
          </a:xfrm>
          <a:prstGeom prst="rect"/>
        </p:spPr>
        <p:txBody>
          <a:bodyPr rtlCol="0" wrap="square">
            <a:spAutoFit/>
          </a:bodyPr>
          <a:p>
            <a:r>
              <a:rPr sz="2800" lang="zh-CN-#Hans">
                <a:solidFill>
                  <a:srgbClr val="000000"/>
                </a:solidFill>
              </a:rPr>
              <a:t>Selbstgebauter Heißluftballon</a:t>
            </a:r>
            <a:endParaRPr sz="2800" lang="zh-CN-#Hans">
              <a:solidFill>
                <a:srgbClr val="000000"/>
              </a:solidFill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359703" y="2141417"/>
            <a:ext cx="2736297" cy="1992381"/>
          </a:xfrm>
          <a:prstGeom prst="rect"/>
        </p:spPr>
      </p:pic>
      <p:sp>
        <p:nvSpPr>
          <p:cNvPr id="1048619" name=""/>
          <p:cNvSpPr txBox="1"/>
          <p:nvPr/>
        </p:nvSpPr>
        <p:spPr>
          <a:xfrm>
            <a:off x="3359702" y="4441049"/>
            <a:ext cx="2739618" cy="929640"/>
          </a:xfrm>
          <a:prstGeom prst="rect"/>
        </p:spPr>
        <p:txBody>
          <a:bodyPr rtlCol="0" wrap="square">
            <a:spAutoFit/>
          </a:bodyPr>
          <a:p>
            <a:r>
              <a:rPr sz="2800" lang="zh-CN-#Hans">
                <a:solidFill>
                  <a:srgbClr val="000000"/>
                </a:solidFill>
              </a:rPr>
              <a:t>Gepanzertes Fluchtfahrzeug</a:t>
            </a:r>
            <a:endParaRPr sz="2800" lang="zh-CN-#Hans">
              <a:solidFill>
                <a:srgbClr val="000000"/>
              </a:solidFill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6301401" y="3503611"/>
            <a:ext cx="2755939" cy="3354389"/>
          </a:xfrm>
          <a:prstGeom prst="rect"/>
        </p:spPr>
      </p:pic>
      <p:sp>
        <p:nvSpPr>
          <p:cNvPr id="1048620" name=""/>
          <p:cNvSpPr txBox="1"/>
          <p:nvPr/>
        </p:nvSpPr>
        <p:spPr>
          <a:xfrm>
            <a:off x="6301400" y="1994517"/>
            <a:ext cx="2668733" cy="1348740"/>
          </a:xfrm>
          <a:prstGeom prst="rect"/>
        </p:spPr>
        <p:txBody>
          <a:bodyPr rtlCol="0" wrap="square">
            <a:spAutoFit/>
          </a:bodyPr>
          <a:p>
            <a:r>
              <a:rPr altLang="zh-CN" sz="2800" lang="en-US">
                <a:solidFill>
                  <a:srgbClr val="000000"/>
                </a:solidFill>
              </a:rPr>
              <a:t>Mini-U-Boot mit Fahrradmotor</a:t>
            </a:r>
            <a:endParaRPr sz="2800" lang="zh-CN-#Hans">
              <a:solidFill>
                <a:srgbClr val="000000"/>
              </a:solidFill>
            </a:endParaRPr>
          </a:p>
          <a:p>
            <a:endParaRPr sz="2800" lang="zh-CN-#Han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/>
              <a:t>Mit Stift und Banner gegen Willkür und Unterdrückung!</a:t>
            </a:r>
            <a:endParaRPr lang="zh-CN-#Hans"/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938167"/>
            <a:ext cx="3263846" cy="4919833"/>
          </a:xfrm>
          <a:prstGeom prst="rect"/>
        </p:spPr>
      </p:pic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894016" y="1911456"/>
            <a:ext cx="7297984" cy="4946544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altLang="zh-CN" lang="en-US"/>
              <a:t>Mit Stift und Banner gegen Willkür und Unterdrückung!</a:t>
            </a:r>
            <a:br>
              <a:rPr altLang="zh-CN" lang="en-US"/>
            </a:br>
            <a:endParaRPr lang="zh-CN-#Hans"/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963937" y="1938415"/>
            <a:ext cx="7046626" cy="4919585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altLang="zh-CN" lang="en-US"/>
              <a:t>Mit Stift und Banner gegen Willkür und Unterdrückung!</a:t>
            </a:r>
            <a:br>
              <a:rPr altLang="zh-CN" lang="en-US"/>
            </a:br>
            <a:endParaRPr lang="zh-CN-#Hans"/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558723" y="2041138"/>
            <a:ext cx="7074555" cy="496548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M04033917[[fn=Berlin]]_novariants">
  <a:themeElements>
    <a:clrScheme name="Berlin">
      <a:dk1>
        <a:sysClr lastClr="000000" val="windowText"/>
      </a:dk1>
      <a:lt1>
        <a:sysClr lastClr="FFFFFF" val="window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Die Deutsche Demokratische Republik</dc:title>
  <dc:creator>_ zaoqi</dc:creator>
  <cp:lastModifiedBy>未知用户</cp:lastModifiedBy>
  <dcterms:created xsi:type="dcterms:W3CDTF">2018-12-27T14:54:00Z</dcterms:created>
  <dcterms:modified xsi:type="dcterms:W3CDTF">2019-01-06T08:39:09Z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