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未知用户" initials="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ommentAuthors" Target="commentAuthors.xml"/><Relationship Id="rId17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19-01-06T13:21:06.778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4242851"/>
            <a:ext cx="8968084" cy="275942"/>
          </a:xfrm>
          <a:prstGeom prst="rect"/>
        </p:spPr>
      </p:pic>
      <p:pic>
        <p:nvPicPr>
          <p:cNvPr id="209716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111716" y="4243845"/>
            <a:ext cx="3077108" cy="276940"/>
          </a:xfrm>
          <a:prstGeom prst="rect"/>
        </p:spPr>
      </p:pic>
      <p:sp>
        <p:nvSpPr>
          <p:cNvPr id="1048602" name="Rectangle 8"/>
          <p:cNvSpPr/>
          <p:nvPr/>
        </p:nvSpPr>
        <p:spPr bwMode="ltGray">
          <a:xfrm>
            <a:off x="0" y="2590078"/>
            <a:ext cx="8968085" cy="1660332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3" name="Rectangle 9"/>
          <p:cNvSpPr/>
          <p:nvPr/>
        </p:nvSpPr>
        <p:spPr>
          <a:xfrm>
            <a:off x="9111715" y="2590078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algn="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ABE3C1-DBE1-495D-B57B-2849774B866A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9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730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1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6C117F-5CCF-4837-BE5F-2B92066CAFAF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593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9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EB90BD-B6CE-46B7-997F-7313B992CCD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0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7" name="Picture 12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60" name="Rectangle 13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Rectangle 14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9D11F-B188-461D-B23F-39381795C052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8" name="TextBox 15"/>
          <p:cNvSpPr txBox="1"/>
          <p:nvPr/>
        </p:nvSpPr>
        <p:spPr>
          <a:xfrm>
            <a:off x="583572" y="74811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72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9" name="TextBox 16"/>
          <p:cNvSpPr txBox="1"/>
          <p:nvPr/>
        </p:nvSpPr>
        <p:spPr>
          <a:xfrm>
            <a:off x="9662809" y="30335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72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8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80" name="Picture 9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74" name="Rectangle 10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Rectangle 11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E6D8D9-55A2-4063-B0F3-121F4454969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12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2" name="Picture 13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8" name="Rectangle 15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Rectangle 16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B24536-994D-4021-A283-9F449C0DB50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1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2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BBB78-C96F-47B7-AB17-D852CA960AC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5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53" name="Rectangle 8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9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3F48C-C7C6-4055-9F49-3777875E72AE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>
            <a:normAutofit fontScale="90000"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p>
            <a:fld id="{6178E61D-D431-422C-9764-11DAFE33AB63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p>
            <a:endParaRPr dirty="0"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4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581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DE42F4-6EEF-4EF7-8ED4-2208F0F89A0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4086907"/>
            <a:ext cx="10437812" cy="321164"/>
          </a:xfrm>
          <a:prstGeom prst="rect"/>
        </p:spPr>
      </p:pic>
      <p:pic>
        <p:nvPicPr>
          <p:cNvPr id="2097182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4" y="4087901"/>
            <a:ext cx="1602997" cy="144270"/>
          </a:xfrm>
          <a:prstGeom prst="rect"/>
        </p:spPr>
      </p:pic>
      <p:sp>
        <p:nvSpPr>
          <p:cNvPr id="1048681" name="Rectangle 8"/>
          <p:cNvSpPr/>
          <p:nvPr/>
        </p:nvSpPr>
        <p:spPr bwMode="ltGray">
          <a:xfrm>
            <a:off x="-2" y="2726267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2" name="Rectangle 9"/>
          <p:cNvSpPr/>
          <p:nvPr/>
        </p:nvSpPr>
        <p:spPr>
          <a:xfrm>
            <a:off x="10585825" y="2726267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0578ACC-22D6-47C1-A373-4FD133E34F3C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6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96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5A6C69-6797-4E8A-BF37-F2C3751466E9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9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3" name="Picture 10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43" name="Rectangle 11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Rectangle 12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2014A1-A632-4878-A0D3-F52BA7563730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5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8" name="Picture 6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04" name="Rectangle 7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5" name="Rectangle 8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99F462-093F-4566-844B-4C71F2739DA5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4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70" name="Rectangle 5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24A7AC-904D-4781-85BA-7D10C17ED02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4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88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9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1444B-B92B-4E27-8C94-BB93EAF5CB18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90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0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1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3EFA5E-FA76-400D-B3DC-F0BA90E6D107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xmlns:r="http://schemas.openxmlformats.org/officeDocument/2006/relationships" r:embed="rId18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dirty="0" lang="en-US"/>
              <a:t>1/6/2019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>
          <a:xfrm>
            <a:off x="680322" y="2316396"/>
            <a:ext cx="6554312" cy="1828169"/>
          </a:xfrm>
        </p:spPr>
        <p:txBody>
          <a:bodyPr/>
          <a:p>
            <a:r>
              <a:rPr altLang="zh-CN" lang="en-US"/>
              <a:t>https://www.mauermuseum.de/</a:t>
            </a:r>
            <a:br>
              <a:rPr altLang="zh-CN" lang="en-US"/>
            </a:br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Mauermuseum – Museum Haus am Checkpoint Charlie </a:t>
            </a:r>
            <a:endParaRPr altLang="en-US" lang="zh-CN"/>
          </a:p>
        </p:txBody>
      </p:sp>
      <p:sp>
        <p:nvSpPr>
          <p:cNvPr id="1048601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altLang="en-US" sz="3200" lang="en-US"/>
              <a:t>一个好像符合</a:t>
            </a:r>
            <a:r>
              <a:rPr altLang="en-US" sz="3200" lang="zh-CN"/>
              <a:t>要求</a:t>
            </a:r>
            <a:r>
              <a:rPr altLang="en-US" sz="3200" lang="en-US"/>
              <a:t>的缺失连词的演示文稿，用微软的非自由</a:t>
            </a:r>
            <a:r>
              <a:rPr altLang="zh-CN" sz="3200" lang="en-US"/>
              <a:t>PPT</a:t>
            </a:r>
            <a:r>
              <a:rPr altLang="en-US" sz="3200" lang="zh-CN"/>
              <a:t>格式储存。</a:t>
            </a:r>
            <a:r>
              <a:rPr altLang="en-US" sz="3200" lang="zh-CN"/>
              <a:t>来源</a:t>
            </a:r>
            <a:r>
              <a:rPr altLang="en-US" sz="3200" lang="zh-CN"/>
              <a:t>在</a:t>
            </a:r>
            <a:r>
              <a:rPr altLang="en-US" sz="3200" lang="zh-CN"/>
              <a:t>大陆</a:t>
            </a:r>
            <a:r>
              <a:rPr altLang="zh-CN" sz="3200" lang="zh-CN"/>
              <a:t>可以</a:t>
            </a:r>
            <a:r>
              <a:rPr altLang="zh-CN" sz="3200" lang="zh-CN"/>
              <a:t>正常</a:t>
            </a:r>
            <a:r>
              <a:rPr altLang="zh-CN" sz="3200" lang="zh-CN"/>
              <a:t>查看</a:t>
            </a:r>
            <a:r>
              <a:rPr altLang="zh-CN" sz="3200" lang="zh-CN"/>
              <a:t>。</a:t>
            </a:r>
            <a:endParaRPr altLang="en-US" lang="zh-CN"/>
          </a:p>
        </p:txBody>
      </p:sp>
      <p:pic>
        <p:nvPicPr>
          <p:cNvPr id="209716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9670" y="112621"/>
            <a:ext cx="4953000" cy="1885950"/>
          </a:xfrm>
          <a:prstGeom prst="rect"/>
        </p:spPr>
      </p:pic>
      <p:pic>
        <p:nvPicPr>
          <p:cNvPr id="2097162" name="图片 4" descr="01_th-1920x150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13808" y="0"/>
            <a:ext cx="4589860" cy="360002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-#Hans"/>
          </a:p>
        </p:txBody>
      </p:sp>
      <p:sp>
        <p:nvSpPr>
          <p:cNvPr id="1048589" name="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endParaRPr lang="zh-CN-#Han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lang="en-US"/>
              <a:t>Die Deutsche Demokratische Republik</a:t>
            </a:r>
            <a:endParaRPr altLang="en-US" lang="zh-CN"/>
          </a:p>
        </p:txBody>
      </p:sp>
      <p:sp>
        <p:nvSpPr>
          <p:cNvPr id="1048610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zh-CN"/>
              <a:t>图片来源</a:t>
            </a:r>
            <a:r>
              <a:rPr altLang="zh-CN" lang="en-US"/>
              <a:t>:https://d.sanwenba.com/p/117RNmG.html</a:t>
            </a:r>
            <a:endParaRPr altLang="en-US" lang="zh-CN"/>
          </a:p>
        </p:txBody>
      </p:sp>
      <p:pic>
        <p:nvPicPr>
          <p:cNvPr id="2097165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57437" y="-1"/>
            <a:ext cx="3151048" cy="457932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2" name="内容占位符 2"/>
          <p:cNvSpPr>
            <a:spLocks noGrp="1"/>
          </p:cNvSpPr>
          <p:nvPr>
            <p:ph idx="1"/>
          </p:nvPr>
        </p:nvSpPr>
        <p:spPr>
          <a:xfrm>
            <a:off x="0" y="1994170"/>
            <a:ext cx="12192000" cy="4863830"/>
          </a:xfrm>
        </p:spPr>
        <p:txBody>
          <a:bodyPr>
            <a:noAutofit/>
          </a:bodyPr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德意志民主共和国是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日到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日期间存在于欧洲中部的社会主义国家。首都为东柏林，实行社会主义制度和计划经济体制，是华沙条约组织和经济互助委员会的成员国。 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民主德国是第二次世界大战结束后，在纳粹德国的苏联占领区基础上建国。首都柏林（东柏林）是在纳粹德国首都柏林的苏联占领区范围上成立。民主德国成立初期面临着严重的人口外逃问题，在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年代有大约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270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万居民由于政治或经济因素非法越境到联邦德国。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1961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年，民主德国政府沿着西柏林边境修建了柏林墙以阻止居民外逃。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民主德国执政党是德国统一社会党，其他政党组织通过德国统一社会党领导的“民主联盟”和“全国阵线”参与政治活动。教育机构按照马列主义的原则培养社会主义人才。</a:t>
            </a:r>
          </a:p>
          <a:p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冷战时期，民主德国在经济、文化、体育等方面处于社会主义阵营的领先地位。冷战时期著名的标志性建筑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“柏林墙”就在民主德国境内，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altLang="zh-CN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lang="zh-CN">
                <a:latin typeface="宋体" panose="02010600030101010101" pitchFamily="2" charset="-122"/>
                <a:ea typeface="宋体" panose="02010600030101010101" pitchFamily="2" charset="-122"/>
              </a:rPr>
              <a:t>日，德意志民主共和国宣布停止存在，其领土正式并入德意志联邦共和国。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p>
            <a:r>
              <a:rPr altLang="zh-CN" sz="6000" lang="en-US"/>
              <a:t>Ministerium für</a:t>
            </a:r>
            <a:r>
              <a:rPr altLang="en-US" sz="6000" lang="zh-CN"/>
              <a:t> </a:t>
            </a:r>
            <a:r>
              <a:rPr altLang="zh-CN" sz="6000" lang="en-US"/>
              <a:t>Staatssicherheit</a:t>
            </a:r>
            <a:endParaRPr altLang="en-US" sz="6000" lang="zh-CN"/>
          </a:p>
        </p:txBody>
      </p:sp>
      <p:sp>
        <p:nvSpPr>
          <p:cNvPr id="10486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6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62936" y="2170638"/>
            <a:ext cx="3129064" cy="468736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来源</a:t>
            </a:r>
            <a:r>
              <a:rPr altLang="en-US" lang="zh-CN"/>
              <a:t>：</a:t>
            </a:r>
            <a:r>
              <a:rPr altLang="en-US" lang="en-US"/>
              <a:t>百度百科</a:t>
            </a:r>
            <a:endParaRPr altLang="en-US" lang="zh-CN"/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>
          <a:xfrm>
            <a:off x="0" y="2156298"/>
            <a:ext cx="12191999" cy="4701702"/>
          </a:xfrm>
        </p:spPr>
        <p:txBody>
          <a:bodyPr>
            <a:noAutofit/>
          </a:bodyPr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Stasi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，前东德国家安全部，曾经是世界上比较强大的情报机构，全称是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德意志民主共和国国家安全部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，成立于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日，总部设在东柏林。史塔西被认作当时世界上最有效率的情报和秘密警察机构之一。斯塔西成立宗旨是担任东德的政治警察，负责搜集情报、监听监视、反情报等业务。</a:t>
            </a:r>
          </a:p>
          <a:p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日，艺术家宾科夫斯基借用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投影来抗议美国的监视活动。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该秘密警察机构建于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1950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年的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日，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日正式解散。 斯塔西运作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年，建立了一套完整的监视网络和控制体系，收集了海量监控档案。一直是执政的统一社会党对内进行言论压制和政权维持的有力武器。</a:t>
            </a:r>
          </a:p>
          <a:p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斯塔西的标语是“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 SIND UEBERALL”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（我们无处不在），座右铭是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党的剑与盾</a:t>
            </a:r>
            <a:r>
              <a:rPr altLang="zh-CN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altLang="zh-CN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af-ZA"/>
              <a:t>Fluchtobjekte</a:t>
            </a:r>
            <a:r>
              <a:rPr altLang="zh-CN" lang="en-US"/>
              <a:t> </a:t>
            </a:r>
            <a:r>
              <a:rPr altLang="zh-CN" lang="zh-CN"/>
              <a:t>翻墙</a:t>
            </a:r>
            <a:r>
              <a:rPr altLang="zh-CN" lang="zh-CN"/>
              <a:t>工具</a:t>
            </a:r>
            <a:endParaRPr altLang="en-US" lang="zh-CN"/>
          </a:p>
        </p:txBody>
      </p:sp>
      <p:pic>
        <p:nvPicPr>
          <p:cNvPr id="2097167" name="图片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0320" y="2141417"/>
            <a:ext cx="2473982" cy="3520292"/>
          </a:xfrm>
          <a:prstGeom prst="rect"/>
        </p:spPr>
      </p:pic>
      <p:sp>
        <p:nvSpPr>
          <p:cNvPr id="1048618" name=""/>
          <p:cNvSpPr txBox="1"/>
          <p:nvPr/>
        </p:nvSpPr>
        <p:spPr>
          <a:xfrm>
            <a:off x="680320" y="5809884"/>
            <a:ext cx="2771241" cy="929641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Selbstgebauter Heißluftballon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59703" y="2141417"/>
            <a:ext cx="2736297" cy="1992381"/>
          </a:xfrm>
          <a:prstGeom prst="rect"/>
        </p:spPr>
      </p:pic>
      <p:sp>
        <p:nvSpPr>
          <p:cNvPr id="1048619" name=""/>
          <p:cNvSpPr txBox="1"/>
          <p:nvPr/>
        </p:nvSpPr>
        <p:spPr>
          <a:xfrm>
            <a:off x="3359702" y="4441049"/>
            <a:ext cx="2739618" cy="929640"/>
          </a:xfrm>
          <a:prstGeom prst="rect"/>
        </p:spPr>
        <p:txBody>
          <a:bodyPr rtlCol="0" wrap="square">
            <a:spAutoFit/>
          </a:bodyPr>
          <a:p>
            <a:r>
              <a:rPr sz="2800" lang="zh-CN-#Hans">
                <a:solidFill>
                  <a:srgbClr val="000000"/>
                </a:solidFill>
              </a:rPr>
              <a:t>Gepanzertes Fluchtfahrzeug</a:t>
            </a:r>
            <a:endParaRPr sz="2800" lang="zh-CN-#Hans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01401" y="3503611"/>
            <a:ext cx="2755939" cy="3354389"/>
          </a:xfrm>
          <a:prstGeom prst="rect"/>
        </p:spPr>
      </p:pic>
      <p:sp>
        <p:nvSpPr>
          <p:cNvPr id="1048620" name=""/>
          <p:cNvSpPr txBox="1"/>
          <p:nvPr/>
        </p:nvSpPr>
        <p:spPr>
          <a:xfrm>
            <a:off x="6301400" y="1994517"/>
            <a:ext cx="2668733" cy="1348740"/>
          </a:xfrm>
          <a:prstGeom prst="rect"/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rgbClr val="000000"/>
                </a:solidFill>
              </a:rPr>
              <a:t>Mini-U-Boot mit Fahrradmotor</a:t>
            </a:r>
            <a:endParaRPr sz="2800" lang="zh-CN-#Hans">
              <a:solidFill>
                <a:srgbClr val="000000"/>
              </a:solidFill>
            </a:endParaRPr>
          </a:p>
          <a:p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Mit Stift und Banner gegen Willkür und Unterdrückung!</a:t>
            </a:r>
            <a:endParaRPr lang="zh-CN-#Han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38167"/>
            <a:ext cx="3263846" cy="491983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94016" y="1911456"/>
            <a:ext cx="7297984" cy="494654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63937" y="1938415"/>
            <a:ext cx="7046626" cy="491958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en-US"/>
              <a:t>Mit Stift und Banner gegen Willkür und Unterdrückung!</a:t>
            </a:r>
            <a:br>
              <a:rPr altLang="zh-CN" lang="en-US"/>
            </a:br>
            <a:endParaRPr lang="zh-CN-#Han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58723" y="2041138"/>
            <a:ext cx="7074555" cy="496548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lastClr="000000" val="windowText"/>
      </a:dk1>
      <a:lt1>
        <a:sysClr lastClr="FFFFFF" val="window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Die Deutsche Demokratische Republik</dc:title>
  <dc:creator>_ zaoqi</dc:creator>
  <cp:lastModifiedBy>未知用户</cp:lastModifiedBy>
  <dcterms:created xsi:type="dcterms:W3CDTF">2018-12-28T06:54:00Z</dcterms:created>
  <dcterms:modified xsi:type="dcterms:W3CDTF">2019-01-06T06:35:46Z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