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8" r:id="rId1"/>
  </p:sldMasterIdLst>
  <p:notesMasterIdLst>
    <p:notesMasterId r:id="rId15"/>
  </p:notesMasterIdLst>
  <p:sldIdLst>
    <p:sldId id="256" r:id="rId2"/>
    <p:sldId id="258" r:id="rId3"/>
    <p:sldId id="285" r:id="rId4"/>
    <p:sldId id="259" r:id="rId5"/>
    <p:sldId id="260" r:id="rId6"/>
    <p:sldId id="288" r:id="rId7"/>
    <p:sldId id="286" r:id="rId8"/>
    <p:sldId id="287" r:id="rId9"/>
    <p:sldId id="282" r:id="rId10"/>
    <p:sldId id="284" r:id="rId11"/>
    <p:sldId id="270" r:id="rId12"/>
    <p:sldId id="274" r:id="rId13"/>
    <p:sldId id="275" r:id="rId14"/>
  </p:sldIdLst>
  <p:sldSz cx="7620000" cy="5715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5AE0BB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86426" autoAdjust="0"/>
  </p:normalViewPr>
  <p:slideViewPr>
    <p:cSldViewPr snapToGrid="0" snapToObjects="1">
      <p:cViewPr>
        <p:scale>
          <a:sx n="100" d="100"/>
          <a:sy n="100" d="100"/>
        </p:scale>
        <p:origin x="165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92C6-BFF5-3E4C-B566-1121E3ED6446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F676-078E-D942-9303-9A882DEE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4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0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Now let</a:t>
                </a:r>
                <a:r>
                  <a:rPr lang="en-US" baseline="0" dirty="0" smtClean="0"/>
                  <a:t> me talk about Universal Streaming, which is the theoretical basis of  our Universal Monitoring approach. First of all, let’s </a:t>
                </a:r>
                <a:r>
                  <a:rPr lang="en-US" baseline="0" dirty="0" err="1" smtClean="0"/>
                  <a:t>abstruct</a:t>
                </a:r>
                <a:r>
                  <a:rPr lang="en-US" baseline="0" dirty="0" smtClean="0"/>
                  <a:t> one feature from network traffic as a stream of length m  with n unique items,. In the streaming setting, paper from </a:t>
                </a:r>
                <a:r>
                  <a:rPr lang="en-US" baseline="0" dirty="0" err="1" smtClean="0"/>
                  <a:t>Braverman</a:t>
                </a:r>
                <a:r>
                  <a:rPr lang="en-US" baseline="0" dirty="0" smtClean="0"/>
                  <a:t>, </a:t>
                </a:r>
                <a:r>
                  <a:rPr lang="en-US" baseline="0" dirty="0" err="1" smtClean="0"/>
                  <a:t>Ostrovsky</a:t>
                </a:r>
                <a:r>
                  <a:rPr lang="en-US" baseline="0" dirty="0" smtClean="0"/>
                  <a:t> showed that we can build a ‘universal’ data </a:t>
                </a:r>
                <a:r>
                  <a:rPr lang="en-US" baseline="0" dirty="0" err="1" smtClean="0"/>
                  <a:t>strcuture</a:t>
                </a:r>
                <a:r>
                  <a:rPr lang="en-US" baseline="0" dirty="0" smtClean="0"/>
                  <a:t> that can be used to approximate G-sum with high </a:t>
                </a:r>
                <a:r>
                  <a:rPr lang="en-US" baseline="0" dirty="0" err="1" smtClean="0"/>
                  <a:t>probablity</a:t>
                </a:r>
                <a:r>
                  <a:rPr lang="en-US" baseline="0" dirty="0" smtClean="0"/>
                  <a:t> if </a:t>
                </a:r>
                <a:r>
                  <a:rPr lang="en-US" sz="1000" i="0" smtClean="0">
                    <a:latin typeface="Cambria Math" charset="0"/>
                  </a:rPr>
                  <a:t>𝑔(𝑓𝑖)</a:t>
                </a:r>
                <a:r>
                  <a:rPr lang="en-US" baseline="0" dirty="0" smtClean="0"/>
                  <a:t> does not grow asymptotically faster than </a:t>
                </a:r>
                <a:r>
                  <a:rPr lang="en-US" sz="1000" i="0" smtClean="0">
                    <a:latin typeface="Cambria Math" charset="0"/>
                  </a:rPr>
                  <a:t>𝑓</a:t>
                </a:r>
                <a:r>
                  <a:rPr lang="en-US" sz="1000" i="0" baseline="-25000">
                    <a:latin typeface="Cambria Math" charset="0"/>
                  </a:rPr>
                  <a:t>𝑖</a:t>
                </a:r>
                <a:r>
                  <a:rPr lang="en-US" sz="900" baseline="30000" dirty="0" smtClean="0">
                    <a:solidFill>
                      <a:sysClr val="windowText" lastClr="000000"/>
                    </a:solidFill>
                  </a:rPr>
                  <a:t>2 , </a:t>
                </a:r>
                <a:r>
                  <a:rPr lang="en-US" baseline="0" dirty="0" smtClean="0"/>
                  <a:t>This is where the universality comes from---universal streaming can solve a large class of functions.</a:t>
                </a:r>
              </a:p>
              <a:p>
                <a:r>
                  <a:rPr lang="en-US" baseline="0" dirty="0" smtClean="0"/>
                  <a:t>So this theory provides an opportunity to build a universal sketch on the data plane. Meanwhile, on the control plane, we can retrieve different metrics from the same universal sketch by a series of recursive computations. In the next two slides, I will talk about how to build such kind of universal Sketch and how to do recursive computation based on universal sketch.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BF676-078E-D942-9303-9A882DEE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0608-845F-E549-AB30-506987D5AE6E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B29-985F-3C46-B098-5D675407D411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7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04271"/>
            <a:ext cx="1643063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04271"/>
            <a:ext cx="4833938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731C-B0D7-234B-AF84-C66B944FE332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8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14B-A0B3-A942-B1D1-A11753D4D86E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424783"/>
            <a:ext cx="657225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3824554"/>
            <a:ext cx="657225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D8CF-C6C1-E347-AE3A-BAFE02505B09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2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21354"/>
            <a:ext cx="32385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521354"/>
            <a:ext cx="32385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9F27-FF4C-0F42-A48C-DB90CDEF37A4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400969"/>
            <a:ext cx="322361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087563"/>
            <a:ext cx="3223617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400969"/>
            <a:ext cx="323949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39493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6FF2-DB47-A243-955E-4C9DC95E0535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1FA8-3BE7-D640-9D3D-67A3F98405E2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E09F-1979-E54C-9E7D-67069E99CD37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46C5-D349-DF4C-8E56-8D9DAE9272F7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E152-5D72-2F4F-8276-F4BAAB7FBEEC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2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521354"/>
            <a:ext cx="65722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26F0-AFC3-1144-A39E-C619690FD95A}" type="datetime1">
              <a:rPr lang="en-US" smtClean="0"/>
              <a:t>3/27/16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9" y="490198"/>
            <a:ext cx="7620000" cy="16351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Enabling a “RISC” </a:t>
            </a:r>
            <a:r>
              <a:rPr lang="en-US" sz="3600" dirty="0" smtClean="0">
                <a:solidFill>
                  <a:schemeClr val="accent4"/>
                </a:solidFill>
              </a:rPr>
              <a:t>Approach</a:t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for Software-Defined </a:t>
            </a:r>
            <a:r>
              <a:rPr lang="en-US" sz="3600" dirty="0" smtClean="0">
                <a:solidFill>
                  <a:schemeClr val="accent4"/>
                </a:solidFill>
              </a:rPr>
              <a:t>Monitoring</a:t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using Universal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5399" y="2599110"/>
            <a:ext cx="3361041" cy="119103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Vyas Sekar</a:t>
            </a:r>
            <a:endParaRPr lang="sk-SK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7" y="4034973"/>
            <a:ext cx="2599353" cy="575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99" y="4166718"/>
            <a:ext cx="3480875" cy="31194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74358" y="2568170"/>
            <a:ext cx="3361041" cy="1191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indent="0" algn="ctr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Zaoxing Liu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Greg </a:t>
            </a:r>
            <a:r>
              <a:rPr lang="en-US" sz="2400" dirty="0" err="1" smtClean="0"/>
              <a:t>Vorsanger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Vladimir Braverman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6491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054" y="126999"/>
            <a:ext cx="6249846" cy="104291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CN" sz="3700" dirty="0">
                <a:solidFill>
                  <a:schemeClr val="accent4"/>
                </a:solidFill>
              </a:rPr>
              <a:t>Putting it together: </a:t>
            </a:r>
            <a:r>
              <a:rPr lang="en-US" sz="3700" dirty="0" err="1" smtClean="0">
                <a:solidFill>
                  <a:schemeClr val="accent4"/>
                </a:solidFill>
              </a:rPr>
              <a:t>UnivMon</a:t>
            </a:r>
            <a:endParaRPr lang="en-US" sz="3700" dirty="0">
              <a:solidFill>
                <a:schemeClr val="accent4"/>
              </a:solidFill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367"/>
            <a:ext cx="7538612" cy="2936910"/>
          </a:xfrm>
        </p:spPr>
      </p:pic>
      <p:sp>
        <p:nvSpPr>
          <p:cNvPr id="8" name="Oval Callout 7"/>
          <p:cNvSpPr/>
          <p:nvPr/>
        </p:nvSpPr>
        <p:spPr>
          <a:xfrm>
            <a:off x="723900" y="4253001"/>
            <a:ext cx="3225800" cy="995234"/>
          </a:xfrm>
          <a:prstGeom prst="wedgeEllipseCallout">
            <a:avLst>
              <a:gd name="adj1" fmla="val 23943"/>
              <a:gd name="adj2" fmla="val -10747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Universal Sketch</a:t>
            </a:r>
            <a:endParaRPr lang="en-US" sz="24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949700" y="4204277"/>
            <a:ext cx="3289300" cy="1302928"/>
          </a:xfrm>
          <a:prstGeom prst="wedgeEllipseCallout">
            <a:avLst>
              <a:gd name="adj1" fmla="val 11609"/>
              <a:gd name="adj2" fmla="val -73664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Offline Recursive Computation</a:t>
            </a:r>
            <a:endParaRPr lang="en-US" sz="24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7100" y="807010"/>
            <a:ext cx="66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Comparison with custom sketches via </a:t>
            </a:r>
            <a:r>
              <a:rPr lang="en-US" sz="2400" dirty="0" err="1" smtClean="0"/>
              <a:t>OpenSketch</a:t>
            </a:r>
            <a:r>
              <a:rPr lang="en-US" sz="2400" dirty="0" smtClean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7054" y="-86538"/>
            <a:ext cx="6572250" cy="11046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Preliminary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0" y="1670422"/>
            <a:ext cx="6504989" cy="3622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8" y="1619919"/>
            <a:ext cx="6599341" cy="3675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70157" y="3911600"/>
            <a:ext cx="468718" cy="30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31" y="979947"/>
            <a:ext cx="6261696" cy="394805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Distributed universal streaming</a:t>
            </a:r>
          </a:p>
          <a:p>
            <a:endParaRPr lang="en-US" dirty="0"/>
          </a:p>
          <a:p>
            <a:r>
              <a:rPr lang="en-US" dirty="0"/>
              <a:t>Multidimensional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Dynamically change monitoring scope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Feasibility of hardware implementations?</a:t>
            </a:r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354" y="0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Future Directions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9654" y="0"/>
            <a:ext cx="5208446" cy="1066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Conclusions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7126" y="813730"/>
            <a:ext cx="7412873" cy="44832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Network management needs many traffic </a:t>
            </a:r>
            <a:r>
              <a:rPr lang="en-US" sz="2400" dirty="0" smtClean="0"/>
              <a:t>metrics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Today’s solutions offer undesirable extremes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Generic </a:t>
            </a:r>
            <a:r>
              <a:rPr lang="en-US" sz="2200" dirty="0"/>
              <a:t>but low </a:t>
            </a:r>
            <a:r>
              <a:rPr lang="en-US" sz="2200" dirty="0" smtClean="0"/>
              <a:t>fidelity (e.g., sampling)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High </a:t>
            </a:r>
            <a:r>
              <a:rPr lang="en-US" sz="2200" dirty="0"/>
              <a:t>fidelity but high </a:t>
            </a:r>
            <a:r>
              <a:rPr lang="en-US" sz="2200" dirty="0" smtClean="0"/>
              <a:t>complexity (e.g., specific-sketches)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Holy grail: Universal Monitoring</a:t>
            </a:r>
          </a:p>
          <a:p>
            <a:pPr lvl="1">
              <a:lnSpc>
                <a:spcPct val="100000"/>
              </a:lnSpc>
            </a:pPr>
            <a:r>
              <a:rPr lang="en-US" sz="2067" dirty="0" smtClean="0"/>
              <a:t>Decouple monitoring control and data plane like SDN!</a:t>
            </a:r>
            <a:endParaRPr lang="en-US" sz="2067" dirty="0"/>
          </a:p>
          <a:p>
            <a:pPr>
              <a:lnSpc>
                <a:spcPct val="150000"/>
              </a:lnSpc>
            </a:pPr>
            <a:r>
              <a:rPr lang="en-US" sz="2400" dirty="0"/>
              <a:t>This work: Can be viable via Universal </a:t>
            </a:r>
            <a:r>
              <a:rPr lang="en-US" sz="2400" dirty="0" smtClean="0"/>
              <a:t>Sketches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Several open questions</a:t>
            </a:r>
          </a:p>
          <a:p>
            <a:pPr lvl="1">
              <a:lnSpc>
                <a:spcPct val="100000"/>
              </a:lnSpc>
            </a:pPr>
            <a:r>
              <a:rPr lang="en-US" sz="2067" dirty="0" smtClean="0"/>
              <a:t>e.g. dynamic, multidimensional, distributed, hardware viability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59"/>
            <a:ext cx="7772400" cy="9080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Network Management: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Many </a:t>
            </a:r>
            <a:r>
              <a:rPr lang="en-US" smtClean="0">
                <a:solidFill>
                  <a:schemeClr val="accent4"/>
                </a:solidFill>
              </a:rPr>
              <a:t>Monitoring Requirements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1531" y="3376518"/>
            <a:ext cx="265579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SDN Controller 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OpenDayLight</a:t>
            </a:r>
            <a:r>
              <a:rPr lang="en-US" sz="2400" dirty="0" smtClean="0"/>
              <a:t> etc.)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 rot="10800000">
            <a:off x="3282006" y="4264940"/>
            <a:ext cx="210493" cy="52784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620670" y="4264941"/>
            <a:ext cx="259007" cy="52784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6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6483" y="4912586"/>
            <a:ext cx="725888" cy="472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386320" y="1475972"/>
            <a:ext cx="1693327" cy="5520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Traffic Engineering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293049" y="2465915"/>
            <a:ext cx="1672509" cy="5644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new </a:t>
            </a:r>
          </a:p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apps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149729" y="1426666"/>
            <a:ext cx="1673594" cy="6262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 Detection</a:t>
            </a:r>
            <a:endParaRPr lang="en-US" sz="1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2349699" y="1497177"/>
            <a:ext cx="1529978" cy="5308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</a:t>
            </a:r>
          </a:p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Forensics</a:t>
            </a:r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457431" y="2519992"/>
            <a:ext cx="1551104" cy="5520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Worm Detection</a:t>
            </a:r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6036053" y="1426666"/>
            <a:ext cx="1314826" cy="5899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Accounting</a:t>
            </a:r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4250072" y="2398523"/>
            <a:ext cx="1592246" cy="6992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Botnet analysis</a:t>
            </a:r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6036053" y="2283048"/>
            <a:ext cx="1381936" cy="7654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84324" y="1013135"/>
            <a:ext cx="1466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Heavy-hitters</a:t>
            </a:r>
            <a:r>
              <a:rPr lang="en-US" sz="1600" dirty="0"/>
              <a:t>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917" y="1073361"/>
            <a:ext cx="2120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Flow size distribution</a:t>
            </a:r>
            <a:r>
              <a:rPr lang="en-US" sz="1600" dirty="0"/>
              <a:t>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6026" y="2140128"/>
            <a:ext cx="1672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>
                <a:solidFill>
                  <a:srgbClr val="FF0000"/>
                </a:solidFill>
              </a:rPr>
              <a:t>SuperSpreaders</a:t>
            </a:r>
            <a:r>
              <a:rPr lang="en-US" sz="1600" dirty="0"/>
              <a:t>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11605" y="878361"/>
            <a:ext cx="1666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“</a:t>
            </a:r>
            <a:r>
              <a:rPr lang="en-US" sz="1600" dirty="0">
                <a:solidFill>
                  <a:srgbClr val="FF0000"/>
                </a:solidFill>
              </a:rPr>
              <a:t>Entropy</a:t>
            </a:r>
            <a:r>
              <a:rPr lang="en-US" sz="1600" dirty="0"/>
              <a:t>”,</a:t>
            </a:r>
          </a:p>
          <a:p>
            <a:pPr algn="ctr"/>
            <a:r>
              <a:rPr lang="en-US" sz="1600" dirty="0"/>
              <a:t> “</a:t>
            </a:r>
            <a:r>
              <a:rPr lang="en-US" sz="1600" dirty="0">
                <a:solidFill>
                  <a:srgbClr val="FF0000"/>
                </a:solidFill>
              </a:rPr>
              <a:t>Traffic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Changes</a:t>
            </a:r>
            <a:r>
              <a:rPr lang="en-US" sz="1600" dirty="0"/>
              <a:t>”</a:t>
            </a:r>
          </a:p>
        </p:txBody>
      </p:sp>
      <p:sp>
        <p:nvSpPr>
          <p:cNvPr id="4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381625" y="5296960"/>
            <a:ext cx="1714500" cy="30427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41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92" y="146534"/>
            <a:ext cx="6572250" cy="82847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Traditional: Packet Sampling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681" y="5257989"/>
            <a:ext cx="391583" cy="228203"/>
          </a:xfrm>
        </p:spPr>
        <p:txBody>
          <a:bodyPr/>
          <a:lstStyle/>
          <a:p>
            <a:fld id="{F95AA216-4B91-4495-A222-4F25A031E595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1819" y="3340219"/>
            <a:ext cx="762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1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6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1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3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1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1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3787069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>
            <a:off x="4310944" y="2207802"/>
            <a:ext cx="1195918" cy="11430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877" dirty="0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613476" y="2366552"/>
            <a:ext cx="14982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Flow reports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4406194" y="26734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49" name="Freeform 15"/>
          <p:cNvSpPr>
            <a:spLocks/>
          </p:cNvSpPr>
          <p:nvPr/>
        </p:nvSpPr>
        <p:spPr bwMode="auto">
          <a:xfrm>
            <a:off x="3810882" y="2768719"/>
            <a:ext cx="500063" cy="571500"/>
          </a:xfrm>
          <a:custGeom>
            <a:avLst/>
            <a:gdLst/>
            <a:ahLst/>
            <a:cxnLst>
              <a:cxn ang="0">
                <a:pos x="72" y="576"/>
              </a:cxn>
              <a:cxn ang="0">
                <a:pos x="72" y="240"/>
              </a:cxn>
              <a:cxn ang="0">
                <a:pos x="504" y="0"/>
              </a:cxn>
            </a:cxnLst>
            <a:rect l="0" t="0" r="r" b="b"/>
            <a:pathLst>
              <a:path w="504" h="576">
                <a:moveTo>
                  <a:pt x="72" y="576"/>
                </a:moveTo>
                <a:cubicBezTo>
                  <a:pt x="36" y="456"/>
                  <a:pt x="0" y="336"/>
                  <a:pt x="72" y="240"/>
                </a:cubicBezTo>
                <a:cubicBezTo>
                  <a:pt x="144" y="144"/>
                  <a:pt x="324" y="72"/>
                  <a:pt x="5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877" dirty="0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58647" y="4706554"/>
            <a:ext cx="6488078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/>
              </a:rPr>
              <a:t>Not good for fine-grained analysis</a:t>
            </a: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sym typeface="Wingdings"/>
              </a:rPr>
              <a:t>Extensive literature on limitations for many tasks!</a:t>
            </a: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61206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9301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57396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3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55491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53586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6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51681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57" name="Rectangle 27"/>
          <p:cNvSpPr>
            <a:spLocks noChangeArrowheads="1"/>
          </p:cNvSpPr>
          <p:nvPr/>
        </p:nvSpPr>
        <p:spPr bwMode="auto">
          <a:xfrm>
            <a:off x="4977694" y="3768844"/>
            <a:ext cx="190500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58" name="Rectangle 168"/>
          <p:cNvSpPr>
            <a:spLocks noChangeArrowheads="1"/>
          </p:cNvSpPr>
          <p:nvPr/>
        </p:nvSpPr>
        <p:spPr bwMode="auto">
          <a:xfrm>
            <a:off x="22154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59" name="Rectangle 169"/>
          <p:cNvSpPr>
            <a:spLocks noChangeArrowheads="1"/>
          </p:cNvSpPr>
          <p:nvPr/>
        </p:nvSpPr>
        <p:spPr bwMode="auto">
          <a:xfrm>
            <a:off x="20249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60" name="Rectangle 170"/>
          <p:cNvSpPr>
            <a:spLocks noChangeArrowheads="1"/>
          </p:cNvSpPr>
          <p:nvPr/>
        </p:nvSpPr>
        <p:spPr bwMode="auto">
          <a:xfrm>
            <a:off x="18344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3</a:t>
            </a:r>
          </a:p>
        </p:txBody>
      </p:sp>
      <p:sp>
        <p:nvSpPr>
          <p:cNvPr id="61" name="Rectangle 171"/>
          <p:cNvSpPr>
            <a:spLocks noChangeArrowheads="1"/>
          </p:cNvSpPr>
          <p:nvPr/>
        </p:nvSpPr>
        <p:spPr bwMode="auto">
          <a:xfrm>
            <a:off x="16439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62" name="Rectangle 172"/>
          <p:cNvSpPr>
            <a:spLocks noChangeArrowheads="1"/>
          </p:cNvSpPr>
          <p:nvPr/>
        </p:nvSpPr>
        <p:spPr bwMode="auto">
          <a:xfrm>
            <a:off x="14534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6</a:t>
            </a:r>
          </a:p>
        </p:txBody>
      </p:sp>
      <p:sp>
        <p:nvSpPr>
          <p:cNvPr id="63" name="Rectangle 173"/>
          <p:cNvSpPr>
            <a:spLocks noChangeArrowheads="1"/>
          </p:cNvSpPr>
          <p:nvPr/>
        </p:nvSpPr>
        <p:spPr bwMode="auto">
          <a:xfrm>
            <a:off x="12629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64" name="Rectangle 174"/>
          <p:cNvSpPr>
            <a:spLocks noChangeArrowheads="1"/>
          </p:cNvSpPr>
          <p:nvPr/>
        </p:nvSpPr>
        <p:spPr bwMode="auto">
          <a:xfrm>
            <a:off x="1072444" y="3768844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dirty="0"/>
              <a:t>1</a:t>
            </a:r>
          </a:p>
        </p:txBody>
      </p:sp>
      <p:sp>
        <p:nvSpPr>
          <p:cNvPr id="65" name="Rectangle 177"/>
          <p:cNvSpPr>
            <a:spLocks noChangeArrowheads="1"/>
          </p:cNvSpPr>
          <p:nvPr/>
        </p:nvSpPr>
        <p:spPr bwMode="auto">
          <a:xfrm>
            <a:off x="4596694" y="2673469"/>
            <a:ext cx="190500" cy="190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1</a:t>
            </a:r>
          </a:p>
        </p:txBody>
      </p:sp>
      <p:sp>
        <p:nvSpPr>
          <p:cNvPr id="66" name="Rectangle 177"/>
          <p:cNvSpPr>
            <a:spLocks noChangeArrowheads="1"/>
          </p:cNvSpPr>
          <p:nvPr/>
        </p:nvSpPr>
        <p:spPr bwMode="auto">
          <a:xfrm>
            <a:off x="4596694" y="2673469"/>
            <a:ext cx="190500" cy="190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9186" y="1291417"/>
            <a:ext cx="3279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Sample packets at random,</a:t>
            </a:r>
          </a:p>
          <a:p>
            <a:r>
              <a:rPr lang="en-US" sz="2200" dirty="0" smtClean="0"/>
              <a:t> aggregate into flows</a:t>
            </a:r>
            <a:endParaRPr lang="en-US" sz="2200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4374444" y="2281886"/>
            <a:ext cx="486833" cy="26458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50" dirty="0"/>
              <a:t>FlowId</a:t>
            </a:r>
          </a:p>
        </p:txBody>
      </p:sp>
      <p:sp>
        <p:nvSpPr>
          <p:cNvPr id="69" name="Rectangle 177"/>
          <p:cNvSpPr>
            <a:spLocks noChangeArrowheads="1"/>
          </p:cNvSpPr>
          <p:nvPr/>
        </p:nvSpPr>
        <p:spPr bwMode="auto">
          <a:xfrm>
            <a:off x="4861278" y="2281885"/>
            <a:ext cx="539751" cy="26458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77" dirty="0"/>
              <a:t>Counter</a:t>
            </a:r>
          </a:p>
        </p:txBody>
      </p:sp>
      <p:sp>
        <p:nvSpPr>
          <p:cNvPr id="70" name="Rectangle 102"/>
          <p:cNvSpPr>
            <a:spLocks noChangeArrowheads="1"/>
          </p:cNvSpPr>
          <p:nvPr/>
        </p:nvSpPr>
        <p:spPr bwMode="auto">
          <a:xfrm>
            <a:off x="37007" y="2252174"/>
            <a:ext cx="4178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Flow =  Packets with same pattern</a:t>
            </a:r>
            <a:br>
              <a:rPr lang="en-US" sz="1800" dirty="0"/>
            </a:br>
            <a:r>
              <a:rPr lang="en-US" sz="1800" dirty="0"/>
              <a:t>Source and Destination Address and Ports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814682" y="3380382"/>
            <a:ext cx="3298660" cy="1216401"/>
            <a:chOff x="4413133" y="4199466"/>
            <a:chExt cx="5277857" cy="1946239"/>
          </a:xfrm>
        </p:grpSpPr>
        <p:sp>
          <p:nvSpPr>
            <p:cNvPr id="72" name="Down Arrow 71"/>
            <p:cNvSpPr/>
            <p:nvPr/>
          </p:nvSpPr>
          <p:spPr>
            <a:xfrm>
              <a:off x="5774267" y="4199466"/>
              <a:ext cx="626533" cy="69426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13133" y="5210066"/>
              <a:ext cx="5277857" cy="935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Estimate: FSD, Entropy, </a:t>
              </a:r>
              <a:r>
                <a:rPr lang="en-US" sz="1600" dirty="0" err="1"/>
                <a:t>Heavyhitters</a:t>
              </a:r>
              <a:r>
                <a:rPr lang="en-US" sz="1600" dirty="0"/>
                <a:t>, </a:t>
              </a:r>
              <a:br>
                <a:rPr lang="en-US" sz="1600" dirty="0"/>
              </a:br>
              <a:r>
                <a:rPr lang="en-US" sz="1600" dirty="0"/>
                <a:t>Changes, </a:t>
              </a:r>
              <a:r>
                <a:rPr lang="en-US" sz="1600" dirty="0" err="1"/>
                <a:t>SuperSpreaders</a:t>
              </a:r>
              <a:r>
                <a:rPr lang="en-US" sz="1600" dirty="0"/>
                <a:t> 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3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6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8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400"/>
                            </p:stCondLst>
                            <p:childTnLst>
                              <p:par>
                                <p:cTn id="86" presetID="1" presetClass="entr" presetSubtype="0" fill="hold" grpId="2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2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2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800"/>
                            </p:stCondLst>
                            <p:childTnLst>
                              <p:par>
                                <p:cTn id="10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8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3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3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9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1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6" grpId="1" animBg="1" autoUpdateAnimBg="0"/>
      <p:bldP spid="27" grpId="0" animBg="1" autoUpdateAnimBg="0"/>
      <p:bldP spid="27" grpId="1" animBg="1" autoUpdateAnimBg="0"/>
      <p:bldP spid="37" grpId="0" animBg="1" autoUpdateAnimBg="0"/>
      <p:bldP spid="37" grpId="1" animBg="1" autoUpdateAnimBg="0"/>
      <p:bldP spid="38" grpId="0" animBg="1" autoUpdateAnimBg="0"/>
      <p:bldP spid="38" grpId="1" animBg="1" autoUpdateAnimBg="0"/>
      <p:bldP spid="39" grpId="0" animBg="1" autoUpdateAnimBg="0"/>
      <p:bldP spid="39" grpId="1" animBg="1" autoUpdateAnimBg="0"/>
      <p:bldP spid="40" grpId="0" animBg="1" autoUpdateAnimBg="0"/>
      <p:bldP spid="40" grpId="1" animBg="1"/>
      <p:bldP spid="45" grpId="0" animBg="1" autoUpdateAnimBg="0"/>
      <p:bldP spid="45" grpId="1" animBg="1" autoUpdateAnimBg="0"/>
      <p:bldP spid="48" grpId="0" animBg="1" autoUpdateAnimBg="0"/>
      <p:bldP spid="49" grpId="0" animBg="1"/>
      <p:bldP spid="49" grpId="1" animBg="1"/>
      <p:bldP spid="49" grpId="2" animBg="1"/>
      <p:bldP spid="49" grpId="3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1132846" y="169616"/>
            <a:ext cx="5683414" cy="5715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4"/>
                </a:solidFill>
              </a:rPr>
              <a:t>Application-Specific Sketches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83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7735" y="3708603"/>
            <a:ext cx="762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87" name="Group 86"/>
          <p:cNvGrpSpPr/>
          <p:nvPr/>
        </p:nvGrpSpPr>
        <p:grpSpPr>
          <a:xfrm>
            <a:off x="2955322" y="1199208"/>
            <a:ext cx="1412320" cy="2305558"/>
            <a:chOff x="2714393" y="1242000"/>
            <a:chExt cx="3102617" cy="4322858"/>
          </a:xfrm>
        </p:grpSpPr>
        <p:sp>
          <p:nvSpPr>
            <p:cNvPr id="88" name="Rectangle 87"/>
            <p:cNvSpPr/>
            <p:nvPr/>
          </p:nvSpPr>
          <p:spPr>
            <a:xfrm>
              <a:off x="2874293" y="2691905"/>
              <a:ext cx="2820514" cy="2548812"/>
            </a:xfrm>
            <a:prstGeom prst="rect">
              <a:avLst/>
            </a:prstGeom>
            <a:noFill/>
            <a:ln w="4762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89" name="Snip Single Corner Rectangle 88"/>
            <p:cNvSpPr/>
            <p:nvPr/>
          </p:nvSpPr>
          <p:spPr>
            <a:xfrm>
              <a:off x="3226901" y="4723588"/>
              <a:ext cx="2077599" cy="84127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Processing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267665" y="2731030"/>
              <a:ext cx="1834059" cy="1690746"/>
              <a:chOff x="3942889" y="3468049"/>
              <a:chExt cx="1544457" cy="1418612"/>
            </a:xfrm>
          </p:grpSpPr>
          <p:sp>
            <p:nvSpPr>
              <p:cNvPr id="93" name="Can 92"/>
              <p:cNvSpPr/>
              <p:nvPr/>
            </p:nvSpPr>
            <p:spPr>
              <a:xfrm>
                <a:off x="4059452" y="3468049"/>
                <a:ext cx="1303044" cy="141861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42889" y="3707191"/>
                <a:ext cx="1544457" cy="101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Counter </a:t>
                </a:r>
              </a:p>
              <a:p>
                <a:pPr algn="ctr"/>
                <a:r>
                  <a:rPr lang="en-US" sz="1200" b="1" dirty="0"/>
                  <a:t>Data Structures</a:t>
                </a:r>
              </a:p>
            </p:txBody>
          </p:sp>
        </p:grpSp>
        <p:sp>
          <p:nvSpPr>
            <p:cNvPr id="91" name="Bevel 90"/>
            <p:cNvSpPr/>
            <p:nvPr/>
          </p:nvSpPr>
          <p:spPr>
            <a:xfrm>
              <a:off x="2714393" y="1242000"/>
              <a:ext cx="3102617" cy="846280"/>
            </a:xfrm>
            <a:prstGeom prst="bevel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62626"/>
                  </a:solidFill>
                </a:rPr>
                <a:t>Application-Level</a:t>
              </a:r>
            </a:p>
            <a:p>
              <a:pPr algn="ctr"/>
              <a:r>
                <a:rPr lang="en-US" sz="1200" b="1" dirty="0">
                  <a:solidFill>
                    <a:srgbClr val="262626"/>
                  </a:solidFill>
                </a:rPr>
                <a:t>Metric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318699" y="794815"/>
            <a:ext cx="148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Heavy Hitter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78517" y="825056"/>
            <a:ext cx="10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Entropy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884340" y="825056"/>
            <a:ext cx="155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Superspreader</a:t>
            </a:r>
            <a:endParaRPr lang="en-US" sz="1600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1509233" y="4550507"/>
            <a:ext cx="5086140" cy="10156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sym typeface="Wingdings"/>
              </a:rPr>
              <a:t>Complexity</a:t>
            </a:r>
            <a:r>
              <a:rPr lang="en-US" sz="2000" dirty="0">
                <a:sym typeface="Wingdings"/>
              </a:rPr>
              <a:t>:  Need per-metric </a:t>
            </a:r>
            <a:r>
              <a:rPr lang="en-US" sz="2000" dirty="0" smtClean="0">
                <a:sym typeface="Wingdings"/>
              </a:rPr>
              <a:t>implementation</a:t>
            </a:r>
          </a:p>
          <a:p>
            <a:r>
              <a:rPr lang="en-US" sz="2000" b="1" i="1" dirty="0" smtClean="0">
                <a:sym typeface="Wingdings"/>
              </a:rPr>
              <a:t>Recent Example</a:t>
            </a:r>
            <a:r>
              <a:rPr lang="en-US" sz="2000" dirty="0" smtClean="0">
                <a:sym typeface="Wingdings"/>
              </a:rPr>
              <a:t>: </a:t>
            </a:r>
            <a:r>
              <a:rPr lang="en-US" sz="2000" dirty="0" err="1" smtClean="0">
                <a:sym typeface="Wingdings"/>
              </a:rPr>
              <a:t>OpenSketch</a:t>
            </a:r>
            <a:r>
              <a:rPr lang="en-US" sz="2000" dirty="0" smtClean="0">
                <a:sym typeface="Wingdings"/>
              </a:rPr>
              <a:t> [NSDI’13]</a:t>
            </a:r>
          </a:p>
          <a:p>
            <a:r>
              <a:rPr lang="en-US" sz="2000" b="1" i="1" dirty="0" smtClean="0">
                <a:sym typeface="Wingdings"/>
              </a:rPr>
              <a:t>Trend</a:t>
            </a:r>
            <a:r>
              <a:rPr lang="en-US" sz="2000" b="1" i="1" dirty="0">
                <a:sym typeface="Wingdings"/>
              </a:rPr>
              <a:t>: </a:t>
            </a:r>
            <a:r>
              <a:rPr lang="en-US" sz="2000" dirty="0">
                <a:sym typeface="Wingdings"/>
              </a:rPr>
              <a:t>M</a:t>
            </a:r>
            <a:r>
              <a:rPr lang="en-US" altLang="zh-CN" sz="2000" dirty="0">
                <a:sym typeface="Wingdings"/>
              </a:rPr>
              <a:t>any more</a:t>
            </a:r>
            <a:r>
              <a:rPr lang="en-US" sz="2000" dirty="0">
                <a:sym typeface="Wingdings"/>
              </a:rPr>
              <a:t> applications </a:t>
            </a:r>
            <a:r>
              <a:rPr lang="en-US" sz="2000" dirty="0" smtClean="0">
                <a:sym typeface="Wingdings"/>
              </a:rPr>
              <a:t>appear!</a:t>
            </a:r>
            <a:endParaRPr lang="en-US" sz="2000" dirty="0">
              <a:sym typeface="Wingding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88586" y="214538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(Body)"/>
                <a:cs typeface="Calibri (Body)"/>
              </a:rPr>
              <a:t>….</a:t>
            </a:r>
          </a:p>
        </p:txBody>
      </p:sp>
      <p:sp>
        <p:nvSpPr>
          <p:cNvPr id="123" name="Right Brace 122"/>
          <p:cNvSpPr/>
          <p:nvPr/>
        </p:nvSpPr>
        <p:spPr>
          <a:xfrm>
            <a:off x="6391339" y="2003175"/>
            <a:ext cx="246912" cy="14396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TextBox 124"/>
          <p:cNvSpPr txBox="1"/>
          <p:nvPr/>
        </p:nvSpPr>
        <p:spPr>
          <a:xfrm>
            <a:off x="6583003" y="2444241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Monitoring</a:t>
            </a:r>
          </a:p>
          <a:p>
            <a:r>
              <a:rPr lang="en-US" sz="1400" b="1" dirty="0"/>
              <a:t>(on router)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3" y="1746781"/>
            <a:ext cx="1310834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Bloom-filter,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Count-min Sketch,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reversible sketch, etc.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344129" y="1199208"/>
            <a:ext cx="1412320" cy="2305558"/>
            <a:chOff x="2714393" y="1242000"/>
            <a:chExt cx="3102617" cy="4322858"/>
          </a:xfrm>
        </p:grpSpPr>
        <p:sp>
          <p:nvSpPr>
            <p:cNvPr id="48" name="Rectangle 47"/>
            <p:cNvSpPr/>
            <p:nvPr/>
          </p:nvSpPr>
          <p:spPr>
            <a:xfrm>
              <a:off x="2874293" y="2691905"/>
              <a:ext cx="2820514" cy="2548812"/>
            </a:xfrm>
            <a:prstGeom prst="rect">
              <a:avLst/>
            </a:prstGeom>
            <a:noFill/>
            <a:ln w="4762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49" name="Snip Single Corner Rectangle 48"/>
            <p:cNvSpPr/>
            <p:nvPr/>
          </p:nvSpPr>
          <p:spPr>
            <a:xfrm>
              <a:off x="3226901" y="4723588"/>
              <a:ext cx="2077599" cy="84127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Processing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267665" y="2731030"/>
              <a:ext cx="1834059" cy="1690746"/>
              <a:chOff x="3942889" y="3468049"/>
              <a:chExt cx="1544457" cy="1418612"/>
            </a:xfrm>
          </p:grpSpPr>
          <p:sp>
            <p:nvSpPr>
              <p:cNvPr id="52" name="Can 51"/>
              <p:cNvSpPr/>
              <p:nvPr/>
            </p:nvSpPr>
            <p:spPr>
              <a:xfrm>
                <a:off x="4059452" y="3468049"/>
                <a:ext cx="1303044" cy="141861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42889" y="3707191"/>
                <a:ext cx="1544457" cy="101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Counter </a:t>
                </a:r>
              </a:p>
              <a:p>
                <a:pPr algn="ctr"/>
                <a:r>
                  <a:rPr lang="en-US" sz="1200" b="1" dirty="0"/>
                  <a:t>Data Structures</a:t>
                </a:r>
              </a:p>
            </p:txBody>
          </p:sp>
        </p:grpSp>
        <p:sp>
          <p:nvSpPr>
            <p:cNvPr id="51" name="Bevel 50"/>
            <p:cNvSpPr/>
            <p:nvPr/>
          </p:nvSpPr>
          <p:spPr>
            <a:xfrm>
              <a:off x="2714393" y="1242000"/>
              <a:ext cx="3102617" cy="846280"/>
            </a:xfrm>
            <a:prstGeom prst="bevel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262626"/>
                  </a:solidFill>
                </a:rPr>
                <a:t>Application-Level</a:t>
              </a:r>
            </a:p>
            <a:p>
              <a:pPr algn="ctr"/>
              <a:r>
                <a:rPr lang="en-US" sz="1200" b="1" dirty="0">
                  <a:solidFill>
                    <a:srgbClr val="262626"/>
                  </a:solidFill>
                </a:rPr>
                <a:t>Metric</a:t>
              </a:r>
            </a:p>
          </p:txBody>
        </p:sp>
      </p:grpSp>
      <p:sp>
        <p:nvSpPr>
          <p:cNvPr id="54" name="Down Arrow 53"/>
          <p:cNvSpPr/>
          <p:nvPr/>
        </p:nvSpPr>
        <p:spPr>
          <a:xfrm rot="10800000">
            <a:off x="1894483" y="1670654"/>
            <a:ext cx="249688" cy="29496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5" name="Down Arrow 54"/>
          <p:cNvSpPr/>
          <p:nvPr/>
        </p:nvSpPr>
        <p:spPr>
          <a:xfrm rot="10800000">
            <a:off x="1894482" y="2880561"/>
            <a:ext cx="233379" cy="2435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6" name="Group 55"/>
          <p:cNvGrpSpPr/>
          <p:nvPr/>
        </p:nvGrpSpPr>
        <p:grpSpPr>
          <a:xfrm>
            <a:off x="4888164" y="1199208"/>
            <a:ext cx="1412320" cy="2305558"/>
            <a:chOff x="2714393" y="1242000"/>
            <a:chExt cx="3102617" cy="4322858"/>
          </a:xfrm>
        </p:grpSpPr>
        <p:sp>
          <p:nvSpPr>
            <p:cNvPr id="57" name="Rectangle 56"/>
            <p:cNvSpPr/>
            <p:nvPr/>
          </p:nvSpPr>
          <p:spPr>
            <a:xfrm>
              <a:off x="2874293" y="2691905"/>
              <a:ext cx="2820514" cy="2548812"/>
            </a:xfrm>
            <a:prstGeom prst="rect">
              <a:avLst/>
            </a:prstGeom>
            <a:noFill/>
            <a:ln w="4762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8" name="Snip Single Corner Rectangle 57"/>
            <p:cNvSpPr/>
            <p:nvPr/>
          </p:nvSpPr>
          <p:spPr>
            <a:xfrm>
              <a:off x="3226901" y="4723588"/>
              <a:ext cx="2077599" cy="84127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Processing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267665" y="2731030"/>
              <a:ext cx="1834059" cy="1690746"/>
              <a:chOff x="3942889" y="3468049"/>
              <a:chExt cx="1544457" cy="1418612"/>
            </a:xfrm>
          </p:grpSpPr>
          <p:sp>
            <p:nvSpPr>
              <p:cNvPr id="61" name="Can 60"/>
              <p:cNvSpPr/>
              <p:nvPr/>
            </p:nvSpPr>
            <p:spPr>
              <a:xfrm>
                <a:off x="4059452" y="3468049"/>
                <a:ext cx="1303044" cy="141861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942889" y="3707191"/>
                <a:ext cx="1544457" cy="101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Counter </a:t>
                </a:r>
              </a:p>
              <a:p>
                <a:pPr algn="ctr"/>
                <a:r>
                  <a:rPr lang="en-US" sz="1200" b="1" dirty="0"/>
                  <a:t>Data Structures</a:t>
                </a:r>
              </a:p>
            </p:txBody>
          </p:sp>
        </p:grpSp>
        <p:sp>
          <p:nvSpPr>
            <p:cNvPr id="60" name="Bevel 59"/>
            <p:cNvSpPr/>
            <p:nvPr/>
          </p:nvSpPr>
          <p:spPr>
            <a:xfrm>
              <a:off x="2714393" y="1242000"/>
              <a:ext cx="3102617" cy="846280"/>
            </a:xfrm>
            <a:prstGeom prst="bevel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262626"/>
                  </a:solidFill>
                </a:rPr>
                <a:t>Application-Level</a:t>
              </a:r>
              <a:endParaRPr lang="en-US" sz="1200" b="1" dirty="0">
                <a:solidFill>
                  <a:srgbClr val="262626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262626"/>
                  </a:solidFill>
                </a:rPr>
                <a:t>Metric</a:t>
              </a:r>
              <a:endParaRPr 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63" name="Down Arrow 62"/>
          <p:cNvSpPr/>
          <p:nvPr/>
        </p:nvSpPr>
        <p:spPr>
          <a:xfrm rot="10800000">
            <a:off x="5438518" y="1670654"/>
            <a:ext cx="249688" cy="29496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4" name="Down Arrow 63"/>
          <p:cNvSpPr/>
          <p:nvPr/>
        </p:nvSpPr>
        <p:spPr>
          <a:xfrm rot="10800000">
            <a:off x="5438517" y="2880561"/>
            <a:ext cx="233379" cy="2435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5" name="Down Arrow 64"/>
          <p:cNvSpPr/>
          <p:nvPr/>
        </p:nvSpPr>
        <p:spPr>
          <a:xfrm rot="10800000">
            <a:off x="3513999" y="1657004"/>
            <a:ext cx="249688" cy="29496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6" name="Down Arrow 65"/>
          <p:cNvSpPr/>
          <p:nvPr/>
        </p:nvSpPr>
        <p:spPr>
          <a:xfrm rot="10800000">
            <a:off x="3544791" y="2892975"/>
            <a:ext cx="233379" cy="2435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4388586" y="111330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(Body)"/>
                <a:cs typeface="Calibri (Body)"/>
              </a:rPr>
              <a:t>….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177871" y="4041978"/>
            <a:ext cx="3200598" cy="449028"/>
            <a:chOff x="3150855" y="901963"/>
            <a:chExt cx="1715402" cy="718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Right Arrow 71"/>
            <p:cNvSpPr/>
            <p:nvPr/>
          </p:nvSpPr>
          <p:spPr>
            <a:xfrm>
              <a:off x="3150855" y="901963"/>
              <a:ext cx="1715402" cy="718445"/>
            </a:xfrm>
            <a:prstGeom prst="rightArrow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43692" y="964011"/>
              <a:ext cx="59202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Traffic</a:t>
              </a:r>
            </a:p>
          </p:txBody>
        </p:sp>
      </p:grpSp>
      <p:sp>
        <p:nvSpPr>
          <p:cNvPr id="74" name="Right Brace 73"/>
          <p:cNvSpPr/>
          <p:nvPr/>
        </p:nvSpPr>
        <p:spPr>
          <a:xfrm>
            <a:off x="6394103" y="1223562"/>
            <a:ext cx="145043" cy="4203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5" name="TextBox 74"/>
          <p:cNvSpPr txBox="1"/>
          <p:nvPr/>
        </p:nvSpPr>
        <p:spPr>
          <a:xfrm>
            <a:off x="6516744" y="1223561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Computation</a:t>
            </a:r>
          </a:p>
          <a:p>
            <a:r>
              <a:rPr lang="en-US" sz="1400" b="1" dirty="0"/>
              <a:t>(off router)</a:t>
            </a:r>
          </a:p>
        </p:txBody>
      </p:sp>
    </p:spTree>
    <p:extLst>
      <p:ext uri="{BB962C8B-B14F-4D97-AF65-F5344CB8AC3E}">
        <p14:creationId xmlns:p14="http://schemas.microsoft.com/office/powerpoint/2010/main" val="14165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5965" y="1252570"/>
            <a:ext cx="2415562" cy="3594174"/>
            <a:chOff x="2619167" y="1440133"/>
            <a:chExt cx="3102618" cy="4310192"/>
          </a:xfrm>
        </p:grpSpPr>
        <p:sp>
          <p:nvSpPr>
            <p:cNvPr id="5" name="Rectangle 4"/>
            <p:cNvSpPr/>
            <p:nvPr/>
          </p:nvSpPr>
          <p:spPr>
            <a:xfrm>
              <a:off x="2793228" y="3145174"/>
              <a:ext cx="2820514" cy="2548813"/>
            </a:xfrm>
            <a:prstGeom prst="rect">
              <a:avLst/>
            </a:prstGeom>
            <a:noFill/>
            <a:ln w="47625">
              <a:solidFill>
                <a:srgbClr val="0432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7" dirty="0"/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3146882" y="4909056"/>
              <a:ext cx="2077600" cy="841269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Packet 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Processing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43075" y="2928354"/>
              <a:ext cx="1745492" cy="1690746"/>
              <a:chOff x="3922181" y="3633613"/>
              <a:chExt cx="1469874" cy="1418612"/>
            </a:xfrm>
          </p:grpSpPr>
          <p:sp>
            <p:nvSpPr>
              <p:cNvPr id="10" name="Can 9"/>
              <p:cNvSpPr/>
              <p:nvPr/>
            </p:nvSpPr>
            <p:spPr>
              <a:xfrm>
                <a:off x="4037363" y="3633613"/>
                <a:ext cx="1303045" cy="141861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77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22181" y="4037860"/>
                <a:ext cx="1469874" cy="96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Counter </a:t>
                </a:r>
              </a:p>
              <a:p>
                <a:pPr algn="ctr"/>
                <a:r>
                  <a:rPr lang="en-US" sz="1800" dirty="0"/>
                  <a:t>Data </a:t>
                </a:r>
                <a:endParaRPr lang="en-US" sz="1800" dirty="0" smtClean="0"/>
              </a:p>
              <a:p>
                <a:pPr algn="ctr"/>
                <a:r>
                  <a:rPr lang="en-US" sz="1800" dirty="0" smtClean="0"/>
                  <a:t>Structures</a:t>
                </a:r>
                <a:endParaRPr lang="en-US" sz="1800" dirty="0"/>
              </a:p>
            </p:txBody>
          </p:sp>
        </p:grpSp>
        <p:sp>
          <p:nvSpPr>
            <p:cNvPr id="8" name="Bevel 7"/>
            <p:cNvSpPr/>
            <p:nvPr/>
          </p:nvSpPr>
          <p:spPr>
            <a:xfrm>
              <a:off x="2619167" y="1440133"/>
              <a:ext cx="3102618" cy="846280"/>
            </a:xfrm>
            <a:prstGeom prst="bevel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262626"/>
                  </a:solidFill>
                </a:rPr>
                <a:t>Application-Level</a:t>
              </a:r>
            </a:p>
            <a:p>
              <a:pPr algn="ctr"/>
              <a:r>
                <a:rPr lang="en-US" sz="1800" dirty="0">
                  <a:solidFill>
                    <a:srgbClr val="262626"/>
                  </a:solidFill>
                </a:rPr>
                <a:t>Metric</a:t>
              </a:r>
            </a:p>
          </p:txBody>
        </p:sp>
        <p:sp>
          <p:nvSpPr>
            <p:cNvPr id="9" name="Down Arrow 8"/>
            <p:cNvSpPr/>
            <p:nvPr/>
          </p:nvSpPr>
          <p:spPr>
            <a:xfrm rot="10800000">
              <a:off x="3897540" y="2271745"/>
              <a:ext cx="512008" cy="64193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7"/>
            </a:p>
          </p:txBody>
        </p:sp>
      </p:grpSp>
      <p:sp>
        <p:nvSpPr>
          <p:cNvPr id="13" name="Down Arrow 12"/>
          <p:cNvSpPr/>
          <p:nvPr/>
        </p:nvSpPr>
        <p:spPr>
          <a:xfrm rot="10800000">
            <a:off x="3761249" y="3849429"/>
            <a:ext cx="359473" cy="330688"/>
          </a:xfrm>
          <a:prstGeom prst="downArrow">
            <a:avLst>
              <a:gd name="adj1" fmla="val 4220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22" name="Oval Callout 21"/>
          <p:cNvSpPr/>
          <p:nvPr/>
        </p:nvSpPr>
        <p:spPr>
          <a:xfrm>
            <a:off x="91177" y="2921678"/>
            <a:ext cx="2531137" cy="1113897"/>
          </a:xfrm>
          <a:prstGeom prst="wedgeEllipseCallout">
            <a:avLst>
              <a:gd name="adj1" fmla="val 79724"/>
              <a:gd name="adj2" fmla="val -34476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Support many applications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44500" y="241263"/>
            <a:ext cx="6716877" cy="7465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4"/>
                </a:solidFill>
              </a:rPr>
              <a:t>Holy Grail of Flow Monitoring?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15" name="Picture 14" descr="MC90007862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261" y="1397756"/>
            <a:ext cx="1323448" cy="2855383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91177" y="1417970"/>
            <a:ext cx="2531137" cy="952428"/>
          </a:xfrm>
          <a:prstGeom prst="wedgeEllipseCallout">
            <a:avLst>
              <a:gd name="adj1" fmla="val 57929"/>
              <a:gd name="adj2" fmla="val -4627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Results with high accuracy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3862668" y="4565716"/>
            <a:ext cx="315260" cy="177774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pic>
        <p:nvPicPr>
          <p:cNvPr id="18" name="Picture 1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8445" y="4953358"/>
            <a:ext cx="762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10486" y="5253335"/>
            <a:ext cx="82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Traffic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5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/>
          <p:cNvSpPr/>
          <p:nvPr/>
        </p:nvSpPr>
        <p:spPr>
          <a:xfrm>
            <a:off x="2680097" y="2988868"/>
            <a:ext cx="1204722" cy="1409876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548" y="-125939"/>
            <a:ext cx="6824804" cy="11046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Our Solution: Universal Monitoring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9060" y="3494039"/>
            <a:ext cx="3503868" cy="830997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Recent theory </a:t>
            </a:r>
            <a:r>
              <a:rPr lang="en-US" sz="2400" dirty="0" smtClean="0"/>
              <a:t>advances: </a:t>
            </a:r>
            <a:r>
              <a:rPr lang="en-US" sz="2400" b="1" dirty="0" smtClean="0">
                <a:solidFill>
                  <a:schemeClr val="tx1"/>
                </a:solidFill>
              </a:rPr>
              <a:t>Universal Streaming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435341" y="3339863"/>
            <a:ext cx="1617528" cy="701516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Packet 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02976" y="3339863"/>
            <a:ext cx="1358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Universal</a:t>
            </a:r>
          </a:p>
          <a:p>
            <a:pPr algn="ctr"/>
            <a:r>
              <a:rPr lang="en-US" sz="2000" dirty="0" smtClean="0"/>
              <a:t>Sketch</a:t>
            </a:r>
            <a:endParaRPr lang="en-US" sz="1800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1032356" y="3617861"/>
            <a:ext cx="398627" cy="22987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pic>
        <p:nvPicPr>
          <p:cNvPr id="14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105" y="4192773"/>
            <a:ext cx="762000" cy="3968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" name="Down Arrow 15"/>
          <p:cNvSpPr/>
          <p:nvPr/>
        </p:nvSpPr>
        <p:spPr>
          <a:xfrm rot="16200000">
            <a:off x="2205730" y="3462115"/>
            <a:ext cx="398628" cy="62888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2" name="TextBox 1"/>
          <p:cNvSpPr txBox="1"/>
          <p:nvPr/>
        </p:nvSpPr>
        <p:spPr>
          <a:xfrm>
            <a:off x="863105" y="4917320"/>
            <a:ext cx="82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Traffic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1271" y="2643223"/>
            <a:ext cx="7036824" cy="4824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evel 21"/>
          <p:cNvSpPr/>
          <p:nvPr/>
        </p:nvSpPr>
        <p:spPr>
          <a:xfrm>
            <a:off x="657440" y="823521"/>
            <a:ext cx="1304479" cy="50889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262626"/>
                </a:solidFill>
              </a:rPr>
              <a:t>App 1</a:t>
            </a:r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657440" y="1567768"/>
            <a:ext cx="3463479" cy="59457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Application-specific Computation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Bevel 23"/>
          <p:cNvSpPr/>
          <p:nvPr/>
        </p:nvSpPr>
        <p:spPr>
          <a:xfrm>
            <a:off x="2919102" y="823521"/>
            <a:ext cx="1304479" cy="508893"/>
          </a:xfrm>
          <a:prstGeom prst="beve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262626"/>
                </a:solidFill>
              </a:rPr>
              <a:t>App n</a:t>
            </a:r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3412" y="83965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b="1" smtClean="0"/>
              <a:t>…...</a:t>
            </a:r>
            <a:endParaRPr lang="en-US" sz="2000" b="1" dirty="0"/>
          </a:p>
        </p:txBody>
      </p:sp>
      <p:cxnSp>
        <p:nvCxnSpPr>
          <p:cNvPr id="27" name="Straight Connector 26"/>
          <p:cNvCxnSpPr>
            <a:stCxn id="22" idx="2"/>
          </p:cNvCxnSpPr>
          <p:nvPr/>
        </p:nvCxnSpPr>
        <p:spPr>
          <a:xfrm>
            <a:off x="1309680" y="1332414"/>
            <a:ext cx="121302" cy="235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2"/>
          </p:cNvCxnSpPr>
          <p:nvPr/>
        </p:nvCxnSpPr>
        <p:spPr>
          <a:xfrm flipH="1">
            <a:off x="3481770" y="1332414"/>
            <a:ext cx="89572" cy="235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4195" y="2172279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UnivMon</a:t>
            </a:r>
            <a:r>
              <a:rPr lang="en-US" sz="2000" dirty="0" smtClean="0"/>
              <a:t> Control Plane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02105" y="2798987"/>
            <a:ext cx="2327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UnivMon</a:t>
            </a:r>
            <a:r>
              <a:rPr lang="en-US" sz="2000" dirty="0" smtClean="0"/>
              <a:t> Data Plane</a:t>
            </a:r>
            <a:endParaRPr lang="en-US" sz="2000" dirty="0"/>
          </a:p>
        </p:txBody>
      </p:sp>
      <p:sp>
        <p:nvSpPr>
          <p:cNvPr id="35" name="Oval Callout 34"/>
          <p:cNvSpPr/>
          <p:nvPr/>
        </p:nvSpPr>
        <p:spPr>
          <a:xfrm>
            <a:off x="3295175" y="4559859"/>
            <a:ext cx="2581172" cy="956820"/>
          </a:xfrm>
          <a:prstGeom prst="wedgeEllipseCallout">
            <a:avLst>
              <a:gd name="adj1" fmla="val -47902"/>
              <a:gd name="adj2" fmla="val -6212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ysClr val="windowText" lastClr="000000"/>
                </a:solidFill>
              </a:rPr>
              <a:t>One sketch does it </a:t>
            </a:r>
            <a:r>
              <a:rPr lang="en-US" sz="2000" dirty="0" smtClean="0">
                <a:solidFill>
                  <a:srgbClr val="FF0000"/>
                </a:solidFill>
              </a:rPr>
              <a:t>ALL</a:t>
            </a:r>
            <a:endParaRPr lang="en-US" sz="2000" baseline="30000" dirty="0">
              <a:solidFill>
                <a:srgbClr val="FF000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3092220" y="2162340"/>
            <a:ext cx="389550" cy="878731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</p:spTree>
    <p:extLst>
      <p:ext uri="{BB962C8B-B14F-4D97-AF65-F5344CB8AC3E}">
        <p14:creationId xmlns:p14="http://schemas.microsoft.com/office/powerpoint/2010/main" val="2555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12" y="310420"/>
            <a:ext cx="6154778" cy="630621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Theory of Universal Streaming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7779" y="4864680"/>
            <a:ext cx="55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dirty="0"/>
              <a:t>. Vladimir </a:t>
            </a:r>
            <a:r>
              <a:rPr lang="en-US" sz="1200" dirty="0" err="1"/>
              <a:t>Braverman</a:t>
            </a:r>
            <a:r>
              <a:rPr lang="en-US" sz="1200" dirty="0"/>
              <a:t>, </a:t>
            </a:r>
            <a:r>
              <a:rPr lang="en-US" sz="1200" dirty="0" err="1"/>
              <a:t>Rafail</a:t>
            </a:r>
            <a:r>
              <a:rPr lang="en-US" sz="1200" dirty="0"/>
              <a:t> </a:t>
            </a:r>
            <a:r>
              <a:rPr lang="en-US" sz="1200" dirty="0" err="1"/>
              <a:t>Ostrovsky</a:t>
            </a:r>
            <a:r>
              <a:rPr lang="en-US" sz="1200" dirty="0"/>
              <a:t>: Zero-one frequency laws. STOC 2010</a:t>
            </a:r>
          </a:p>
          <a:p>
            <a:r>
              <a:rPr lang="en-US" sz="1200" dirty="0"/>
              <a:t>2. Generalizing the Layering Method of </a:t>
            </a:r>
            <a:r>
              <a:rPr lang="en-US" sz="1200" dirty="0" err="1"/>
              <a:t>Indyk</a:t>
            </a:r>
            <a:r>
              <a:rPr lang="en-US" sz="1200" dirty="0"/>
              <a:t> and Woodruff: Recursive Sketches for Frequency-Based Vectors on Streams. APPROX-RANDOM 2013</a:t>
            </a:r>
          </a:p>
        </p:txBody>
      </p:sp>
      <p:sp>
        <p:nvSpPr>
          <p:cNvPr id="21" name="Rectangle 168"/>
          <p:cNvSpPr>
            <a:spLocks noChangeArrowheads="1"/>
          </p:cNvSpPr>
          <p:nvPr/>
        </p:nvSpPr>
        <p:spPr bwMode="auto">
          <a:xfrm>
            <a:off x="16445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22" name="Rectangle 169"/>
          <p:cNvSpPr>
            <a:spLocks noChangeArrowheads="1"/>
          </p:cNvSpPr>
          <p:nvPr/>
        </p:nvSpPr>
        <p:spPr bwMode="auto">
          <a:xfrm>
            <a:off x="14540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3</a:t>
            </a:r>
          </a:p>
        </p:txBody>
      </p:sp>
      <p:sp>
        <p:nvSpPr>
          <p:cNvPr id="23" name="Rectangle 170"/>
          <p:cNvSpPr>
            <a:spLocks noChangeArrowheads="1"/>
          </p:cNvSpPr>
          <p:nvPr/>
        </p:nvSpPr>
        <p:spPr bwMode="auto">
          <a:xfrm>
            <a:off x="12635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3</a:t>
            </a:r>
          </a:p>
        </p:txBody>
      </p:sp>
      <p:sp>
        <p:nvSpPr>
          <p:cNvPr id="24" name="Rectangle 171"/>
          <p:cNvSpPr>
            <a:spLocks noChangeArrowheads="1"/>
          </p:cNvSpPr>
          <p:nvPr/>
        </p:nvSpPr>
        <p:spPr bwMode="auto">
          <a:xfrm>
            <a:off x="10730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25" name="Rectangle 172"/>
          <p:cNvSpPr>
            <a:spLocks noChangeArrowheads="1"/>
          </p:cNvSpPr>
          <p:nvPr/>
        </p:nvSpPr>
        <p:spPr bwMode="auto">
          <a:xfrm>
            <a:off x="8825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5</a:t>
            </a:r>
          </a:p>
        </p:txBody>
      </p:sp>
      <p:sp>
        <p:nvSpPr>
          <p:cNvPr id="26" name="Rectangle 173"/>
          <p:cNvSpPr>
            <a:spLocks noChangeArrowheads="1"/>
          </p:cNvSpPr>
          <p:nvPr/>
        </p:nvSpPr>
        <p:spPr bwMode="auto">
          <a:xfrm>
            <a:off x="6920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27" name="Rectangle 174"/>
          <p:cNvSpPr>
            <a:spLocks noChangeArrowheads="1"/>
          </p:cNvSpPr>
          <p:nvPr/>
        </p:nvSpPr>
        <p:spPr bwMode="auto">
          <a:xfrm>
            <a:off x="5015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38" name="Rectangle 168"/>
          <p:cNvSpPr>
            <a:spLocks noChangeArrowheads="1"/>
          </p:cNvSpPr>
          <p:nvPr/>
        </p:nvSpPr>
        <p:spPr bwMode="auto">
          <a:xfrm>
            <a:off x="18350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2</a:t>
            </a:r>
          </a:p>
        </p:txBody>
      </p:sp>
      <p:sp>
        <p:nvSpPr>
          <p:cNvPr id="40" name="Rectangle 168"/>
          <p:cNvSpPr>
            <a:spLocks noChangeArrowheads="1"/>
          </p:cNvSpPr>
          <p:nvPr/>
        </p:nvSpPr>
        <p:spPr bwMode="auto">
          <a:xfrm>
            <a:off x="20255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4</a:t>
            </a:r>
          </a:p>
        </p:txBody>
      </p:sp>
      <p:sp>
        <p:nvSpPr>
          <p:cNvPr id="41" name="Rectangle 168"/>
          <p:cNvSpPr>
            <a:spLocks noChangeArrowheads="1"/>
          </p:cNvSpPr>
          <p:nvPr/>
        </p:nvSpPr>
        <p:spPr bwMode="auto">
          <a:xfrm>
            <a:off x="22160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6</a:t>
            </a:r>
          </a:p>
        </p:txBody>
      </p:sp>
      <p:sp>
        <p:nvSpPr>
          <p:cNvPr id="42" name="Rectangle 168"/>
          <p:cNvSpPr>
            <a:spLocks noChangeArrowheads="1"/>
          </p:cNvSpPr>
          <p:nvPr/>
        </p:nvSpPr>
        <p:spPr bwMode="auto">
          <a:xfrm>
            <a:off x="2406529" y="4513220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 smtClean="0"/>
              <a:t>5</a:t>
            </a:r>
            <a:endParaRPr lang="en-US" sz="1375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49266" y="439530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dirty="0" smtClean="0"/>
              <a:t>…...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696" y="4395302"/>
            <a:ext cx="420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(A </a:t>
            </a:r>
            <a:r>
              <a:rPr lang="en-US" sz="1800" dirty="0" smtClean="0"/>
              <a:t>stream of length </a:t>
            </a:r>
            <a:r>
              <a:rPr lang="en-US" sz="1800" dirty="0" smtClean="0">
                <a:solidFill>
                  <a:srgbClr val="FF0000"/>
                </a:solidFill>
              </a:rPr>
              <a:t>m</a:t>
            </a:r>
            <a:r>
              <a:rPr lang="en-US" sz="1800" dirty="0" smtClean="0"/>
              <a:t> with </a:t>
            </a:r>
            <a:r>
              <a:rPr lang="en-US" sz="1800" dirty="0" smtClean="0">
                <a:solidFill>
                  <a:srgbClr val="FF0000"/>
                </a:solidFill>
              </a:rPr>
              <a:t>n</a:t>
            </a:r>
            <a:r>
              <a:rPr lang="en-US" sz="1800" dirty="0" smtClean="0"/>
              <a:t> unique items)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>
          <a:xfrm>
            <a:off x="1780841" y="2691626"/>
            <a:ext cx="1851909" cy="10057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‘Universal’ Sketch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10800000">
            <a:off x="2610689" y="3702267"/>
            <a:ext cx="377007" cy="619529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47" name="Down Arrow 46"/>
          <p:cNvSpPr/>
          <p:nvPr/>
        </p:nvSpPr>
        <p:spPr>
          <a:xfrm rot="10800000">
            <a:off x="2577314" y="2018837"/>
            <a:ext cx="381000" cy="602508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48" name="Rectangle 47"/>
          <p:cNvSpPr/>
          <p:nvPr/>
        </p:nvSpPr>
        <p:spPr>
          <a:xfrm>
            <a:off x="1780841" y="1104620"/>
            <a:ext cx="1851909" cy="896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Estimated 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G-sum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11433" y="4015926"/>
            <a:ext cx="331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frequency vector is &lt;f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,f</a:t>
            </a:r>
            <a:r>
              <a:rPr lang="en-US" sz="2000" baseline="-25000" dirty="0" smtClean="0"/>
              <a:t>2 </a:t>
            </a:r>
            <a:r>
              <a:rPr lang="is-IS" sz="2000" dirty="0" smtClean="0"/>
              <a:t>… f</a:t>
            </a:r>
            <a:r>
              <a:rPr lang="is-IS" sz="2000" baseline="-25000" dirty="0" smtClean="0"/>
              <a:t>n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334552" y="3564441"/>
                <a:ext cx="2228239" cy="401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s-IS" sz="2000" dirty="0" smtClean="0"/>
                  <a:t>G-sum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charset="0"/>
                          </a:rPr>
                          <m:t>𝑖</m:t>
                        </m:r>
                        <m:r>
                          <a:rPr lang="en-US" sz="20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charset="0"/>
                          </a:rPr>
                          <m:t>𝑔</m:t>
                        </m:r>
                        <m:r>
                          <a:rPr lang="en-US" sz="2000" i="1">
                            <a:latin typeface="Cambria Math" charset="0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</a:rPr>
                          <m:t>𝑓𝑖</m:t>
                        </m:r>
                        <m:r>
                          <a:rPr lang="en-US" sz="20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52" y="3564441"/>
                <a:ext cx="2228239" cy="401072"/>
              </a:xfrm>
              <a:prstGeom prst="rect">
                <a:avLst/>
              </a:prstGeom>
              <a:blipFill rotWithShape="0">
                <a:blip r:embed="rId3"/>
                <a:stretch>
                  <a:fillRect l="-2732" t="-122727" r="-273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Callout 51"/>
              <p:cNvSpPr/>
              <p:nvPr/>
            </p:nvSpPr>
            <p:spPr>
              <a:xfrm>
                <a:off x="3869751" y="1178424"/>
                <a:ext cx="3750249" cy="1938335"/>
              </a:xfrm>
              <a:prstGeom prst="wedgeEllipseCallout">
                <a:avLst>
                  <a:gd name="adj1" fmla="val -31093"/>
                  <a:gd name="adj2" fmla="val 75468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𝑔</m:t>
                    </m:r>
                    <m:r>
                      <a:rPr lang="en-US" sz="2000" i="1">
                        <a:latin typeface="Cambria Math" charset="0"/>
                      </a:rPr>
                      <m:t>(</m:t>
                    </m:r>
                    <m:r>
                      <a:rPr lang="en-US" sz="2000" i="1">
                        <a:latin typeface="Cambria Math" charset="0"/>
                      </a:rPr>
                      <m:t>𝑓𝑖</m:t>
                    </m:r>
                    <m:r>
                      <a:rPr lang="en-US" sz="2000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does not </a:t>
                </a:r>
                <a:r>
                  <a:rPr lang="en-US" sz="1800" dirty="0">
                    <a:solidFill>
                      <a:sysClr val="windowText" lastClr="000000"/>
                    </a:solidFill>
                  </a:rPr>
                  <a:t>grow </a:t>
                </a:r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asymptotically </a:t>
                </a:r>
                <a:r>
                  <a:rPr lang="zh-CN" altLang="en-US" sz="18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ysClr val="windowText" lastClr="000000"/>
                    </a:solidFill>
                  </a:rPr>
                  <a:t>faster</a:t>
                </a:r>
                <a:r>
                  <a:rPr lang="zh-CN" altLang="en-US" sz="18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zh-CN" sz="1800" dirty="0" smtClean="0">
                    <a:solidFill>
                      <a:sysClr val="windowText" lastClr="000000"/>
                    </a:solidFill>
                  </a:rPr>
                  <a:t>than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𝑓</m:t>
                    </m:r>
                    <m:r>
                      <a:rPr lang="en-US" sz="2000" i="1" baseline="-2500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800" baseline="30000" dirty="0" smtClean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,</a:t>
                </a:r>
                <a:endParaRPr lang="en-US" sz="1800" baseline="30000" dirty="0" smtClean="0">
                  <a:solidFill>
                    <a:sysClr val="windowText" lastClr="000000"/>
                  </a:solidFill>
                </a:endParaRPr>
              </a:p>
              <a:p>
                <a:r>
                  <a:rPr lang="en-US" sz="1800" dirty="0" smtClean="0">
                    <a:solidFill>
                      <a:sysClr val="windowText" lastClr="000000"/>
                    </a:solidFill>
                  </a:rPr>
                  <a:t>Universal Sketch can do it!</a:t>
                </a:r>
                <a:endParaRPr lang="en-US" sz="1800" baseline="30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51" y="1178424"/>
                <a:ext cx="3750249" cy="1938335"/>
              </a:xfrm>
              <a:prstGeom prst="wedgeEllipseCallout">
                <a:avLst>
                  <a:gd name="adj1" fmla="val -31093"/>
                  <a:gd name="adj2" fmla="val 75468"/>
                </a:avLst>
              </a:prstGeom>
              <a:blipFill rotWithShape="0">
                <a:blip r:embed="rId4"/>
                <a:stretch>
                  <a:fillRect t="-12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381625" y="5296960"/>
            <a:ext cx="1714500" cy="304271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10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22" y="15284"/>
            <a:ext cx="6572250" cy="11046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Universal Sketch Data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tangle 168"/>
          <p:cNvSpPr>
            <a:spLocks noChangeArrowheads="1"/>
          </p:cNvSpPr>
          <p:nvPr/>
        </p:nvSpPr>
        <p:spPr bwMode="auto">
          <a:xfrm>
            <a:off x="16400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5" name="Rectangle 169"/>
          <p:cNvSpPr>
            <a:spLocks noChangeArrowheads="1"/>
          </p:cNvSpPr>
          <p:nvPr/>
        </p:nvSpPr>
        <p:spPr bwMode="auto">
          <a:xfrm>
            <a:off x="14495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3</a:t>
            </a:r>
          </a:p>
        </p:txBody>
      </p:sp>
      <p:sp>
        <p:nvSpPr>
          <p:cNvPr id="6" name="Rectangle 170"/>
          <p:cNvSpPr>
            <a:spLocks noChangeArrowheads="1"/>
          </p:cNvSpPr>
          <p:nvPr/>
        </p:nvSpPr>
        <p:spPr bwMode="auto">
          <a:xfrm>
            <a:off x="12590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3</a:t>
            </a:r>
          </a:p>
        </p:txBody>
      </p:sp>
      <p:sp>
        <p:nvSpPr>
          <p:cNvPr id="7" name="Rectangle 171"/>
          <p:cNvSpPr>
            <a:spLocks noChangeArrowheads="1"/>
          </p:cNvSpPr>
          <p:nvPr/>
        </p:nvSpPr>
        <p:spPr bwMode="auto">
          <a:xfrm>
            <a:off x="10685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8" name="Rectangle 172"/>
          <p:cNvSpPr>
            <a:spLocks noChangeArrowheads="1"/>
          </p:cNvSpPr>
          <p:nvPr/>
        </p:nvSpPr>
        <p:spPr bwMode="auto">
          <a:xfrm>
            <a:off x="8780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5</a:t>
            </a:r>
          </a:p>
        </p:txBody>
      </p:sp>
      <p:sp>
        <p:nvSpPr>
          <p:cNvPr id="9" name="Rectangle 173"/>
          <p:cNvSpPr>
            <a:spLocks noChangeArrowheads="1"/>
          </p:cNvSpPr>
          <p:nvPr/>
        </p:nvSpPr>
        <p:spPr bwMode="auto">
          <a:xfrm>
            <a:off x="6875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10" name="Rectangle 174"/>
          <p:cNvSpPr>
            <a:spLocks noChangeArrowheads="1"/>
          </p:cNvSpPr>
          <p:nvPr/>
        </p:nvSpPr>
        <p:spPr bwMode="auto">
          <a:xfrm>
            <a:off x="4970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11" name="Rectangle 168"/>
          <p:cNvSpPr>
            <a:spLocks noChangeArrowheads="1"/>
          </p:cNvSpPr>
          <p:nvPr/>
        </p:nvSpPr>
        <p:spPr bwMode="auto">
          <a:xfrm>
            <a:off x="18305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2</a:t>
            </a:r>
          </a:p>
        </p:txBody>
      </p:sp>
      <p:sp>
        <p:nvSpPr>
          <p:cNvPr id="12" name="Rectangle 168"/>
          <p:cNvSpPr>
            <a:spLocks noChangeArrowheads="1"/>
          </p:cNvSpPr>
          <p:nvPr/>
        </p:nvSpPr>
        <p:spPr bwMode="auto">
          <a:xfrm>
            <a:off x="20210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4</a:t>
            </a:r>
          </a:p>
        </p:txBody>
      </p:sp>
      <p:sp>
        <p:nvSpPr>
          <p:cNvPr id="13" name="Rectangle 168"/>
          <p:cNvSpPr>
            <a:spLocks noChangeArrowheads="1"/>
          </p:cNvSpPr>
          <p:nvPr/>
        </p:nvSpPr>
        <p:spPr bwMode="auto">
          <a:xfrm>
            <a:off x="22115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6</a:t>
            </a:r>
          </a:p>
        </p:txBody>
      </p:sp>
      <p:sp>
        <p:nvSpPr>
          <p:cNvPr id="14" name="Rectangle 168"/>
          <p:cNvSpPr>
            <a:spLocks noChangeArrowheads="1"/>
          </p:cNvSpPr>
          <p:nvPr/>
        </p:nvSpPr>
        <p:spPr bwMode="auto">
          <a:xfrm>
            <a:off x="2402072" y="1580069"/>
            <a:ext cx="190500" cy="1905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 smtClean="0"/>
              <a:t>5</a:t>
            </a:r>
            <a:endParaRPr lang="en-US" sz="1375" b="1" dirty="0"/>
          </a:p>
        </p:txBody>
      </p:sp>
      <p:sp>
        <p:nvSpPr>
          <p:cNvPr id="18" name="Rectangle 169"/>
          <p:cNvSpPr>
            <a:spLocks noChangeArrowheads="1"/>
          </p:cNvSpPr>
          <p:nvPr/>
        </p:nvSpPr>
        <p:spPr bwMode="auto">
          <a:xfrm>
            <a:off x="1628004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20" name="Rectangle 171"/>
          <p:cNvSpPr>
            <a:spLocks noChangeArrowheads="1"/>
          </p:cNvSpPr>
          <p:nvPr/>
        </p:nvSpPr>
        <p:spPr bwMode="auto">
          <a:xfrm>
            <a:off x="1068572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21" name="Rectangle 172"/>
          <p:cNvSpPr>
            <a:spLocks noChangeArrowheads="1"/>
          </p:cNvSpPr>
          <p:nvPr/>
        </p:nvSpPr>
        <p:spPr bwMode="auto">
          <a:xfrm>
            <a:off x="878072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5</a:t>
            </a:r>
          </a:p>
        </p:txBody>
      </p:sp>
      <p:sp>
        <p:nvSpPr>
          <p:cNvPr id="22" name="Rectangle 173"/>
          <p:cNvSpPr>
            <a:spLocks noChangeArrowheads="1"/>
          </p:cNvSpPr>
          <p:nvPr/>
        </p:nvSpPr>
        <p:spPr bwMode="auto">
          <a:xfrm>
            <a:off x="687572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23" name="Rectangle 174"/>
          <p:cNvSpPr>
            <a:spLocks noChangeArrowheads="1"/>
          </p:cNvSpPr>
          <p:nvPr/>
        </p:nvSpPr>
        <p:spPr bwMode="auto">
          <a:xfrm>
            <a:off x="497072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1</a:t>
            </a:r>
          </a:p>
        </p:txBody>
      </p:sp>
      <p:sp>
        <p:nvSpPr>
          <p:cNvPr id="32" name="Rectangle 173"/>
          <p:cNvSpPr>
            <a:spLocks noChangeArrowheads="1"/>
          </p:cNvSpPr>
          <p:nvPr/>
        </p:nvSpPr>
        <p:spPr bwMode="auto">
          <a:xfrm>
            <a:off x="1829934" y="3245778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 smtClean="0"/>
              <a:t>2</a:t>
            </a:r>
            <a:endParaRPr lang="en-US" sz="1375" b="1" dirty="0"/>
          </a:p>
        </p:txBody>
      </p:sp>
      <p:sp>
        <p:nvSpPr>
          <p:cNvPr id="33" name="Rectangle 174"/>
          <p:cNvSpPr>
            <a:spLocks noChangeArrowheads="1"/>
          </p:cNvSpPr>
          <p:nvPr/>
        </p:nvSpPr>
        <p:spPr bwMode="auto">
          <a:xfrm>
            <a:off x="873766" y="3245778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5</a:t>
            </a:r>
          </a:p>
        </p:txBody>
      </p:sp>
      <p:sp>
        <p:nvSpPr>
          <p:cNvPr id="37" name="Rectangle 173"/>
          <p:cNvSpPr>
            <a:spLocks noChangeArrowheads="1"/>
          </p:cNvSpPr>
          <p:nvPr/>
        </p:nvSpPr>
        <p:spPr bwMode="auto">
          <a:xfrm>
            <a:off x="1849670" y="4019746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 smtClean="0"/>
              <a:t>2</a:t>
            </a:r>
            <a:endParaRPr lang="en-US" sz="1375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10943" y="949134"/>
            <a:ext cx="254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L2 Heavy Hitter Algorithms</a:t>
            </a:r>
            <a:endParaRPr lang="en-US" sz="1600" dirty="0"/>
          </a:p>
        </p:txBody>
      </p:sp>
      <p:sp>
        <p:nvSpPr>
          <p:cNvPr id="39" name="Down Arrow 38"/>
          <p:cNvSpPr/>
          <p:nvPr/>
        </p:nvSpPr>
        <p:spPr>
          <a:xfrm rot="16200000">
            <a:off x="2923014" y="1360734"/>
            <a:ext cx="213644" cy="665559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41" name="TextBox 40"/>
          <p:cNvSpPr txBox="1"/>
          <p:nvPr/>
        </p:nvSpPr>
        <p:spPr>
          <a:xfrm>
            <a:off x="5957429" y="1579164"/>
            <a:ext cx="148790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b="1" dirty="0" smtClean="0"/>
              <a:t>1</a:t>
            </a:r>
            <a:r>
              <a:rPr lang="en-US" sz="1600" dirty="0" smtClean="0"/>
              <a:t>,4), (</a:t>
            </a:r>
            <a:r>
              <a:rPr lang="en-US" sz="1600" b="1" dirty="0" smtClean="0"/>
              <a:t>3</a:t>
            </a:r>
            <a:r>
              <a:rPr lang="en-US" sz="1600" dirty="0" smtClean="0"/>
              <a:t>,2),(</a:t>
            </a:r>
            <a:r>
              <a:rPr lang="en-US" sz="1600" b="1" dirty="0" smtClean="0"/>
              <a:t>5</a:t>
            </a:r>
            <a:r>
              <a:rPr lang="en-US" sz="1600" dirty="0" smtClean="0"/>
              <a:t>,2)</a:t>
            </a:r>
            <a:endParaRPr lang="is-IS" sz="16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147930" y="1097123"/>
            <a:ext cx="138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Heavy Hitters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990477" y="2372333"/>
            <a:ext cx="148790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b="1" dirty="0" smtClean="0"/>
              <a:t>1</a:t>
            </a:r>
            <a:r>
              <a:rPr lang="en-US" sz="1600" dirty="0" smtClean="0"/>
              <a:t>,4), (</a:t>
            </a:r>
            <a:r>
              <a:rPr lang="en-US" sz="1600" b="1" dirty="0" smtClean="0"/>
              <a:t>5</a:t>
            </a:r>
            <a:r>
              <a:rPr lang="en-US" sz="1600" dirty="0" smtClean="0"/>
              <a:t>,2),(</a:t>
            </a:r>
            <a:r>
              <a:rPr lang="en-US" sz="1600" b="1" dirty="0" smtClean="0"/>
              <a:t>2</a:t>
            </a:r>
            <a:r>
              <a:rPr lang="en-US" sz="1600" dirty="0" smtClean="0"/>
              <a:t>,1)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6619561" y="281235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dirty="0" smtClean="0"/>
              <a:t>…...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507350" y="4003777"/>
            <a:ext cx="56938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b="1" dirty="0" smtClean="0"/>
              <a:t>2</a:t>
            </a:r>
            <a:r>
              <a:rPr lang="en-US" sz="1600" dirty="0" smtClean="0"/>
              <a:t>,1)</a:t>
            </a:r>
            <a:endParaRPr lang="en-US" sz="1600" dirty="0"/>
          </a:p>
        </p:txBody>
      </p:sp>
      <p:sp>
        <p:nvSpPr>
          <p:cNvPr id="47" name="Down Arrow 46"/>
          <p:cNvSpPr/>
          <p:nvPr/>
        </p:nvSpPr>
        <p:spPr>
          <a:xfrm rot="16200000">
            <a:off x="5473565" y="1413327"/>
            <a:ext cx="256383" cy="683801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38875" y="3266449"/>
            <a:ext cx="10518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b="1" dirty="0" smtClean="0"/>
              <a:t>5</a:t>
            </a:r>
            <a:r>
              <a:rPr lang="en-US" sz="1600" dirty="0" smtClean="0"/>
              <a:t>,2), (</a:t>
            </a:r>
            <a:r>
              <a:rPr lang="en-US" sz="1600" b="1" dirty="0" smtClean="0"/>
              <a:t>2</a:t>
            </a:r>
            <a:r>
              <a:rPr lang="en-US" sz="1600" dirty="0" smtClean="0"/>
              <a:t>,1)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34880" y="1502869"/>
            <a:ext cx="21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5621" y="2311006"/>
            <a:ext cx="21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5450" y="399536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  <a:r>
              <a:rPr lang="en-US" sz="1600" dirty="0" smtClean="0"/>
              <a:t>og(n)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-4205" y="3313811"/>
            <a:ext cx="71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 smtClean="0"/>
              <a:t>…...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00743" y="4585155"/>
            <a:ext cx="289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Generate </a:t>
            </a:r>
            <a:r>
              <a:rPr lang="en-US" altLang="zh-CN" sz="1800" dirty="0" smtClean="0"/>
              <a:t>k</a:t>
            </a:r>
            <a:r>
              <a:rPr lang="en-US" sz="1800" dirty="0" smtClean="0"/>
              <a:t>=log(n</a:t>
            </a:r>
            <a:r>
              <a:rPr lang="en-US" sz="1800" dirty="0"/>
              <a:t>) </a:t>
            </a:r>
            <a:r>
              <a:rPr lang="en-US" sz="1800" dirty="0" smtClean="0"/>
              <a:t>pairwise </a:t>
            </a:r>
            <a:r>
              <a:rPr lang="en-US" sz="1800" dirty="0" err="1" smtClean="0"/>
              <a:t>ind.</a:t>
            </a:r>
            <a:r>
              <a:rPr lang="en-US" sz="1800" dirty="0" smtClean="0"/>
              <a:t> zero-one hash functions:</a:t>
            </a:r>
          </a:p>
          <a:p>
            <a:pPr algn="ctr"/>
            <a:r>
              <a:rPr lang="en-US" sz="1800" dirty="0" smtClean="0"/>
              <a:t> H</a:t>
            </a:r>
            <a:r>
              <a:rPr lang="en-US" sz="1400" dirty="0"/>
              <a:t>1</a:t>
            </a:r>
            <a:r>
              <a:rPr lang="en-US" sz="1800" dirty="0" smtClean="0"/>
              <a:t> …. </a:t>
            </a:r>
            <a:r>
              <a:rPr lang="en-US" sz="1800" dirty="0" err="1" smtClean="0"/>
              <a:t>H</a:t>
            </a:r>
            <a:r>
              <a:rPr lang="en-US" sz="1400" dirty="0" err="1"/>
              <a:t>k</a:t>
            </a:r>
            <a:endParaRPr lang="en-US" sz="1400" dirty="0"/>
          </a:p>
        </p:txBody>
      </p:sp>
      <p:sp>
        <p:nvSpPr>
          <p:cNvPr id="50" name="Rectangle 169"/>
          <p:cNvSpPr>
            <a:spLocks noChangeArrowheads="1"/>
          </p:cNvSpPr>
          <p:nvPr/>
        </p:nvSpPr>
        <p:spPr bwMode="auto">
          <a:xfrm>
            <a:off x="1830797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 smtClean="0"/>
              <a:t>2</a:t>
            </a:r>
            <a:endParaRPr lang="en-US" sz="1375" b="1" dirty="0"/>
          </a:p>
        </p:txBody>
      </p:sp>
      <p:sp>
        <p:nvSpPr>
          <p:cNvPr id="58" name="Rectangle 168"/>
          <p:cNvSpPr>
            <a:spLocks noChangeArrowheads="1"/>
          </p:cNvSpPr>
          <p:nvPr/>
        </p:nvSpPr>
        <p:spPr bwMode="auto">
          <a:xfrm>
            <a:off x="2388408" y="2372333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 smtClean="0"/>
              <a:t>5</a:t>
            </a:r>
            <a:endParaRPr lang="en-US" sz="1375" b="1" dirty="0"/>
          </a:p>
        </p:txBody>
      </p:sp>
      <p:sp>
        <p:nvSpPr>
          <p:cNvPr id="61" name="Rectangle 174"/>
          <p:cNvSpPr>
            <a:spLocks noChangeArrowheads="1"/>
          </p:cNvSpPr>
          <p:nvPr/>
        </p:nvSpPr>
        <p:spPr bwMode="auto">
          <a:xfrm>
            <a:off x="2388408" y="3245778"/>
            <a:ext cx="190500" cy="1905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375" b="1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9287" y="4875632"/>
            <a:ext cx="203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Similar to counting bloom filter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470915" y="1864482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200" dirty="0" smtClean="0"/>
              <a:t>1</a:t>
            </a:r>
            <a:r>
              <a:rPr lang="en-US" sz="1600" dirty="0" smtClean="0"/>
              <a:t>(1)=</a:t>
            </a:r>
            <a:r>
              <a:rPr lang="en-US" sz="1600" dirty="0"/>
              <a:t>1</a:t>
            </a:r>
            <a:r>
              <a:rPr lang="en-US" sz="1600" dirty="0" smtClean="0"/>
              <a:t>, H</a:t>
            </a:r>
            <a:r>
              <a:rPr lang="en-US" sz="1200" dirty="0" smtClean="0"/>
              <a:t>1</a:t>
            </a:r>
            <a:r>
              <a:rPr lang="en-US" sz="1600" dirty="0" smtClean="0"/>
              <a:t>(5)=1, H</a:t>
            </a:r>
            <a:r>
              <a:rPr lang="en-US" sz="1200" dirty="0" smtClean="0"/>
              <a:t>1</a:t>
            </a:r>
            <a:r>
              <a:rPr lang="en-US" sz="1600" dirty="0" smtClean="0"/>
              <a:t>(2)=1</a:t>
            </a:r>
            <a:endParaRPr lang="en-US" sz="1600" dirty="0"/>
          </a:p>
        </p:txBody>
      </p:sp>
      <p:cxnSp>
        <p:nvCxnSpPr>
          <p:cNvPr id="66" name="Curved Connector 65"/>
          <p:cNvCxnSpPr>
            <a:stCxn id="14" idx="3"/>
            <a:endCxn id="58" idx="3"/>
          </p:cNvCxnSpPr>
          <p:nvPr/>
        </p:nvCxnSpPr>
        <p:spPr>
          <a:xfrm flipH="1">
            <a:off x="2578908" y="1675319"/>
            <a:ext cx="13664" cy="792264"/>
          </a:xfrm>
          <a:prstGeom prst="curvedConnector3">
            <a:avLst>
              <a:gd name="adj1" fmla="val -1673009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8" idx="3"/>
            <a:endCxn id="61" idx="3"/>
          </p:cNvCxnSpPr>
          <p:nvPr/>
        </p:nvCxnSpPr>
        <p:spPr>
          <a:xfrm>
            <a:off x="2578908" y="2467583"/>
            <a:ext cx="12700" cy="873445"/>
          </a:xfrm>
          <a:prstGeom prst="curvedConnector3">
            <a:avLst>
              <a:gd name="adj1" fmla="val 1800000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H="1">
            <a:off x="2578908" y="3360188"/>
            <a:ext cx="13664" cy="792264"/>
          </a:xfrm>
          <a:prstGeom prst="curvedConnector3">
            <a:avLst>
              <a:gd name="adj1" fmla="val -1673009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64780" y="2715009"/>
            <a:ext cx="16372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200" dirty="0" smtClean="0"/>
              <a:t>2</a:t>
            </a:r>
            <a:r>
              <a:rPr lang="en-US" sz="1600" dirty="0" smtClean="0"/>
              <a:t>(5)=1, H</a:t>
            </a:r>
            <a:r>
              <a:rPr lang="en-US" sz="1400" dirty="0" smtClean="0"/>
              <a:t>2</a:t>
            </a:r>
            <a:r>
              <a:rPr lang="en-US" sz="1600" dirty="0" smtClean="0"/>
              <a:t>(2)=</a:t>
            </a:r>
            <a:r>
              <a:rPr lang="en-US" sz="1600" dirty="0"/>
              <a:t>1</a:t>
            </a:r>
          </a:p>
          <a:p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1186576" y="3634118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200" dirty="0" smtClean="0"/>
              <a:t>3</a:t>
            </a:r>
            <a:r>
              <a:rPr lang="en-US" sz="1600" dirty="0" smtClean="0"/>
              <a:t>(2)=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-51220" y="1160612"/>
            <a:ext cx="7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Levels</a:t>
            </a:r>
            <a:endParaRPr lang="en-US" sz="1800" dirty="0"/>
          </a:p>
        </p:txBody>
      </p:sp>
      <p:sp>
        <p:nvSpPr>
          <p:cNvPr id="76" name="Down Arrow 75"/>
          <p:cNvSpPr/>
          <p:nvPr/>
        </p:nvSpPr>
        <p:spPr>
          <a:xfrm rot="16200000">
            <a:off x="2934310" y="2154049"/>
            <a:ext cx="213644" cy="665559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77" name="Down Arrow 76"/>
          <p:cNvSpPr/>
          <p:nvPr/>
        </p:nvSpPr>
        <p:spPr>
          <a:xfrm rot="16200000">
            <a:off x="2927655" y="3009936"/>
            <a:ext cx="213644" cy="665559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78" name="Down Arrow 77"/>
          <p:cNvSpPr/>
          <p:nvPr/>
        </p:nvSpPr>
        <p:spPr>
          <a:xfrm rot="16200000">
            <a:off x="2941594" y="3793788"/>
            <a:ext cx="213644" cy="665559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79" name="Rounded Rectangle 78"/>
          <p:cNvSpPr/>
          <p:nvPr/>
        </p:nvSpPr>
        <p:spPr>
          <a:xfrm>
            <a:off x="3461104" y="1430604"/>
            <a:ext cx="1627794" cy="5415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Hitter </a:t>
            </a:r>
            <a:r>
              <a:rPr lang="en-US" dirty="0" err="1" smtClean="0"/>
              <a:t>Alg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3461104" y="2282044"/>
            <a:ext cx="1627794" cy="5415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Hitter </a:t>
            </a:r>
            <a:r>
              <a:rPr lang="en-US" dirty="0" err="1" smtClean="0"/>
              <a:t>Alg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3468634" y="3106505"/>
            <a:ext cx="1627794" cy="5415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Hitter </a:t>
            </a:r>
            <a:r>
              <a:rPr lang="en-US" dirty="0" err="1" smtClean="0"/>
              <a:t>Alg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3468634" y="3905261"/>
            <a:ext cx="1627794" cy="5415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 Hitter </a:t>
            </a:r>
            <a:r>
              <a:rPr lang="en-US" dirty="0" err="1" smtClean="0"/>
              <a:t>Alg</a:t>
            </a:r>
            <a:endParaRPr lang="en-US" dirty="0"/>
          </a:p>
        </p:txBody>
      </p:sp>
      <p:sp>
        <p:nvSpPr>
          <p:cNvPr id="83" name="Down Arrow 82"/>
          <p:cNvSpPr/>
          <p:nvPr/>
        </p:nvSpPr>
        <p:spPr>
          <a:xfrm rot="16200000">
            <a:off x="5487338" y="2210896"/>
            <a:ext cx="256383" cy="683801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84" name="Down Arrow 83"/>
          <p:cNvSpPr/>
          <p:nvPr/>
        </p:nvSpPr>
        <p:spPr>
          <a:xfrm rot="16200000">
            <a:off x="5502398" y="3771965"/>
            <a:ext cx="256383" cy="683801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85" name="Down Arrow 84"/>
          <p:cNvSpPr/>
          <p:nvPr/>
        </p:nvSpPr>
        <p:spPr>
          <a:xfrm rot="16200000">
            <a:off x="5487337" y="3047449"/>
            <a:ext cx="256383" cy="683801"/>
          </a:xfrm>
          <a:prstGeom prst="downArrow">
            <a:avLst/>
          </a:prstGeom>
          <a:solidFill>
            <a:srgbClr val="5AE0BB"/>
          </a:solidFill>
          <a:ln>
            <a:solidFill>
              <a:srgbClr val="1D9A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"/>
          </a:p>
        </p:txBody>
      </p:sp>
      <p:sp>
        <p:nvSpPr>
          <p:cNvPr id="86" name="TextBox 85"/>
          <p:cNvSpPr txBox="1"/>
          <p:nvPr/>
        </p:nvSpPr>
        <p:spPr>
          <a:xfrm>
            <a:off x="3509658" y="744714"/>
            <a:ext cx="157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Count Sketch </a:t>
            </a:r>
            <a:r>
              <a:rPr lang="en-US" sz="1600" dirty="0" err="1" smtClean="0"/>
              <a:t>Alg</a:t>
            </a:r>
            <a:endParaRPr lang="en-US" sz="16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56940"/>
              </p:ext>
            </p:extLst>
          </p:nvPr>
        </p:nvGraphicFramePr>
        <p:xfrm>
          <a:off x="3504260" y="1106631"/>
          <a:ext cx="1554480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388620"/>
                <a:gridCol w="388620"/>
                <a:gridCol w="388620"/>
              </a:tblGrid>
              <a:tr h="297180">
                <a:tc>
                  <a:txBody>
                    <a:bodyPr/>
                    <a:lstStyle/>
                    <a:p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smtClean="0"/>
                        <a:t>+2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95195"/>
              </p:ext>
            </p:extLst>
          </p:nvPr>
        </p:nvGraphicFramePr>
        <p:xfrm>
          <a:off x="3509658" y="2155908"/>
          <a:ext cx="1554480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388620"/>
                <a:gridCol w="388620"/>
                <a:gridCol w="388620"/>
              </a:tblGrid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6426"/>
              </p:ext>
            </p:extLst>
          </p:nvPr>
        </p:nvGraphicFramePr>
        <p:xfrm>
          <a:off x="3480018" y="3872839"/>
          <a:ext cx="1554480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388620"/>
                <a:gridCol w="388620"/>
                <a:gridCol w="38862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 rot="5400000">
            <a:off x="3943026" y="3420092"/>
            <a:ext cx="71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 smtClean="0"/>
              <a:t>…...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102928" y="4647106"/>
            <a:ext cx="243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Count-Sketch, Pick-and-drop etc.</a:t>
            </a:r>
            <a:endParaRPr lang="en-US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890982" y="1149700"/>
            <a:ext cx="130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 Parallel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471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3" grpId="0" animBg="1"/>
      <p:bldP spid="37" grpId="0" animBg="1"/>
      <p:bldP spid="38" grpId="0"/>
      <p:bldP spid="39" grpId="0" animBg="1"/>
      <p:bldP spid="41" grpId="0" animBg="1"/>
      <p:bldP spid="42" grpId="0"/>
      <p:bldP spid="43" grpId="0" animBg="1"/>
      <p:bldP spid="45" grpId="0"/>
      <p:bldP spid="46" grpId="0" animBg="1"/>
      <p:bldP spid="47" grpId="0" animBg="1"/>
      <p:bldP spid="40" grpId="0" animBg="1"/>
      <p:bldP spid="48" grpId="0"/>
      <p:bldP spid="49" grpId="0"/>
      <p:bldP spid="24" grpId="0"/>
      <p:bldP spid="51" grpId="0"/>
      <p:bldP spid="26" grpId="0"/>
      <p:bldP spid="50" grpId="0" animBg="1"/>
      <p:bldP spid="58" grpId="0" animBg="1"/>
      <p:bldP spid="61" grpId="0" animBg="1"/>
      <p:bldP spid="62" grpId="0"/>
      <p:bldP spid="27" grpId="0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90" grpId="0"/>
      <p:bldP spid="91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50" y="-23036"/>
            <a:ext cx="6572250" cy="110463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Estimating G-sum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9126" y="1587004"/>
            <a:ext cx="16514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1</a:t>
            </a:r>
            <a:r>
              <a:rPr lang="en-US" sz="1800" dirty="0" smtClean="0"/>
              <a:t>,4), (</a:t>
            </a:r>
            <a:r>
              <a:rPr lang="en-US" sz="1800" b="1" dirty="0" smtClean="0"/>
              <a:t>3</a:t>
            </a:r>
            <a:r>
              <a:rPr lang="en-US" sz="1800" dirty="0" smtClean="0"/>
              <a:t>,2),(</a:t>
            </a:r>
            <a:r>
              <a:rPr lang="en-US" sz="1800" b="1" dirty="0" smtClean="0"/>
              <a:t>5</a:t>
            </a:r>
            <a:r>
              <a:rPr lang="en-US" sz="1800" dirty="0" smtClean="0"/>
              <a:t>,2)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1131209" y="845248"/>
            <a:ext cx="174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Counters from Universal Sketch</a:t>
            </a:r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85577" y="2665294"/>
            <a:ext cx="17043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1</a:t>
            </a:r>
            <a:r>
              <a:rPr lang="en-US" sz="1800" dirty="0" smtClean="0"/>
              <a:t>,4), (</a:t>
            </a:r>
            <a:r>
              <a:rPr lang="en-US" sz="1800" b="1" dirty="0" smtClean="0"/>
              <a:t>5</a:t>
            </a:r>
            <a:r>
              <a:rPr lang="en-US" sz="1800" dirty="0" smtClean="0"/>
              <a:t>,2), (</a:t>
            </a:r>
            <a:r>
              <a:rPr lang="en-US" sz="1800" b="1" dirty="0" smtClean="0"/>
              <a:t>2</a:t>
            </a:r>
            <a:r>
              <a:rPr lang="en-US" sz="1800" dirty="0" smtClean="0"/>
              <a:t>,1)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1625678" y="32867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600" b="1" dirty="0" smtClean="0"/>
              <a:t>…...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62292" y="4737341"/>
            <a:ext cx="6174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2</a:t>
            </a:r>
            <a:r>
              <a:rPr lang="en-US" sz="1800" dirty="0" smtClean="0"/>
              <a:t>,1)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85577" y="369656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5</a:t>
            </a:r>
            <a:r>
              <a:rPr lang="en-US" sz="1800" dirty="0" smtClean="0"/>
              <a:t>,2),(</a:t>
            </a:r>
            <a:r>
              <a:rPr lang="en-US" sz="1800" b="1" dirty="0" smtClean="0"/>
              <a:t>2</a:t>
            </a:r>
            <a:r>
              <a:rPr lang="en-US" sz="1800" dirty="0" smtClean="0"/>
              <a:t>,1)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257598" y="1227963"/>
            <a:ext cx="7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Levels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0485" y="1568565"/>
            <a:ext cx="21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507115" y="2615104"/>
            <a:ext cx="21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274095" y="473025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</a:t>
            </a:r>
            <a:r>
              <a:rPr lang="en-US" sz="1800" dirty="0" smtClean="0"/>
              <a:t>og(n)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75080" y="3758463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800" dirty="0" smtClean="0"/>
              <a:t>…...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747123" y="2298390"/>
            <a:ext cx="1764526" cy="7191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Apply arbitrary g()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endCxn id="41" idx="3"/>
          </p:cNvCxnSpPr>
          <p:nvPr/>
        </p:nvCxnSpPr>
        <p:spPr>
          <a:xfrm flipH="1" flipV="1">
            <a:off x="2680540" y="1771670"/>
            <a:ext cx="958146" cy="87799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43" idx="3"/>
          </p:cNvCxnSpPr>
          <p:nvPr/>
        </p:nvCxnSpPr>
        <p:spPr>
          <a:xfrm flipH="1">
            <a:off x="2789890" y="2649663"/>
            <a:ext cx="848796" cy="200297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7" idx="3"/>
          </p:cNvCxnSpPr>
          <p:nvPr/>
        </p:nvCxnSpPr>
        <p:spPr>
          <a:xfrm flipH="1">
            <a:off x="2193573" y="2649663"/>
            <a:ext cx="1445113" cy="123156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703424" y="2649663"/>
            <a:ext cx="1935262" cy="205262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05385" y="2105428"/>
            <a:ext cx="24016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1</a:t>
            </a:r>
            <a:r>
              <a:rPr lang="en-US" sz="1800" dirty="0" smtClean="0"/>
              <a:t>,g(4)), (</a:t>
            </a:r>
            <a:r>
              <a:rPr lang="en-US" sz="1800" b="1" dirty="0" smtClean="0"/>
              <a:t>3</a:t>
            </a:r>
            <a:r>
              <a:rPr lang="en-US" sz="1800" dirty="0" smtClean="0"/>
              <a:t>,g(2)),(</a:t>
            </a:r>
            <a:r>
              <a:rPr lang="en-US" sz="1800" b="1" dirty="0" smtClean="0"/>
              <a:t>5</a:t>
            </a:r>
            <a:r>
              <a:rPr lang="en-US" sz="1800" dirty="0" smtClean="0"/>
              <a:t>,g(2))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58980" y="3117020"/>
            <a:ext cx="24545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1</a:t>
            </a:r>
            <a:r>
              <a:rPr lang="en-US" sz="1800" dirty="0" smtClean="0"/>
              <a:t>,g(4)), (</a:t>
            </a:r>
            <a:r>
              <a:rPr lang="en-US" sz="1800" b="1" dirty="0" smtClean="0"/>
              <a:t>5</a:t>
            </a:r>
            <a:r>
              <a:rPr lang="en-US" sz="1800" dirty="0" smtClean="0"/>
              <a:t>,g(2)), (</a:t>
            </a:r>
            <a:r>
              <a:rPr lang="en-US" sz="1800" b="1" dirty="0" smtClean="0"/>
              <a:t>2</a:t>
            </a:r>
            <a:r>
              <a:rPr lang="en-US" sz="1800" dirty="0" smtClean="0"/>
              <a:t>,g(1))</a:t>
            </a:r>
            <a:endParaRPr lang="en-US" sz="1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407" y="4148007"/>
            <a:ext cx="160813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5</a:t>
            </a:r>
            <a:r>
              <a:rPr lang="en-US" sz="1800" dirty="0" smtClean="0"/>
              <a:t>,g(2)),(</a:t>
            </a:r>
            <a:r>
              <a:rPr lang="en-US" sz="1800" b="1" dirty="0" smtClean="0"/>
              <a:t>2</a:t>
            </a:r>
            <a:r>
              <a:rPr lang="en-US" sz="1800" dirty="0" smtClean="0"/>
              <a:t>,g(1))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58980" y="5132220"/>
            <a:ext cx="8675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(</a:t>
            </a:r>
            <a:r>
              <a:rPr lang="en-US" sz="1800" b="1" dirty="0" smtClean="0"/>
              <a:t>2</a:t>
            </a:r>
            <a:r>
              <a:rPr lang="en-US" sz="1800" dirty="0" smtClean="0"/>
              <a:t>,g(1))</a:t>
            </a:r>
            <a:endParaRPr lang="en-US" sz="1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004488" y="5165108"/>
            <a:ext cx="1794650" cy="0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47123" y="5023354"/>
            <a:ext cx="1091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1800" dirty="0" smtClean="0"/>
              <a:t>3</a:t>
            </a:r>
            <a:r>
              <a:rPr lang="en-US" sz="2400" dirty="0" smtClean="0"/>
              <a:t>=g(1)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97417" y="479577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Sum of the g()s</a:t>
            </a:r>
            <a:endParaRPr lang="en-US" sz="1800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514199" y="4364391"/>
            <a:ext cx="0" cy="523201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30414" y="398930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Y</a:t>
            </a:r>
            <a:r>
              <a:rPr lang="en-US" altLang="zh-CN" sz="1800" dirty="0"/>
              <a:t>2</a:t>
            </a:r>
            <a:r>
              <a:rPr lang="en-US" altLang="zh-CN" sz="2400" dirty="0" smtClean="0"/>
              <a:t>=g(1)+g(2)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520949" y="3329676"/>
            <a:ext cx="0" cy="692600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0281" y="2938495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Y</a:t>
            </a:r>
            <a:r>
              <a:rPr lang="en-US" altLang="zh-CN" sz="1800" dirty="0" smtClean="0"/>
              <a:t>1</a:t>
            </a:r>
            <a:r>
              <a:rPr lang="en-US" altLang="zh-CN" sz="2400" dirty="0" smtClean="0"/>
              <a:t>=g(1)+g(2)+g(4)</a:t>
            </a:r>
            <a:endParaRPr lang="en-US" sz="24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4520949" y="2324649"/>
            <a:ext cx="6750" cy="701480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944665" y="1885003"/>
            <a:ext cx="2733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</a:t>
            </a:r>
            <a:r>
              <a:rPr lang="en-US" altLang="zh-CN" sz="1800" dirty="0" smtClean="0"/>
              <a:t>0</a:t>
            </a:r>
            <a:r>
              <a:rPr lang="en-US" altLang="zh-CN" sz="2400" dirty="0" smtClean="0"/>
              <a:t>=2g(1)+2g(2)+g(4)   </a:t>
            </a:r>
            <a:endParaRPr lang="en-US" sz="2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671055" y="4166804"/>
            <a:ext cx="1128083" cy="31545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513498" y="3150556"/>
            <a:ext cx="364961" cy="239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407004" y="2137204"/>
            <a:ext cx="619348" cy="3865"/>
          </a:xfrm>
          <a:prstGeom prst="straightConnector1">
            <a:avLst/>
          </a:prstGeom>
          <a:ln w="666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Callout 98"/>
          <p:cNvSpPr/>
          <p:nvPr/>
        </p:nvSpPr>
        <p:spPr>
          <a:xfrm>
            <a:off x="3691006" y="988120"/>
            <a:ext cx="3053923" cy="503459"/>
          </a:xfrm>
          <a:prstGeom prst="wedgeEllipseCallout">
            <a:avLst>
              <a:gd name="adj1" fmla="val -9199"/>
              <a:gd name="adj2" fmla="val 82033"/>
            </a:avLst>
          </a:prstGeom>
          <a:solidFill>
            <a:schemeClr val="accent2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smtClean="0">
                <a:solidFill>
                  <a:sysClr val="windowText" lastClr="000000"/>
                </a:solidFill>
              </a:rPr>
              <a:t>Estimated G-sum</a:t>
            </a:r>
            <a:endParaRPr lang="en-US" sz="2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311258" y="4122674"/>
            <a:ext cx="2266447" cy="1584483"/>
          </a:xfrm>
          <a:prstGeom prst="wedgeRectCallout">
            <a:avLst>
              <a:gd name="adj1" fmla="val -77192"/>
              <a:gd name="adj2" fmla="val -9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Recursive Steps:</a:t>
            </a:r>
          </a:p>
          <a:p>
            <a:r>
              <a:rPr lang="en-US" sz="2200" dirty="0" smtClean="0"/>
              <a:t>Y</a:t>
            </a:r>
            <a:r>
              <a:rPr lang="en-US" sz="1800" dirty="0" smtClean="0"/>
              <a:t>i-1</a:t>
            </a:r>
            <a:r>
              <a:rPr lang="en-US" sz="2200" dirty="0" smtClean="0"/>
              <a:t> = 2Y</a:t>
            </a:r>
            <a:r>
              <a:rPr lang="en-US" sz="1800" dirty="0" smtClean="0"/>
              <a:t>i</a:t>
            </a:r>
            <a:r>
              <a:rPr lang="en-US" sz="2200" dirty="0" smtClean="0"/>
              <a:t> </a:t>
            </a:r>
            <a:r>
              <a:rPr lang="en-US" sz="2400" dirty="0" smtClean="0"/>
              <a:t>+</a:t>
            </a:r>
            <a:r>
              <a:rPr lang="en-US" sz="2200" dirty="0" smtClean="0"/>
              <a:t> </a:t>
            </a:r>
            <a:endParaRPr lang="zh-CN" altLang="en-US" sz="2200" dirty="0" smtClean="0"/>
          </a:p>
          <a:p>
            <a:r>
              <a:rPr lang="en-US" sz="2200" dirty="0" smtClean="0"/>
              <a:t>new counters </a:t>
            </a:r>
            <a:r>
              <a:rPr lang="en-US" sz="2400" dirty="0" smtClean="0"/>
              <a:t>– </a:t>
            </a:r>
            <a:r>
              <a:rPr lang="en-US" sz="2200" dirty="0" smtClean="0"/>
              <a:t>repeated counters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953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3" grpId="0" animBg="1"/>
      <p:bldP spid="74" grpId="0" animBg="1"/>
      <p:bldP spid="75" grpId="0" animBg="1"/>
      <p:bldP spid="76" grpId="0" animBg="1"/>
      <p:bldP spid="18" grpId="0"/>
      <p:bldP spid="22" grpId="0"/>
      <p:bldP spid="78" grpId="0"/>
      <p:bldP spid="81" grpId="0"/>
      <p:bldP spid="83" grpId="0"/>
      <p:bldP spid="99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7923</TotalTime>
  <Words>753</Words>
  <Application>Microsoft Macintosh PowerPoint</Application>
  <PresentationFormat>Custom</PresentationFormat>
  <Paragraphs>294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(Body)</vt:lpstr>
      <vt:lpstr>Calibri Light</vt:lpstr>
      <vt:lpstr>Cambria Math</vt:lpstr>
      <vt:lpstr>Wingdings</vt:lpstr>
      <vt:lpstr>宋体</vt:lpstr>
      <vt:lpstr>Arial</vt:lpstr>
      <vt:lpstr>Office Theme</vt:lpstr>
      <vt:lpstr>Enabling a “RISC” Approach  for Software-Defined Monitoring  using Universal Streaming</vt:lpstr>
      <vt:lpstr>Network Management: Many Monitoring Requirements</vt:lpstr>
      <vt:lpstr>Traditional: Packet Sampling</vt:lpstr>
      <vt:lpstr>Application-Specific Sketches</vt:lpstr>
      <vt:lpstr>Holy Grail of Flow Monitoring?</vt:lpstr>
      <vt:lpstr>Our Solution: Universal Monitoring</vt:lpstr>
      <vt:lpstr>Theory of Universal Streaming</vt:lpstr>
      <vt:lpstr>Universal Sketch Data Structure</vt:lpstr>
      <vt:lpstr>Estimating G-sum</vt:lpstr>
      <vt:lpstr>Putting it together: UnivMon</vt:lpstr>
      <vt:lpstr>Preliminary Evaluation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 “RISC” Approach for Software-Defined Monitoring using Universal Streaming</dc:title>
  <dc:creator>Microsoft Office User</dc:creator>
  <cp:lastModifiedBy>Alan Liu</cp:lastModifiedBy>
  <cp:revision>549</cp:revision>
  <cp:lastPrinted>2015-11-18T19:34:43Z</cp:lastPrinted>
  <dcterms:created xsi:type="dcterms:W3CDTF">2015-10-21T20:00:45Z</dcterms:created>
  <dcterms:modified xsi:type="dcterms:W3CDTF">2016-03-27T20:57:57Z</dcterms:modified>
</cp:coreProperties>
</file>