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78" r:id="rId6"/>
    <p:sldId id="259" r:id="rId8"/>
    <p:sldId id="260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67" r:id="rId18"/>
    <p:sldId id="271" r:id="rId19"/>
    <p:sldId id="268" r:id="rId20"/>
    <p:sldId id="273" r:id="rId21"/>
    <p:sldId id="270" r:id="rId22"/>
    <p:sldId id="274" r:id="rId23"/>
    <p:sldId id="272" r:id="rId24"/>
    <p:sldId id="275" r:id="rId25"/>
    <p:sldId id="277" r:id="rId26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33"/>
    <p:restoredTop sz="95581"/>
  </p:normalViewPr>
  <p:slideViewPr>
    <p:cSldViewPr snapToGrid="0" snapToObjects="1">
      <p:cViewPr>
        <p:scale>
          <a:sx n="61" d="100"/>
          <a:sy n="61" d="100"/>
        </p:scale>
        <p:origin x="-264" y="432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n-lt"/>
        <a:ea typeface="+mn-ea"/>
        <a:cs typeface="+mn-cs"/>
        <a:sym typeface="Calibri" panose="020F0502020204030204"/>
      </a:defRPr>
    </a:lvl1pPr>
    <a:lvl2pPr indent="228600" defTabSz="1354455" latinLnBrk="0">
      <a:defRPr sz="1600">
        <a:latin typeface="+mn-lt"/>
        <a:ea typeface="+mn-ea"/>
        <a:cs typeface="+mn-cs"/>
        <a:sym typeface="Calibri" panose="020F0502020204030204"/>
      </a:defRPr>
    </a:lvl2pPr>
    <a:lvl3pPr indent="457200" defTabSz="1354455" latinLnBrk="0">
      <a:defRPr sz="1600">
        <a:latin typeface="+mn-lt"/>
        <a:ea typeface="+mn-ea"/>
        <a:cs typeface="+mn-cs"/>
        <a:sym typeface="Calibri" panose="020F0502020204030204"/>
      </a:defRPr>
    </a:lvl3pPr>
    <a:lvl4pPr indent="685800" defTabSz="1354455" latinLnBrk="0">
      <a:defRPr sz="1600">
        <a:latin typeface="+mn-lt"/>
        <a:ea typeface="+mn-ea"/>
        <a:cs typeface="+mn-cs"/>
        <a:sym typeface="Calibri" panose="020F0502020204030204"/>
      </a:defRPr>
    </a:lvl4pPr>
    <a:lvl5pPr indent="914400" defTabSz="1354455" latinLnBrk="0">
      <a:defRPr sz="1600">
        <a:latin typeface="+mn-lt"/>
        <a:ea typeface="+mn-ea"/>
        <a:cs typeface="+mn-cs"/>
        <a:sym typeface="Calibri" panose="020F0502020204030204"/>
      </a:defRPr>
    </a:lvl5pPr>
    <a:lvl6pPr indent="1143000" defTabSz="1354455" latinLnBrk="0">
      <a:defRPr sz="1600">
        <a:latin typeface="+mn-lt"/>
        <a:ea typeface="+mn-ea"/>
        <a:cs typeface="+mn-cs"/>
        <a:sym typeface="Calibri" panose="020F0502020204030204"/>
      </a:defRPr>
    </a:lvl6pPr>
    <a:lvl7pPr indent="1371600" defTabSz="1354455" latinLnBrk="0">
      <a:defRPr sz="1600">
        <a:latin typeface="+mn-lt"/>
        <a:ea typeface="+mn-ea"/>
        <a:cs typeface="+mn-cs"/>
        <a:sym typeface="Calibri" panose="020F0502020204030204"/>
      </a:defRPr>
    </a:lvl7pPr>
    <a:lvl8pPr indent="1600200" defTabSz="1354455" latinLnBrk="0">
      <a:defRPr sz="1600">
        <a:latin typeface="+mn-lt"/>
        <a:ea typeface="+mn-ea"/>
        <a:cs typeface="+mn-cs"/>
        <a:sym typeface="Calibri" panose="020F0502020204030204"/>
      </a:defRPr>
    </a:lvl8pPr>
    <a:lvl9pPr indent="1828800" defTabSz="1354455" latinLnBrk="0">
      <a:defRPr sz="16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学会这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天的课程</a:t>
            </a:r>
            <a:endParaRPr kumimoji="1" lang="zh-CN" altLang="en-US" dirty="0" smtClean="0"/>
          </a:p>
          <a:p>
            <a:r>
              <a:rPr kumimoji="1" lang="zh-CN" altLang="en-US" dirty="0" smtClean="0"/>
              <a:t>可以去猪八戒接活  </a:t>
            </a:r>
            <a:r>
              <a:rPr kumimoji="1" lang="en-US" altLang="zh-CN" dirty="0" smtClean="0"/>
              <a:t>100/</a:t>
            </a:r>
            <a:r>
              <a:rPr kumimoji="1" lang="zh-CN" altLang="en-US" dirty="0" smtClean="0"/>
              <a:t>页</a:t>
            </a:r>
            <a:endParaRPr kumimoji="1" lang="zh-CN" altLang="en-US" dirty="0" smtClean="0"/>
          </a:p>
          <a:p>
            <a:r>
              <a:rPr kumimoji="1" lang="zh-CN" altLang="en-US" dirty="0" smtClean="0"/>
              <a:t>美工喜欢被叫做设计师</a:t>
            </a:r>
            <a:endParaRPr kumimoji="1" lang="zh-CN" altLang="en-US" dirty="0" smtClean="0"/>
          </a:p>
          <a:p>
            <a:r>
              <a:rPr kumimoji="1" lang="zh-CN" altLang="en-US" dirty="0" smtClean="0"/>
              <a:t>产品经理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>
                <a:sym typeface="Wingdings" panose="05000000000000000000"/>
              </a:rPr>
              <a:t>UI</a:t>
            </a:r>
            <a:r>
              <a:rPr kumimoji="1" lang="zh-CN" altLang="en-US" dirty="0" smtClean="0">
                <a:sym typeface="Wingdings" panose="05000000000000000000"/>
              </a:rPr>
              <a:t>设计</a:t>
            </a:r>
            <a:r>
              <a:rPr kumimoji="1" lang="en-US" altLang="zh-CN" dirty="0" smtClean="0">
                <a:sym typeface="Wingdings" panose="05000000000000000000"/>
              </a:rPr>
              <a:t>-&gt;web</a:t>
            </a:r>
            <a:r>
              <a:rPr kumimoji="1" lang="zh-CN" altLang="en-US" dirty="0" smtClean="0">
                <a:sym typeface="Wingdings" panose="05000000000000000000"/>
              </a:rPr>
              <a:t>前端做出页面</a:t>
            </a:r>
            <a:r>
              <a:rPr kumimoji="1" lang="en-US" altLang="zh-CN" dirty="0" smtClean="0">
                <a:sym typeface="Wingdings" panose="05000000000000000000"/>
              </a:rPr>
              <a:t>-</a:t>
            </a:r>
            <a:r>
              <a:rPr kumimoji="1" lang="zh-CN" altLang="en-US" dirty="0" smtClean="0">
                <a:sym typeface="Wingdings" panose="05000000000000000000"/>
              </a:rPr>
              <a:t>后端工程师</a:t>
            </a:r>
            <a:r>
              <a:rPr kumimoji="1" lang="en-US" altLang="zh-CN" dirty="0" smtClean="0">
                <a:sym typeface="Wingdings" panose="05000000000000000000"/>
              </a:rPr>
              <a:t>+</a:t>
            </a:r>
            <a:r>
              <a:rPr kumimoji="1" lang="zh-CN" altLang="en-US" dirty="0" smtClean="0">
                <a:sym typeface="Wingdings" panose="05000000000000000000"/>
              </a:rPr>
              <a:t>业务逻辑</a:t>
            </a:r>
            <a:r>
              <a:rPr kumimoji="1" lang="en-US" altLang="zh-CN" dirty="0" smtClean="0">
                <a:sym typeface="Wingdings" panose="05000000000000000000"/>
              </a:rPr>
              <a:t>+</a:t>
            </a:r>
            <a:r>
              <a:rPr kumimoji="1" lang="zh-CN" altLang="en-US" dirty="0" smtClean="0">
                <a:sym typeface="Wingdings" panose="05000000000000000000"/>
              </a:rPr>
              <a:t>接口规范</a:t>
            </a:r>
            <a:endParaRPr kumimoji="1" lang="zh-CN" altLang="en-US" dirty="0" smtClean="0">
              <a:sym typeface="Wingdings" panose="05000000000000000000"/>
            </a:endParaRPr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native</a:t>
            </a:r>
            <a:endParaRPr kumimoji="1"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/>
                <a:ea typeface="Broadway"/>
                <a:cs typeface="Broadway"/>
                <a:sym typeface="Broadway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t>Css3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t>em</a:t>
            </a:r>
          </a:p>
          <a:p>
            <a:r>
              <a:t>px</a:t>
            </a:r>
          </a:p>
          <a:p>
            <a:r>
              <a:t>%</a:t>
            </a:r>
          </a:p>
          <a:p>
            <a:r>
              <a:t>rem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单位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bldLvl="5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t>font</a:t>
            </a:r>
          </a:p>
          <a:p>
            <a:r>
              <a:t>font-style</a:t>
            </a:r>
          </a:p>
          <a:p>
            <a:r>
              <a:t>font-weight</a:t>
            </a:r>
          </a:p>
          <a:p>
            <a:r>
              <a:t>font-size</a:t>
            </a:r>
          </a:p>
          <a:p>
            <a:r>
              <a:t>font-family</a:t>
            </a: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字体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ldLvl="5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1224280" indent="-614680" defTabSz="1299845">
              <a:spcBef>
                <a:spcPts val="1000"/>
              </a:spcBef>
              <a:defRPr sz="4415"/>
            </a:pPr>
            <a:r>
              <a:rPr dirty="0"/>
              <a:t>text-indent</a:t>
            </a:r>
            <a:endParaRPr dirty="0"/>
          </a:p>
          <a:p>
            <a:pPr marL="1224280" indent="-614680" defTabSz="1299845">
              <a:spcBef>
                <a:spcPts val="1000"/>
              </a:spcBef>
              <a:defRPr sz="4415"/>
            </a:pPr>
            <a:r>
              <a:rPr dirty="0"/>
              <a:t>text-overflow</a:t>
            </a:r>
            <a:endParaRPr dirty="0"/>
          </a:p>
          <a:p>
            <a:pPr marL="1224280" indent="-614680" defTabSz="1299845">
              <a:spcBef>
                <a:spcPts val="1000"/>
              </a:spcBef>
              <a:defRPr sz="4415"/>
            </a:pPr>
            <a:r>
              <a:rPr dirty="0"/>
              <a:t>text-align</a:t>
            </a:r>
            <a:endParaRPr dirty="0"/>
          </a:p>
          <a:p>
            <a:pPr marL="1224280" indent="-614680" defTabSz="1299845">
              <a:spcBef>
                <a:spcPts val="1000"/>
              </a:spcBef>
              <a:defRPr sz="4415"/>
            </a:pPr>
            <a:r>
              <a:rPr dirty="0"/>
              <a:t>text-decoration</a:t>
            </a:r>
            <a:endParaRPr dirty="0"/>
          </a:p>
          <a:p>
            <a:pPr marL="1224280" indent="-614680" defTabSz="1299845">
              <a:spcBef>
                <a:spcPts val="1000"/>
              </a:spcBef>
              <a:defRPr sz="4415"/>
            </a:pPr>
            <a:r>
              <a:rPr dirty="0"/>
              <a:t>text-shadow</a:t>
            </a:r>
            <a:endParaRPr dirty="0"/>
          </a:p>
          <a:p>
            <a:pPr marL="1224280" indent="-614680" defTabSz="1299845">
              <a:spcBef>
                <a:spcPts val="1000"/>
              </a:spcBef>
              <a:defRPr sz="4415"/>
            </a:pPr>
            <a:r>
              <a:rPr dirty="0"/>
              <a:t>line-height</a:t>
            </a:r>
            <a:endParaRPr dirty="0"/>
          </a:p>
          <a:p>
            <a:pPr marL="1224280" indent="-614680" defTabSz="1299845">
              <a:spcBef>
                <a:spcPts val="1000"/>
              </a:spcBef>
              <a:defRPr sz="4415"/>
            </a:pPr>
            <a:r>
              <a:rPr dirty="0"/>
              <a:t>vertical-align</a:t>
            </a:r>
            <a:r>
              <a:rPr sz="1920" dirty="0"/>
              <a:t>(不兼容、设置行高与高相等即实现垂直居中)</a:t>
            </a:r>
            <a:endParaRPr sz="1920" dirty="0"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文本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ldLvl="5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1186180" indent="-595630" defTabSz="1259205">
              <a:spcBef>
                <a:spcPts val="1000"/>
              </a:spcBef>
              <a:defRPr sz="4280"/>
            </a:pPr>
            <a:r>
              <a:rPr dirty="0"/>
              <a:t>background-color</a:t>
            </a:r>
            <a:endParaRPr dirty="0"/>
          </a:p>
          <a:p>
            <a:pPr marL="1186180" indent="-595630" defTabSz="1259205">
              <a:spcBef>
                <a:spcPts val="1000"/>
              </a:spcBef>
              <a:defRPr sz="4280"/>
            </a:pPr>
            <a:r>
              <a:rPr dirty="0"/>
              <a:t>background-image</a:t>
            </a:r>
            <a:endParaRPr dirty="0"/>
          </a:p>
          <a:p>
            <a:pPr marL="1186180" indent="-595630" defTabSz="1259205">
              <a:spcBef>
                <a:spcPts val="1000"/>
              </a:spcBef>
              <a:defRPr sz="4280"/>
            </a:pPr>
            <a:r>
              <a:rPr dirty="0"/>
              <a:t>background-repeat</a:t>
            </a:r>
            <a:endParaRPr dirty="0"/>
          </a:p>
          <a:p>
            <a:pPr marL="1186180" indent="-595630" defTabSz="1259205">
              <a:spcBef>
                <a:spcPts val="1000"/>
              </a:spcBef>
              <a:defRPr sz="4280"/>
            </a:pPr>
            <a:r>
              <a:rPr dirty="0" smtClean="0"/>
              <a:t>background-position</a:t>
            </a:r>
            <a:endParaRPr dirty="0"/>
          </a:p>
          <a:p>
            <a:pPr marL="1186180" indent="-595630" defTabSz="1259205">
              <a:spcBef>
                <a:spcPts val="1000"/>
              </a:spcBef>
              <a:defRPr sz="4280"/>
            </a:pPr>
            <a:endParaRPr dirty="0"/>
          </a:p>
          <a:p>
            <a:pPr marL="1186180" indent="-595630" defTabSz="1259205">
              <a:spcBef>
                <a:spcPts val="1000"/>
              </a:spcBef>
              <a:defRPr sz="4280"/>
            </a:pPr>
            <a:r>
              <a:rPr dirty="0"/>
              <a:t>background简写</a:t>
            </a:r>
            <a:endParaRPr sz="1860" dirty="0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背景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1" bldLvl="5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dirty="0"/>
              <a:t>list-style</a:t>
            </a:r>
            <a:endParaRPr dirty="0"/>
          </a:p>
          <a:p>
            <a:r>
              <a:rPr dirty="0"/>
              <a:t>list-style-image</a:t>
            </a:r>
            <a:endParaRPr dirty="0"/>
          </a:p>
          <a:p>
            <a:r>
              <a:rPr dirty="0"/>
              <a:t>list-style-position</a:t>
            </a:r>
            <a:endParaRPr dirty="0"/>
          </a:p>
          <a:p>
            <a:r>
              <a:rPr dirty="0"/>
              <a:t>list-style-type</a:t>
            </a:r>
            <a:endParaRPr dirty="0"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列表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bldLvl="5" animBg="1" advAuto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t>color</a:t>
            </a:r>
          </a:p>
          <a:p>
            <a:r>
              <a:t>opacity</a:t>
            </a:r>
          </a:p>
          <a:p/>
          <a:p/>
          <a:p>
            <a:r>
              <a:t>兼容问题解决</a:t>
            </a:r>
          </a:p>
          <a:p>
            <a:pPr>
              <a:defRPr sz="2000"/>
            </a:pPr>
            <a:r>
              <a:t>div{filter:alpha(opacity=50);} </a:t>
            </a:r>
            <a:r>
              <a:rPr>
                <a:solidFill>
                  <a:srgbClr val="A7A7A7"/>
                </a:solidFill>
              </a:rPr>
              <a:t>/* for IE8 and earlier */</a:t>
            </a:r>
            <a:endParaRPr>
              <a:solidFill>
                <a:srgbClr val="A7A7A7"/>
              </a:solidFill>
            </a:endParaRPr>
          </a:p>
          <a:p>
            <a:pPr>
              <a:defRPr sz="2000"/>
            </a:pPr>
            <a:r>
              <a:t>div{opacity:.5;} </a:t>
            </a:r>
            <a:r>
              <a:rPr>
                <a:solidFill>
                  <a:srgbClr val="A7A7A7"/>
                </a:solidFill>
              </a:rPr>
              <a:t>/* for IE9 and other browsers */</a:t>
            </a:r>
            <a:endParaRPr>
              <a:solidFill>
                <a:srgbClr val="A7A7A7"/>
              </a:solidFill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颜色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bldLvl="5" animBg="1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1346692" y="9020998"/>
            <a:ext cx="14645293" cy="1126907"/>
          </a:xfrm>
          <a:prstGeom prst="rect">
            <a:avLst/>
          </a:prstGeom>
        </p:spPr>
        <p:txBody>
          <a:bodyPr/>
          <a:lstStyle/>
          <a:p>
            <a:r>
              <a:t>简写：顺时针上右下左</a:t>
            </a: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盒子模型</a:t>
            </a:r>
          </a:p>
        </p:txBody>
      </p:sp>
      <p:pic>
        <p:nvPicPr>
          <p:cNvPr id="87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463" y="2544114"/>
            <a:ext cx="10791074" cy="632260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bldLvl="5" animBg="1" advAuto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dirty="0"/>
              <a:t>float</a:t>
            </a:r>
            <a:endParaRPr dirty="0"/>
          </a:p>
          <a:p>
            <a:r>
              <a:rPr dirty="0"/>
              <a:t>clear</a:t>
            </a:r>
            <a:endParaRPr dirty="0"/>
          </a:p>
          <a:p>
            <a:r>
              <a:rPr dirty="0"/>
              <a:t>display</a:t>
            </a:r>
            <a:endParaRPr dirty="0"/>
          </a:p>
          <a:p>
            <a:r>
              <a:rPr dirty="0"/>
              <a:t>visibility</a:t>
            </a:r>
            <a:endParaRPr dirty="0"/>
          </a:p>
          <a:p>
            <a:r>
              <a:rPr dirty="0"/>
              <a:t>overflow</a:t>
            </a:r>
            <a:endParaRPr dirty="0"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布局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bldLvl="5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dirty="0"/>
              <a:t>margin</a:t>
            </a:r>
            <a:endParaRPr dirty="0"/>
          </a:p>
          <a:p>
            <a:r>
              <a:rPr dirty="0"/>
              <a:t>margin-top</a:t>
            </a:r>
            <a:endParaRPr dirty="0"/>
          </a:p>
          <a:p>
            <a:r>
              <a:rPr dirty="0"/>
              <a:t>margin-right</a:t>
            </a:r>
            <a:endParaRPr dirty="0"/>
          </a:p>
          <a:p>
            <a:r>
              <a:rPr dirty="0"/>
              <a:t>margin-left</a:t>
            </a:r>
            <a:endParaRPr dirty="0"/>
          </a:p>
          <a:p>
            <a:r>
              <a:rPr dirty="0"/>
              <a:t>margin-bottom</a:t>
            </a:r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外边距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bldLvl="5" animBg="1" advAuto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dirty="0"/>
              <a:t>position</a:t>
            </a:r>
            <a:endParaRPr dirty="0"/>
          </a:p>
          <a:p>
            <a:r>
              <a:rPr dirty="0"/>
              <a:t>z-index</a:t>
            </a:r>
            <a:endParaRPr dirty="0"/>
          </a:p>
          <a:p>
            <a:r>
              <a:rPr dirty="0"/>
              <a:t>top</a:t>
            </a:r>
            <a:endParaRPr dirty="0"/>
          </a:p>
          <a:p>
            <a:r>
              <a:rPr dirty="0"/>
              <a:t>right</a:t>
            </a:r>
            <a:endParaRPr dirty="0"/>
          </a:p>
          <a:p>
            <a:r>
              <a:rPr dirty="0"/>
              <a:t>bottom</a:t>
            </a:r>
            <a:endParaRPr dirty="0"/>
          </a:p>
          <a:p>
            <a:r>
              <a:rPr dirty="0"/>
              <a:t>left</a:t>
            </a:r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定位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bldLvl="5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1211580" indent="-608330" defTabSz="1286510">
              <a:spcBef>
                <a:spcPts val="1000"/>
              </a:spcBef>
              <a:defRPr sz="4370"/>
            </a:pPr>
            <a:r>
              <a:rPr dirty="0"/>
              <a:t>层叠样式表</a:t>
            </a:r>
            <a:endParaRPr dirty="0"/>
          </a:p>
          <a:p>
            <a:pPr marL="1211580" indent="-608330" defTabSz="1286510">
              <a:spcBef>
                <a:spcPts val="1000"/>
              </a:spcBef>
              <a:defRPr sz="4370"/>
            </a:pPr>
            <a:endParaRPr dirty="0"/>
          </a:p>
          <a:p>
            <a:pPr marL="1211580" indent="-608330" defTabSz="1286510">
              <a:spcBef>
                <a:spcPts val="1000"/>
              </a:spcBef>
              <a:defRPr sz="4370"/>
            </a:pPr>
            <a:endParaRPr dirty="0"/>
          </a:p>
          <a:p>
            <a:pPr marL="1211580" indent="-608330" defTabSz="1286510">
              <a:spcBef>
                <a:spcPts val="1000"/>
              </a:spcBef>
              <a:defRPr sz="4370"/>
            </a:pPr>
            <a:r>
              <a:rPr dirty="0"/>
              <a:t>也就是说可以将不同效果反复层叠实现想要的显示</a:t>
            </a:r>
            <a:endParaRPr dirty="0"/>
          </a:p>
          <a:p>
            <a:pPr marL="1211580" indent="-608330" defTabSz="1286510">
              <a:spcBef>
                <a:spcPts val="1000"/>
              </a:spcBef>
              <a:defRPr sz="4370"/>
            </a:pPr>
            <a:endParaRPr dirty="0"/>
          </a:p>
          <a:p>
            <a:pPr marL="1211580" indent="-608330" defTabSz="1286510">
              <a:spcBef>
                <a:spcPts val="1000"/>
              </a:spcBef>
              <a:defRPr sz="4370"/>
            </a:pPr>
            <a:endParaRPr dirty="0"/>
          </a:p>
          <a:p>
            <a:pPr marL="1211580" indent="-608330" defTabSz="1286510">
              <a:spcBef>
                <a:spcPts val="1000"/>
              </a:spcBef>
              <a:defRPr sz="4370"/>
            </a:pPr>
            <a:r>
              <a:rPr dirty="0"/>
              <a:t>例如：word加入颜色、大小、行距、斜体</a:t>
            </a:r>
            <a:endParaRPr dirty="0"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C</a:t>
            </a:r>
            <a:r>
              <a:rPr lang="en-US" altLang="zh-CN" dirty="0" smtClean="0"/>
              <a:t>SS</a:t>
            </a:r>
            <a:r>
              <a:rPr dirty="0" smtClean="0"/>
              <a:t>是什么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bldLvl="5" animBg="1" advAuto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dirty="0"/>
              <a:t>padding</a:t>
            </a:r>
            <a:endParaRPr dirty="0"/>
          </a:p>
          <a:p>
            <a:r>
              <a:rPr dirty="0"/>
              <a:t>padding-top</a:t>
            </a:r>
            <a:endParaRPr dirty="0"/>
          </a:p>
          <a:p>
            <a:r>
              <a:rPr dirty="0"/>
              <a:t>padding-right</a:t>
            </a:r>
            <a:endParaRPr dirty="0"/>
          </a:p>
          <a:p>
            <a:r>
              <a:rPr dirty="0"/>
              <a:t>padding-bottom</a:t>
            </a:r>
            <a:endParaRPr dirty="0"/>
          </a:p>
          <a:p>
            <a:r>
              <a:rPr dirty="0"/>
              <a:t>padding-left</a:t>
            </a:r>
            <a:endParaRPr dirty="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内边距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1" bldLvl="5" animBg="1" advAuto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t>border</a:t>
            </a:r>
          </a:p>
          <a:p>
            <a:r>
              <a:t>border-width</a:t>
            </a:r>
          </a:p>
          <a:p>
            <a:r>
              <a:t>border-style</a:t>
            </a:r>
          </a:p>
          <a:p>
            <a:r>
              <a:t>border-color</a:t>
            </a:r>
          </a:p>
          <a:p>
            <a:r>
              <a:t>border-radius</a:t>
            </a:r>
          </a:p>
          <a:p>
            <a:r>
              <a:t>box-shadow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边框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bldLvl="5" animBg="1" advAuto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t>按照人类看块的方式布局页面</a:t>
            </a:r>
          </a:p>
          <a:p/>
          <a:p>
            <a:r>
              <a:t>先大，后小一点点进行</a:t>
            </a:r>
          </a:p>
          <a:p/>
          <a:p>
            <a:r>
              <a:t>一定要有效果图，不要去想象界面</a:t>
            </a: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布局演示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bldLvl="5" animBg="1" advAuto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外部样式表（</a:t>
            </a:r>
            <a:r>
              <a:rPr dirty="0" smtClean="0"/>
              <a:t>文件加载式</a:t>
            </a:r>
            <a:r>
              <a:rPr lang="zh-CN" altLang="en-US" dirty="0" smtClean="0"/>
              <a:t>）</a:t>
            </a:r>
            <a:endParaRPr dirty="0"/>
          </a:p>
          <a:p>
            <a:endParaRPr dirty="0"/>
          </a:p>
          <a:p>
            <a:r>
              <a:rPr lang="zh-CN" altLang="en-US" dirty="0" smtClean="0"/>
              <a:t>内部样式表（</a:t>
            </a:r>
            <a:r>
              <a:rPr dirty="0" smtClean="0"/>
              <a:t>当前页面书写</a:t>
            </a:r>
            <a:r>
              <a:rPr lang="zh-CN" altLang="en-US" dirty="0" smtClean="0"/>
              <a:t>）</a:t>
            </a:r>
            <a:endParaRPr dirty="0"/>
          </a:p>
          <a:p>
            <a:endParaRPr dirty="0"/>
          </a:p>
          <a:p>
            <a:r>
              <a:rPr lang="zh-CN" altLang="en-US" dirty="0" smtClean="0"/>
              <a:t>内联样式表（</a:t>
            </a:r>
            <a:r>
              <a:rPr dirty="0" smtClean="0"/>
              <a:t>标签里</a:t>
            </a:r>
            <a:r>
              <a:rPr dirty="0"/>
              <a:t>style</a:t>
            </a:r>
            <a:r>
              <a:rPr dirty="0" smtClean="0"/>
              <a:t>直接定义</a:t>
            </a:r>
            <a:r>
              <a:rPr lang="zh-CN" altLang="en-US" dirty="0" smtClean="0"/>
              <a:t>）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/>
              <a:t>Css</a:t>
            </a:r>
            <a:r>
              <a:rPr dirty="0" smtClean="0"/>
              <a:t>的</a:t>
            </a:r>
            <a:r>
              <a:rPr lang="zh-CN" altLang="en-US" dirty="0" smtClean="0"/>
              <a:t>三</a:t>
            </a:r>
            <a:r>
              <a:rPr dirty="0" smtClean="0"/>
              <a:t>种声明方式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bldLvl="5" animBg="1" advAuto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年开始 </a:t>
            </a:r>
            <a:r>
              <a:rPr kumimoji="1" lang="en-US" altLang="zh-CN" dirty="0" smtClean="0"/>
              <a:t>DIV+CSS</a:t>
            </a:r>
            <a:r>
              <a:rPr kumimoji="1" lang="zh-CN" altLang="en-US" dirty="0" smtClean="0"/>
              <a:t>布局</a:t>
            </a:r>
            <a:endParaRPr kumimoji="1" lang="zh-CN" altLang="en-US" dirty="0" smtClean="0"/>
          </a:p>
          <a:p>
            <a:r>
              <a:rPr kumimoji="1" lang="zh-CN" altLang="en-US" dirty="0" smtClean="0"/>
              <a:t>内容与表现分离，逻辑清楚，易于维护</a:t>
            </a:r>
            <a:endParaRPr kumimoji="1" lang="zh-CN" altLang="en-US" dirty="0" smtClean="0"/>
          </a:p>
          <a:p>
            <a:r>
              <a:rPr kumimoji="1" lang="zh-CN" altLang="en-US" dirty="0"/>
              <a:t>页面定位精准，可以</a:t>
            </a:r>
            <a:r>
              <a:rPr kumimoji="1" lang="zh-CN" altLang="en-US" dirty="0" smtClean="0"/>
              <a:t>复用</a:t>
            </a:r>
            <a:endParaRPr kumimoji="1" lang="zh-CN" altLang="en-US" dirty="0" smtClean="0"/>
          </a:p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分离，网页访问可以节省带宽</a:t>
            </a:r>
            <a:endParaRPr kumimoji="1" lang="zh-CN" altLang="en-US" dirty="0" smtClean="0"/>
          </a:p>
          <a:p>
            <a:r>
              <a:rPr kumimoji="1" lang="zh-CN" altLang="en-US" dirty="0" smtClean="0"/>
              <a:t>用户访问速度更快</a:t>
            </a:r>
            <a:endParaRPr kumimoji="1"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1160780" indent="-582930" defTabSz="1232535">
              <a:spcBef>
                <a:spcPts val="1000"/>
              </a:spcBef>
              <a:defRPr sz="4185"/>
            </a:pPr>
            <a:r>
              <a:t>键值对</a:t>
            </a:r>
          </a:p>
          <a:p>
            <a:pPr marL="1160780" indent="-582930" defTabSz="1232535">
              <a:spcBef>
                <a:spcPts val="1000"/>
              </a:spcBef>
              <a:defRPr sz="4185"/>
            </a:pPr>
            <a:r>
              <a:t>中间接冒号</a:t>
            </a:r>
          </a:p>
          <a:p>
            <a:pPr marL="1160780" indent="-582930" defTabSz="1232535">
              <a:spcBef>
                <a:spcPts val="1000"/>
              </a:spcBef>
              <a:defRPr sz="4185"/>
            </a:pPr>
            <a:r>
              <a:t>结尾加分号</a:t>
            </a:r>
          </a:p>
          <a:p>
            <a:pPr marL="1160780" indent="-582930" defTabSz="1232535">
              <a:spcBef>
                <a:spcPts val="1000"/>
              </a:spcBef>
              <a:defRPr sz="4185"/>
            </a:pPr>
            <a:r>
              <a:t>用大括号括起来</a:t>
            </a:r>
          </a:p>
          <a:p>
            <a:pPr marL="1160780" indent="-582930" defTabSz="1232535">
              <a:spcBef>
                <a:spcPts val="1000"/>
              </a:spcBef>
              <a:defRPr sz="4185"/>
            </a:pPr>
          </a:p>
          <a:p>
            <a:pPr marL="1160780" indent="-582930" defTabSz="1232535">
              <a:spcBef>
                <a:spcPts val="1000"/>
              </a:spcBef>
              <a:defRPr sz="4185"/>
            </a:pPr>
          </a:p>
          <a:p>
            <a:pPr marL="1160780" indent="-582930" defTabSz="1232535">
              <a:spcBef>
                <a:spcPts val="1000"/>
              </a:spcBef>
              <a:defRPr sz="4185"/>
            </a:pPr>
            <a:r>
              <a:t>几个常用的属性：大小、宽高、颜色、背景颜色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Css语法特点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ldLvl="5" animBg="1" advAuto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t>注释</a:t>
            </a:r>
          </a:p>
          <a:p>
            <a:r>
              <a:t>/*    */</a:t>
            </a: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注释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ldLvl="5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行内样式（</a:t>
            </a:r>
            <a:r>
              <a:rPr kumimoji="1" lang="en-US" altLang="zh-CN" dirty="0" err="1" smtClean="0"/>
              <a:t>div+css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Width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Height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Background-color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行内样式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969645" indent="-487045" defTabSz="1029335">
              <a:spcBef>
                <a:spcPts val="800"/>
              </a:spcBef>
              <a:defRPr sz="3495"/>
            </a:pPr>
            <a:r>
              <a:t>*选择器</a:t>
            </a:r>
          </a:p>
          <a:p>
            <a:pPr marL="969645" indent="-487045" defTabSz="1029335">
              <a:spcBef>
                <a:spcPts val="800"/>
              </a:spcBef>
              <a:defRPr sz="3495"/>
            </a:pPr>
            <a:r>
              <a:t>标签选择器</a:t>
            </a:r>
          </a:p>
          <a:p>
            <a:pPr marL="969645" indent="-487045" defTabSz="1029335">
              <a:spcBef>
                <a:spcPts val="800"/>
              </a:spcBef>
              <a:defRPr sz="3495"/>
            </a:pPr>
            <a:r>
              <a:t>class选择器</a:t>
            </a:r>
          </a:p>
          <a:p>
            <a:pPr marL="969645" indent="-487045" defTabSz="1029335">
              <a:spcBef>
                <a:spcPts val="800"/>
              </a:spcBef>
              <a:defRPr sz="3495"/>
            </a:pPr>
            <a:r>
              <a:t>ID选择器</a:t>
            </a:r>
          </a:p>
          <a:p>
            <a:pPr marL="969645" indent="-487045" defTabSz="1029335">
              <a:spcBef>
                <a:spcPts val="800"/>
              </a:spcBef>
              <a:defRPr sz="3495"/>
            </a:pPr>
            <a:r>
              <a:t>组合选择器</a:t>
            </a:r>
          </a:p>
          <a:p>
            <a:pPr marL="969645" indent="-487045" defTabSz="1029335">
              <a:spcBef>
                <a:spcPts val="800"/>
              </a:spcBef>
              <a:defRPr sz="3495"/>
            </a:pPr>
            <a:r>
              <a:t>层级选择器</a:t>
            </a:r>
          </a:p>
          <a:p>
            <a:pPr marL="969645" indent="-487045" defTabSz="1029335">
              <a:spcBef>
                <a:spcPts val="800"/>
              </a:spcBef>
              <a:defRPr sz="3495"/>
            </a:pPr>
            <a:r>
              <a:t>伪类选择器</a:t>
            </a:r>
          </a:p>
          <a:p>
            <a:pPr marL="969645" indent="-487045" defTabSz="1029335">
              <a:spcBef>
                <a:spcPts val="800"/>
              </a:spcBef>
              <a:defRPr sz="3495"/>
            </a:pPr>
            <a:r>
              <a:t>属性选择器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-129404" y="534765"/>
            <a:ext cx="16427471" cy="1301392"/>
          </a:xfrm>
          <a:prstGeom prst="rect">
            <a:avLst/>
          </a:prstGeom>
        </p:spPr>
        <p:txBody>
          <a:bodyPr/>
          <a:lstStyle/>
          <a:p>
            <a:r>
              <a:t>常用选择器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ldLvl="5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r>
              <a:t>width</a:t>
            </a:r>
          </a:p>
          <a:p>
            <a:r>
              <a:t>height</a:t>
            </a:r>
          </a:p>
          <a:p>
            <a:r>
              <a:t>min-height</a:t>
            </a:r>
          </a:p>
          <a:p>
            <a:r>
              <a:t>max-height</a:t>
            </a:r>
          </a:p>
          <a:p>
            <a:r>
              <a:t>min-width</a:t>
            </a:r>
          </a:p>
          <a:p>
            <a:r>
              <a:t>max-width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C</a:t>
            </a:r>
            <a:r>
              <a:rPr lang="en-US" altLang="zh-CN" dirty="0" smtClean="0"/>
              <a:t>SS</a:t>
            </a:r>
            <a:r>
              <a:rPr dirty="0" smtClean="0"/>
              <a:t>宽高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bldLvl="5" animBg="1" advAuto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自定义</PresentationFormat>
  <Paragraphs>175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Broadway</vt:lpstr>
      <vt:lpstr>Wingdings</vt:lpstr>
      <vt:lpstr>微软雅黑</vt:lpstr>
      <vt:lpstr>Arial Unicode MS</vt:lpstr>
      <vt:lpstr>Segoe Print</vt:lpstr>
      <vt:lpstr>Office 主题</vt:lpstr>
      <vt:lpstr>Css3</vt:lpstr>
      <vt:lpstr>CSS是什么</vt:lpstr>
      <vt:lpstr>Css的三种声明方式</vt:lpstr>
      <vt:lpstr>CSS优点</vt:lpstr>
      <vt:lpstr>Css语法特点</vt:lpstr>
      <vt:lpstr>注释</vt:lpstr>
      <vt:lpstr>行内样式</vt:lpstr>
      <vt:lpstr>常用选择器</vt:lpstr>
      <vt:lpstr>CSS宽高</vt:lpstr>
      <vt:lpstr>单位</vt:lpstr>
      <vt:lpstr>字体</vt:lpstr>
      <vt:lpstr>文本</vt:lpstr>
      <vt:lpstr>背景</vt:lpstr>
      <vt:lpstr>列表</vt:lpstr>
      <vt:lpstr>颜色</vt:lpstr>
      <vt:lpstr>盒子模型</vt:lpstr>
      <vt:lpstr>布局</vt:lpstr>
      <vt:lpstr>外边距</vt:lpstr>
      <vt:lpstr>定位</vt:lpstr>
      <vt:lpstr>内边距</vt:lpstr>
      <vt:lpstr>边框 </vt:lpstr>
      <vt:lpstr>布局演示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apple</dc:creator>
  <cp:lastModifiedBy>没刺的仙人掌</cp:lastModifiedBy>
  <cp:revision>22</cp:revision>
  <dcterms:created xsi:type="dcterms:W3CDTF">2018-06-28T12:17:45Z</dcterms:created>
  <dcterms:modified xsi:type="dcterms:W3CDTF">2018-06-28T12:19:58Z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