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3"/>
    <p:sldId id="449" r:id="rId4"/>
    <p:sldId id="301" r:id="rId5"/>
    <p:sldId id="302" r:id="rId6"/>
    <p:sldId id="303" r:id="rId7"/>
    <p:sldId id="304" r:id="rId8"/>
    <p:sldId id="305" r:id="rId9"/>
    <p:sldId id="306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5" r:id="rId41"/>
    <p:sldId id="506" r:id="rId42"/>
    <p:sldId id="293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FFFFFF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10797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</a:rPr>
              <a:t> Javascript </a:t>
            </a:r>
            <a:r>
              <a:rPr lang="zh-CN" altLang="en-US" sz="1800" dirty="0" smtClean="0">
                <a:solidFill>
                  <a:schemeClr val="bg1"/>
                </a:solidFill>
              </a:rPr>
              <a:t>基础语法</a:t>
            </a:r>
            <a:endParaRPr lang="zh-CN" altLang="en-US" sz="1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分支语句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字符串， 数组，日期， 对象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定时器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Null 类型: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Null 类型是一个只有一个值的数据类型，即特殊的值 null。它表示一个空对象引用(指针)，而 typeof 操作符检测 null 会返回 object。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 = null;   console.log(typeof b);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 sz="2000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en-US">
                <a:solidFill>
                  <a:schemeClr val="bg1"/>
                </a:solidFill>
                <a:latin typeface="+mn-ea"/>
                <a:sym typeface="+mn-ea"/>
              </a:rPr>
              <a:t>undefined 是派生自 null 的，因此 ECMA-262 规定对它们的相等性测试返回 true,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表示值相等， 但是两者的数据类型是不一样的。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console.log(undefined == null); 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//true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var b 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，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car = null;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(typeof b== typeof car); </a:t>
            </a:r>
            <a:r>
              <a:rPr lang="en-US" altLang="zh-CN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//false</a:t>
            </a:r>
            <a:endParaRPr lang="en-US" altLang="zh-CN" b="1">
              <a:solidFill>
                <a:srgbClr val="FFFFFF"/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Boolean类型: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Boolean 类型有两个值：true和false。而true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一般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等于1，false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一般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等于0。 JavaScript 是区分大小写的，True和False或者其他都不是Boolean类型的值。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b= true;  console.log(typeof b);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Boolean可以将一个值转换为其对应的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Boolean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值，可以使用转型函数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Boolean()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'Hello World!';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 = Boolean(a);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console.log(typeof b);</a:t>
            </a:r>
            <a:endParaRPr lang="en-US" altLang="zh-CN" sz="1600" b="1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5123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Boolean类型: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Boolean 类型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的转换规则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牢记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	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String: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非空字符串为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true,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空字符串为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false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	Number: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非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0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数值为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true, 0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或者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NaN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false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	Object: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对象不为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null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则为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true, null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false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	Undefined : undefined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false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</a:pP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	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b="1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endParaRPr lang="zh-CN" altLang="en-US" b="1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</a:t>
            </a:r>
            <a:endParaRPr lang="zh-CN" altLang="en-US" b="1">
              <a:solidFill>
                <a:srgbClr val="FFFFFF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5123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Number类型: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en-US">
                <a:solidFill>
                  <a:schemeClr val="bg1"/>
                </a:solidFill>
                <a:latin typeface="+mn-ea"/>
                <a:sym typeface="+mn-ea"/>
              </a:rPr>
              <a:t>Number 类型包含两种数值：整型和浮点型.</a:t>
            </a:r>
            <a:endParaRPr lang="en-US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整型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 = 100;    console.log(b);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浮点类型: 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就是该数值中必须包含一个小数点，并且小数点后面必须至少有一位数字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3.8;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0.8;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.8;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//有效，但不推荐此写法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5123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Number类型: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由于保存浮点数值需要的内存空间比整型数值大两倍，因此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ECMAScript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会自动将可以 转换为整型的浮点数值转成为整型。 整数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4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字节，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float: 8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字节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1byte=8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位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位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=0/1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1kb=1024byte, 1MB=1024kb,1GB=1024MB, 1TB=1024GB, 1PB=1024TB, 1EB=1024PB,...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8.;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小数点后面没有值，转换为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8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12.0;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小数点后面是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0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，转成为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12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对于那些过大或过小的数值，可以用科学技术法来表示(e 表示法)。用 e 表示该数值的前面 10 的指数次幂。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box = 4.12e5;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//即 412000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box = 0.0000412;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//即 4.12e-5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浮点数值的范围在：Number.MIN_VALUE ~ Number.MAX_VALUE 之间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 如果超过了浮点数值范围的最大值或最小值，那么就先出现 Infinity(正无穷)或-Infinity(负无穷)。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5307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Number类型: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en-US" sz="1600" b="1">
                <a:solidFill>
                  <a:srgbClr val="EA5519"/>
                </a:solidFill>
                <a:latin typeface="+mn-ea"/>
                <a:sym typeface="+mn-ea"/>
              </a:rPr>
              <a:t>NaN, </a:t>
            </a:r>
            <a:r>
              <a:rPr lang="zh-CN" altLang="en-US" sz="1600" b="1">
                <a:solidFill>
                  <a:srgbClr val="EA5519"/>
                </a:solidFill>
                <a:latin typeface="+mn-ea"/>
                <a:sym typeface="+mn-ea"/>
              </a:rPr>
              <a:t>即非数值</a:t>
            </a:r>
            <a:r>
              <a:rPr lang="en-US" altLang="zh-CN" sz="1600" b="1">
                <a:solidFill>
                  <a:srgbClr val="EA5519"/>
                </a:solidFill>
                <a:latin typeface="+mn-ea"/>
                <a:sym typeface="+mn-ea"/>
              </a:rPr>
              <a:t>(Not a Number)</a:t>
            </a:r>
            <a:r>
              <a:rPr lang="zh-CN" altLang="en-US" sz="1600" b="1">
                <a:solidFill>
                  <a:srgbClr val="EA5519"/>
                </a:solidFill>
                <a:latin typeface="+mn-ea"/>
                <a:sym typeface="+mn-ea"/>
              </a:rPr>
              <a:t>是一个特殊的值</a:t>
            </a:r>
            <a:endParaRPr lang="zh-CN" altLang="en-US" sz="1600" b="1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en-US" sz="1600">
                <a:solidFill>
                  <a:schemeClr val="bg1"/>
                </a:solidFill>
                <a:latin typeface="+mn-ea"/>
                <a:sym typeface="+mn-ea"/>
              </a:rPr>
              <a:t>     这个数值用于表示一个本来要返回数值的操作数未返回数值的情况(这样就不会抛出错误了)。比如，在其他语言中,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任何数值除 以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0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都会导致错误而终止程序执行。但在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ECMAScript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中，会返回出特殊的值，因此不会影响程序执行。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b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= 0/0; </a:t>
            </a:r>
            <a:r>
              <a:rPr lang="en-US" altLang="en-US" sz="1600">
                <a:solidFill>
                  <a:schemeClr val="bg1"/>
                </a:solidFill>
                <a:latin typeface="+mn-ea"/>
                <a:sym typeface="+mn-ea"/>
              </a:rPr>
              <a:t>   //NaN</a:t>
            </a:r>
            <a:endParaRPr lang="en-US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b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= 12/0; </a:t>
            </a:r>
            <a:r>
              <a:rPr lang="en-US" altLang="en-US" sz="1600">
                <a:solidFill>
                  <a:schemeClr val="bg1"/>
                </a:solidFill>
                <a:latin typeface="+mn-ea"/>
                <a:sym typeface="+mn-ea"/>
              </a:rPr>
              <a:t> //Infinity</a:t>
            </a:r>
            <a:endParaRPr lang="en-US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b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= 12/0 * 0;  </a:t>
            </a:r>
            <a:r>
              <a:rPr lang="en-US" altLang="en-US" sz="1600">
                <a:solidFill>
                  <a:schemeClr val="bg1"/>
                </a:solidFill>
                <a:latin typeface="+mn-ea"/>
                <a:sym typeface="+mn-ea"/>
              </a:rPr>
              <a:t>//NaN</a:t>
            </a:r>
            <a:endParaRPr lang="en-US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en-US" sz="14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ECMAScript 提供了 isNaN()函数，用来判断是不是 NaN。isNaN()函数在接收到一个值之后，会尝试将这个值转换为数值。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(isNaN(NaN))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//true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(isNaN(25));	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//false，25 是一个数值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(isNaN(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'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25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'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));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 //false，'25'是一个字符串数值，可以转成数值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(isNaN(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'zhangsan'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));   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//true，'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zhangsan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'不能转换为数值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(isNaN(true));  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//false       true 可以转成成 1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2630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zh-CN" sz="2000">
                <a:solidFill>
                  <a:schemeClr val="bg1"/>
                </a:solidFill>
                <a:latin typeface="+mn-ea"/>
                <a:sym typeface="+mn-ea"/>
              </a:rPr>
              <a:t>字符串转换数字类型：</a:t>
            </a:r>
            <a:endParaRPr lang="zh-CN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parseInt()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是把其它类型转换为整型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parseFloat()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是把其它类型转换为浮点型（小数）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Math.round()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四舍五入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如：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(78.566)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-&gt;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78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运算符的使用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算术运算符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2968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算术运算符 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+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-, *, /, %(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取余数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字符串和变量的拼接：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+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关系运算符 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&lt;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&gt;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&lt;=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&gt;=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==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===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!=, !==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逻辑运算符 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&amp;&amp;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与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且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||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或、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!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非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赋值运算符 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+=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-=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*=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%=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自增、自减 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++a, a++,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--a, a--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88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一元运算符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	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a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= ++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b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;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//加后取值 先执行加法运算, 再取值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hangingPunct="0"/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	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a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=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b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++;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//加前取值 先取值, 再执行加法运算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hangingPunct="0"/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 startAt="2"/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关系运算符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用于进行比较的运算符称作为关系运算符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.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关系运算符有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小于(&lt;)、大于(&gt;)、小于等于(&lt;=)、大于等于(&gt;=)、相等(==)、不等(!=)、全等(恒等)(===)、不全等(不恒等)(!==)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关系运算符的比较规则: 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1,  数字和数字比较, 直接比较大小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2,  数字和字符串比较, 字符串转换为数字后再比较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3,  字符串和字符串比较, 进行字符的ASCII码值比较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比较注意事项: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1, 布尔值 ture=1, false=0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2, 只要不等于NaN, 就是true,其他有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NaN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的运算都为false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3, 如果要恒等, 则必须值和类型都要相等;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5361" name="文本框 7"/>
          <p:cNvSpPr txBox="1"/>
          <p:nvPr/>
        </p:nvSpPr>
        <p:spPr>
          <a:xfrm>
            <a:off x="335280" y="1518603"/>
            <a:ext cx="8351838" cy="554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关系运算符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特殊值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5363" name="表格 15362"/>
          <p:cNvGraphicFramePr/>
          <p:nvPr/>
        </p:nvGraphicFramePr>
        <p:xfrm>
          <a:off x="838518" y="2239328"/>
          <a:ext cx="7345363" cy="4032250"/>
        </p:xfrm>
        <a:graphic>
          <a:graphicData uri="http://schemas.openxmlformats.org/drawingml/2006/table">
            <a:tbl>
              <a:tblPr/>
              <a:tblGrid>
                <a:gridCol w="3673475"/>
                <a:gridCol w="3671888"/>
              </a:tblGrid>
              <a:tr h="33020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endParaRPr lang="zh-CN" altLang="en-US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值</a:t>
                      </a:r>
                      <a:endParaRPr lang="zh-CN" altLang="en-US" sz="1400" b="1">
                        <a:solidFill>
                          <a:srgbClr val="FFFFFF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8613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 == undefined</a:t>
                      </a:r>
                      <a:endParaRPr lang="en-US" altLang="x-none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lang="en-US" altLang="x-none" sz="1400">
                        <a:solidFill>
                          <a:srgbClr val="00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020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'NaN' == NaN</a:t>
                      </a:r>
                      <a:endParaRPr lang="en-US" altLang="x-none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lang="en-US" altLang="x-none" sz="1400">
                        <a:solidFill>
                          <a:srgbClr val="00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28612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 == NaN</a:t>
                      </a:r>
                      <a:endParaRPr lang="en-US" altLang="x-none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lang="en-US" altLang="x-none" sz="1400">
                        <a:solidFill>
                          <a:srgbClr val="00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NaN == NaN</a:t>
                      </a:r>
                      <a:endParaRPr lang="en-US" altLang="x-none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lang="en-US" altLang="x-none" sz="1400">
                        <a:solidFill>
                          <a:srgbClr val="00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 == 0</a:t>
                      </a:r>
                      <a:endParaRPr lang="en-US" altLang="x-none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lang="en-US" altLang="x-none" sz="1400">
                        <a:solidFill>
                          <a:srgbClr val="00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 == 1</a:t>
                      </a:r>
                      <a:endParaRPr lang="en-US" altLang="x-none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lang="en-US" altLang="x-none" sz="1400">
                        <a:solidFill>
                          <a:srgbClr val="00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 == 2</a:t>
                      </a:r>
                      <a:endParaRPr lang="en-US" altLang="x-none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lang="en-US" altLang="x-none" sz="1400">
                        <a:solidFill>
                          <a:srgbClr val="00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undefined == 0</a:t>
                      </a:r>
                      <a:endParaRPr lang="en-US" altLang="x-none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lang="en-US" altLang="x-none" sz="1400">
                        <a:solidFill>
                          <a:srgbClr val="00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 == 0</a:t>
                      </a:r>
                      <a:endParaRPr lang="en-US" altLang="x-none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lang="en-US" altLang="x-none" sz="1400">
                        <a:solidFill>
                          <a:srgbClr val="00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'100' == 100</a:t>
                      </a:r>
                      <a:endParaRPr lang="en-US" altLang="x-none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true</a:t>
                      </a:r>
                      <a:endParaRPr lang="en-US" altLang="x-none" sz="1400">
                        <a:solidFill>
                          <a:srgbClr val="00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9725"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'100' === 100</a:t>
                      </a:r>
                      <a:endParaRPr lang="en-US" altLang="x-none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lvl="0" algn="ctr" defTabSz="91313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altLang="x-none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false</a:t>
                      </a:r>
                      <a:endParaRPr lang="en-US" altLang="x-none" sz="1400">
                        <a:solidFill>
                          <a:srgbClr val="000000"/>
                        </a:solidFill>
                        <a:latin typeface="Calibri" panose="020F0502020204030204" charset="0"/>
                        <a:ea typeface="Times New Roman" panose="02020603050405020304" pitchFamily="18" charset="0"/>
                      </a:endParaRPr>
                    </a:p>
                  </a:txBody>
                  <a:tcPr marL="73030" marR="73030" marT="5271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 JavaS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cript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的诞生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JavaScript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诞生于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1995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年。由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Netscape(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网景公司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的程序员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Brendan Eich(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布兰登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与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Sun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公司联手开发一门脚本语言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 最初名字叫做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Mocha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1995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9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月改为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LiveScript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。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12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月，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Netscape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公司与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Sun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公司（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语言的发明者）达成协议，后者允许将这种语言叫做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。这样一来，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Netscape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公司可以借助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语言的声势。 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1996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月，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 Netscape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公司的浏览器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Navigator 2.0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浏览器正式内置了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脚本语言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 此后其他主流浏览器逐渐开始支持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JavaScript.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 谷歌浏览器，火狐浏览器，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IE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浏览器， 欧朋浏览器，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Safari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浏览器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	JS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的作用： 操作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HTML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CSS</a:t>
            </a:r>
            <a:endParaRPr lang="en-US" altLang="zh-CN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7"/>
          <p:cNvSpPr txBox="1"/>
          <p:nvPr/>
        </p:nvSpPr>
        <p:spPr>
          <a:xfrm>
            <a:off x="323850" y="1542415"/>
            <a:ext cx="11547475" cy="3907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3.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逻辑运算符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逻辑与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&amp;&amp;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运算符属于短路操作，顾名思义，如果第一个操作数返回是 false，第二个数不管是true还是false都会返回false。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逻辑或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||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运算符也是短路操作。当第一操作数的求值结果为 true， 就不会对第二个操作数求值了。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逻辑非(NOT)：!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4.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赋值运算符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       </a:t>
            </a:r>
            <a:r>
              <a:rPr lang="zh-CN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+=, -=, *=,  /=, %=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等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5.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其他运算符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三目运算符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?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逻辑分支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switch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7"/>
          <p:cNvSpPr txBox="1"/>
          <p:nvPr/>
        </p:nvSpPr>
        <p:spPr>
          <a:xfrm>
            <a:off x="323850" y="1530350"/>
            <a:ext cx="11547475" cy="3923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 eaLnBrk="0" fontAlgn="auto" hangingPunct="0">
              <a:lnSpc>
                <a:spcPct val="150000"/>
              </a:lnSpc>
              <a:buAutoNum type="arabicPeriod"/>
            </a:pPr>
            <a:r>
              <a:rPr lang="en-US" altLang="zh-CN" sz="2000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if</a:t>
            </a:r>
            <a:r>
              <a:rPr lang="zh-CN" altLang="en-US" sz="2000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语句 （掌握）</a:t>
            </a:r>
            <a:endParaRPr lang="zh-CN" altLang="en-US" sz="2000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marL="457200" indent="-457200" eaLnBrk="0" fontAlgn="auto" hangingPunct="0">
              <a:lnSpc>
                <a:spcPct val="150000"/>
              </a:lnSpc>
              <a:buAutoNum type="arabicPeriod"/>
            </a:pPr>
            <a:r>
              <a:rPr lang="en-US" altLang="zh-CN" sz="2000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switch</a:t>
            </a:r>
            <a:r>
              <a:rPr lang="zh-CN" altLang="en-US" sz="2000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语句</a:t>
            </a:r>
            <a:endParaRPr lang="zh-CN" altLang="en-US" sz="2000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endParaRPr lang="zh-CN" altLang="en-US">
              <a:solidFill>
                <a:srgbClr val="FF0000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b="1">
                <a:solidFill>
                  <a:schemeClr val="bg1"/>
                </a:solidFill>
                <a:latin typeface="+mn-ea"/>
                <a:sym typeface="+mn-ea"/>
              </a:rPr>
              <a:t>示例</a:t>
            </a:r>
            <a:r>
              <a:rPr lang="en-US" altLang="zh-CN" b="1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 b="1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b="1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、判断一个数是偶数还是奇数；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2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、求两个数的最大数；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3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、判断一个年份是闰年还是平年</a:t>
            </a:r>
            <a:r>
              <a:rPr lang="zh-CN" altLang="en-US" b="1">
                <a:solidFill>
                  <a:schemeClr val="bg1"/>
                </a:solidFill>
                <a:latin typeface="+mn-ea"/>
                <a:sym typeface="+mn-ea"/>
              </a:rPr>
              <a:t>； 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1.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能被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4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整除而不能被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100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整除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.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（如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2004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年就是闰年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,1800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年不是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.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）</a:t>
            </a:r>
            <a:endParaRPr lang="zh-CN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				         2.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能被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400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整除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.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（如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2000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年是闰年））</a:t>
            </a:r>
            <a:endParaRPr lang="zh-CN" altLang="en-US">
              <a:solidFill>
                <a:srgbClr val="FF0000"/>
              </a:solidFill>
              <a:latin typeface="+mj-ea"/>
              <a:ea typeface="+mj-ea"/>
              <a:sym typeface="+mn-ea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endParaRPr lang="zh-CN" altLang="en-US">
              <a:solidFill>
                <a:srgbClr val="FF0000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56322" name="文本框 7"/>
          <p:cNvSpPr txBox="1"/>
          <p:nvPr/>
        </p:nvSpPr>
        <p:spPr>
          <a:xfrm>
            <a:off x="321945" y="1588770"/>
            <a:ext cx="115474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 eaLnBrk="0" fontAlgn="auto" hangingPunc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en-US" sz="1600">
                <a:solidFill>
                  <a:schemeClr val="bg1"/>
                </a:solidFill>
                <a:latin typeface="+mn-ea"/>
              </a:rPr>
              <a:t>  </a:t>
            </a:r>
            <a:r>
              <a:rPr lang="zh-CN" altLang="zh-CN" sz="1600">
                <a:solidFill>
                  <a:schemeClr val="bg1"/>
                </a:solidFill>
                <a:latin typeface="+mn-ea"/>
              </a:rPr>
              <a:t>开发一款软件，根据公式（身高</a:t>
            </a:r>
            <a:r>
              <a:rPr lang="en-US" altLang="zh-CN" sz="1600">
                <a:solidFill>
                  <a:schemeClr val="bg1"/>
                </a:solidFill>
                <a:latin typeface="+mn-ea"/>
              </a:rPr>
              <a:t>-108</a:t>
            </a:r>
            <a:r>
              <a:rPr lang="zh-CN" altLang="zh-CN" sz="1600">
                <a:solidFill>
                  <a:schemeClr val="bg1"/>
                </a:solidFill>
                <a:latin typeface="+mn-ea"/>
              </a:rPr>
              <a:t>）</a:t>
            </a:r>
            <a:r>
              <a:rPr lang="en-US" altLang="zh-CN" sz="1600">
                <a:solidFill>
                  <a:schemeClr val="bg1"/>
                </a:solidFill>
                <a:latin typeface="+mn-ea"/>
              </a:rPr>
              <a:t>*2=</a:t>
            </a:r>
            <a:r>
              <a:rPr lang="zh-CN" altLang="en-US" sz="1600">
                <a:solidFill>
                  <a:schemeClr val="bg1"/>
                </a:solidFill>
                <a:latin typeface="+mn-ea"/>
              </a:rPr>
              <a:t>标准</a:t>
            </a:r>
            <a:r>
              <a:rPr lang="zh-CN" altLang="zh-CN" sz="1600">
                <a:solidFill>
                  <a:schemeClr val="bg1"/>
                </a:solidFill>
                <a:latin typeface="+mn-ea"/>
              </a:rPr>
              <a:t>体重，可以有</a:t>
            </a:r>
            <a:r>
              <a:rPr lang="en-US" altLang="zh-CN" sz="160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1600">
                <a:solidFill>
                  <a:schemeClr val="bg1"/>
                </a:solidFill>
                <a:latin typeface="+mn-ea"/>
              </a:rPr>
              <a:t>斤左右的浮动。来观察测试者体重是否合适</a:t>
            </a:r>
            <a:endParaRPr lang="en-US" altLang="zh-CN" sz="1600">
              <a:solidFill>
                <a:schemeClr val="bg1"/>
              </a:solidFill>
              <a:latin typeface="+mn-ea"/>
            </a:endParaRPr>
          </a:p>
          <a:p>
            <a:pPr marL="0" lvl="1" indent="-285750"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</a:rPr>
              <a:t>2. 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+mn-ea"/>
              </a:rPr>
              <a:t>成绩判定</a:t>
            </a:r>
            <a:endParaRPr lang="zh-CN" altLang="zh-CN" sz="1600">
              <a:solidFill>
                <a:schemeClr val="bg1"/>
              </a:solidFill>
              <a:latin typeface="+mn-ea"/>
            </a:endParaRPr>
          </a:p>
          <a:p>
            <a:pPr marL="0" lvl="1" indent="-285750"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	大于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85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优秀</a:t>
            </a:r>
            <a:endParaRPr lang="zh-CN" altLang="en-US" sz="1600">
              <a:solidFill>
                <a:schemeClr val="bg1"/>
              </a:solidFill>
              <a:latin typeface="+mn-ea"/>
            </a:endParaRPr>
          </a:p>
          <a:p>
            <a:pPr marL="0" lvl="1" indent="-285750"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	大于等于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75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小于等于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85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良好</a:t>
            </a:r>
            <a:endParaRPr lang="zh-CN" altLang="en-US" sz="1600">
              <a:solidFill>
                <a:schemeClr val="bg1"/>
              </a:solidFill>
              <a:latin typeface="+mn-ea"/>
            </a:endParaRPr>
          </a:p>
          <a:p>
            <a:pPr marL="0" lvl="1" indent="-285750"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	大于等于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60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小于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75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及格</a:t>
            </a:r>
            <a:endParaRPr lang="zh-CN" altLang="en-US" sz="1600">
              <a:solidFill>
                <a:schemeClr val="bg1"/>
              </a:solidFill>
              <a:latin typeface="+mn-ea"/>
            </a:endParaRPr>
          </a:p>
          <a:p>
            <a:pPr marL="0" lvl="1" indent="-285750"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	小于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60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不及格</a:t>
            </a:r>
            <a:endParaRPr lang="zh-CN" altLang="zh-CN" sz="16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56322" name="文本框 7"/>
          <p:cNvSpPr txBox="1"/>
          <p:nvPr/>
        </p:nvSpPr>
        <p:spPr>
          <a:xfrm>
            <a:off x="321945" y="1588770"/>
            <a:ext cx="11547475" cy="38265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 eaLnBrk="0" fontAlgn="auto" hangingPunct="0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bg1"/>
                </a:solidFill>
                <a:latin typeface="+mn-ea"/>
              </a:rPr>
              <a:t>循环语句</a:t>
            </a:r>
            <a:endParaRPr lang="zh-CN" altLang="en-US" sz="2000">
              <a:solidFill>
                <a:schemeClr val="bg1"/>
              </a:solidFill>
              <a:latin typeface="+mn-ea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zh-CN" sz="1600">
                <a:solidFill>
                  <a:srgbClr val="EA5519"/>
                </a:solidFill>
                <a:latin typeface="+mn-ea"/>
              </a:rPr>
              <a:t> for , while,</a:t>
            </a:r>
            <a:r>
              <a:rPr lang="zh-CN" altLang="en-US" sz="1600">
                <a:solidFill>
                  <a:srgbClr val="EA5519"/>
                </a:solidFill>
                <a:latin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+mn-ea"/>
              </a:rPr>
              <a:t>for-in</a:t>
            </a:r>
            <a:endParaRPr lang="en-US" altLang="zh-CN" sz="1600">
              <a:solidFill>
                <a:srgbClr val="EA5519"/>
              </a:solidFill>
              <a:latin typeface="+mn-ea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示例：计算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1+2+3+……+100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之和。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endParaRPr lang="en-US" altLang="zh-CN" sz="1600">
              <a:solidFill>
                <a:schemeClr val="bg1"/>
              </a:solidFill>
              <a:latin typeface="+mn-ea"/>
            </a:endParaRPr>
          </a:p>
          <a:p>
            <a:pPr marL="0" indent="0" fontAlgn="auto">
              <a:lnSpc>
                <a:spcPct val="130000"/>
              </a:lnSpc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练习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marL="0" indent="0"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   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1,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 判断一个数是不是合数。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指自然数中除了能被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和本身整除外，还能被其他的数整除（不包括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0)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的数。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)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Monotype Sorts" pitchFamily="2" charset="2"/>
            </a:endParaRPr>
          </a:p>
          <a:p>
            <a:pPr marL="0" indent="0" eaLnBrk="0" fontAlgn="auto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    2,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 判断一个数是不是素数。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除了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和它本身以外不再有其他的除数整除。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Monotype Sorts" pitchFamily="2" charset="2"/>
              </a:rPr>
              <a:t>)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Monotype Sorts" pitchFamily="2" charset="2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endParaRPr lang="en-US" altLang="zh-CN" sz="1600">
              <a:solidFill>
                <a:schemeClr val="bg1"/>
              </a:solidFill>
              <a:latin typeface="+mn-ea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endParaRPr lang="en-US" altLang="zh-CN" sz="1600">
              <a:solidFill>
                <a:schemeClr val="bg1"/>
              </a:solidFill>
              <a:latin typeface="+mn-ea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endParaRPr lang="en-US" altLang="zh-CN" sz="16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79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487045" y="1697990"/>
            <a:ext cx="1148651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indent="0" fontAlgn="auto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1,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一个新入职，月工资为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2000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元的员工，每年涨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当年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工资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5%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，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20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年后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的月工资是多少？</a:t>
            </a:r>
            <a:endParaRPr lang="zh-CN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0" lvl="1" indent="0" fontAlgn="auto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2,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山上有一口缸可以装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50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升水，现在有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15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升水。老和尚叫小和尚下山挑水，每次可以挑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5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升。问：小和尚要挑几 次水才可以把水缸挑满？通过编程解决这个问题。</a:t>
            </a:r>
            <a:endParaRPr lang="zh-CN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0" lvl="1" indent="0" fontAlgn="auto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3, 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计算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10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的阶乘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</a:t>
            </a:r>
            <a:endParaRPr lang="zh-CN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0" lvl="1" indent="0" fontAlgn="auto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4,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99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乘法表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marL="0" lvl="1" indent="0" fontAlgn="auto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5,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求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1-1/2+1/3-1/4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…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1/100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的和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6,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求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1!+2!+3!+4!+5!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7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找出所有的水仙花数，三位数，各位立方和等于该数本身。</a:t>
            </a:r>
            <a:endParaRPr lang="zh-CN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  如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153 = 1 ^ 3 + 5 ^ 3 + 3 ^ 3</a:t>
            </a:r>
            <a:r>
              <a:rPr lang="zh-CN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8,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宰相的麦子：相传古印度宰相达依尔，是国际象棋的发明者。有一次，国王因为他的贡献要奖励他，问他想要什么。达依尔说：“只要在国际象棋棋盘上（共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64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格）摆上这么些麦子就行了：第一格一粒，第二格两粒，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……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，后面一格的麦子总是前一格麦子数的两倍，摆满整个棋盘，我就感恩不尽了。”国王一想，这还不容易，刚想答应，如果你这时在国王旁边站着，你会不会劝国王别答应，为什么？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867515" cy="4661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函数的概念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函数就是把特定功能的代码抽取出来，使之成为程序中的一个独立实体。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函数的作用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正如函数的概念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我们可以根据需要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将特定的功能用函数来包裹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使用函数的好处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函数可以在同一个程序或其他程序中多次重复使用（通过函数名调用）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使程序变得更简短而清晰 ， 提高可读性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有利于程序维护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867515" cy="35515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函数的标准定义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定义函数的语法格式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function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函数名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参数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，参数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2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，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……)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{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   执行语句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return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返回值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}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函数名后圆括号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中的参数数量不定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也可以没有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根据功能需要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return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关键字的作用是将某个值返回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如果没有返回值则默认返回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undefined;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867515" cy="13925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练习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写一个函数判断一个年份是不是闰年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写一个函数判断一个数是不是素数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又称质数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除了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和本身以外不再有其他数整除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)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867515" cy="51257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 数组的定义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方式一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new Array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（参数，参数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,...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）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只有一个数字参数时是数组的长度（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new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可以省略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但一般尽量写上）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var arr = new Array();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定义一个空数组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endParaRPr lang="en-US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arr = new Array(10);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//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创建一个包含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10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个元素的数组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，没有赋值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arr = new Array(“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芙蓉姐姐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”,30);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创建一个数组有两个元素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方式二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arr = [1,2,3,4,5];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字面量定义方式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 数组元素的获取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访问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arr[0]: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表示数组的第一个元素，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0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是下标，也叫索引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arr[1]: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表示数组的第二个元素，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是下标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867515" cy="4739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3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， 数组的遍历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	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一般使用普通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for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循环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4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， 数组的属性：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	length :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数组长度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5,  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数组的常用方法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75"/>
              </a:spcAft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	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push():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+mn-ea"/>
              </a:rPr>
              <a:t>接收任意数量的参数，把它们逐个添加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到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+mn-ea"/>
              </a:rPr>
              <a:t>数组的末尾，并返回修改后数组的长度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;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475"/>
              </a:spcAft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	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pop():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+mn-ea"/>
              </a:rPr>
              <a:t>从数组末尾移除最后一个元素，减少数组的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length 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+mn-ea"/>
              </a:rPr>
              <a:t>值，然后返回移除的元素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;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	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sort() 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从小到大排序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原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数组也被升序排序了</a:t>
            </a:r>
            <a:endParaRPr lang="zh-CN" altLang="zh-CN" sz="160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              reverse() 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逆向排序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原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数组也被逆向排序了</a:t>
            </a:r>
            <a:endParaRPr lang="zh-CN" altLang="zh-CN" sz="16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	</a:t>
            </a:r>
            <a:r>
              <a:rPr lang="zh-CN" altLang="zh-CN" sz="1600">
                <a:solidFill>
                  <a:srgbClr val="EA5519"/>
                </a:solidFill>
                <a:latin typeface="+mn-ea"/>
                <a:sym typeface="+mn-ea"/>
              </a:rPr>
              <a:t>slice() : </a:t>
            </a:r>
            <a:r>
              <a:rPr lang="zh-CN" altLang="zh-CN" sz="1600">
                <a:solidFill>
                  <a:schemeClr val="bg1"/>
                </a:solidFill>
                <a:latin typeface="+mn-ea"/>
                <a:sym typeface="+mn-ea"/>
              </a:rPr>
              <a:t> 不修改原数组, 将原数组中的指定区域数据提取出来并返回一个新数组</a:t>
            </a:r>
            <a:endParaRPr lang="zh-CN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	splice</a:t>
            </a:r>
            <a:r>
              <a:rPr lang="zh-CN" altLang="zh-CN" sz="1600">
                <a:solidFill>
                  <a:srgbClr val="EA5519"/>
                </a:solidFill>
                <a:latin typeface="+mn-ea"/>
                <a:sym typeface="+mn-ea"/>
              </a:rPr>
              <a:t>() :</a:t>
            </a:r>
            <a:r>
              <a:rPr lang="zh-CN" altLang="zh-CN" sz="1600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rgbClr val="FFFFFF"/>
                </a:solidFill>
                <a:latin typeface="+mn-ea"/>
                <a:sym typeface="+mn-ea"/>
              </a:rPr>
              <a:t>截取原数组</a:t>
            </a:r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中指定的数据</a:t>
            </a:r>
            <a:r>
              <a:rPr lang="en-US" altLang="zh-CN" sz="1600">
                <a:solidFill>
                  <a:srgbClr val="FFFFFF"/>
                </a:solidFill>
                <a:latin typeface="+mn-ea"/>
                <a:sym typeface="+mn-ea"/>
              </a:rPr>
              <a:t>, </a:t>
            </a:r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会改变原</a:t>
            </a:r>
            <a:r>
              <a:rPr lang="en-US" altLang="zh-CN" sz="1600">
                <a:solidFill>
                  <a:srgbClr val="FFFFFF"/>
                </a:solidFill>
                <a:latin typeface="+mn-ea"/>
                <a:sym typeface="+mn-ea"/>
              </a:rPr>
              <a:t>数组</a:t>
            </a:r>
            <a:endParaRPr lang="en-US" altLang="zh-CN" sz="16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	indexOf</a:t>
            </a:r>
            <a:r>
              <a:rPr lang="zh-CN" altLang="zh-CN" sz="1600">
                <a:solidFill>
                  <a:srgbClr val="EA5519"/>
                </a:solidFill>
                <a:latin typeface="+mn-ea"/>
                <a:sym typeface="+mn-ea"/>
              </a:rPr>
              <a:t>() : </a:t>
            </a:r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获取数组中第一个出现指定元素的下标， 如果不存在则返回</a:t>
            </a:r>
            <a:r>
              <a:rPr lang="en-US" altLang="zh-CN" sz="1600">
                <a:solidFill>
                  <a:srgbClr val="FFFFFF"/>
                </a:solidFill>
                <a:latin typeface="+mn-ea"/>
                <a:sym typeface="+mn-ea"/>
              </a:rPr>
              <a:t>-1</a:t>
            </a:r>
            <a:endParaRPr lang="en-US" altLang="zh-CN" sz="16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	join</a:t>
            </a:r>
            <a:r>
              <a:rPr lang="zh-CN" altLang="zh-CN" sz="1600">
                <a:solidFill>
                  <a:srgbClr val="EA5519"/>
                </a:solidFill>
                <a:latin typeface="+mn-ea"/>
                <a:sym typeface="+mn-ea"/>
              </a:rPr>
              <a:t>() : </a:t>
            </a:r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将数组中的元素用指定字符连接，连接成为一个字符串，</a:t>
            </a:r>
            <a:endParaRPr lang="en-US" altLang="zh-CN" sz="1600">
              <a:solidFill>
                <a:srgbClr val="FFFFFF"/>
              </a:solidFill>
              <a:latin typeface="+mn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导入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标签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&lt;script type=“text/javascript”&gt;&lt;/script&gt;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在标签中间写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代码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第一句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代码：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alert(“hello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world!”) 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第二句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代码：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document.write(“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亲，我在页面上，跟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不一样噢！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第三句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代码：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我是在控制台打印的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以后常用我！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document.write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可以输出任何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HTML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的代码</a:t>
            </a:r>
            <a:endParaRPr lang="zh-CN" altLang="en-US">
              <a:solidFill>
                <a:srgbClr val="FF0000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b="1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3, 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标签可以出现多次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且可以出现在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文件的任何地方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建议写在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&lt;head&gt;&lt;/head&gt;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之间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另外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同一个文件中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它们的执行顺序都是自上而下，谁在前就谁先执行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谁在后就后执行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的注释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单行注释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多行注释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* *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</a:t>
            </a:r>
            <a:endParaRPr lang="en-US" altLang="zh-CN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867515" cy="3288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indent="0" eaLnBrk="0" fontAlgn="auto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 给定一个整型数组，打印其中的最大值和最小值. </a:t>
            </a:r>
            <a:endParaRPr lang="zh-CN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eaLnBrk="0" fontAlgn="auto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让数组中的某两个元素交换位置</a:t>
            </a:r>
            <a:endParaRPr lang="zh-CN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eaLnBrk="0" fontAlgn="auto" hangingPunct="0">
              <a:lnSpc>
                <a:spcPct val="10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 对称数组. 传入一个数组，元素类型与个数皆未知，返回新数组，由原数组的元素正序反序拼接而成;</a:t>
            </a:r>
            <a:endParaRPr lang="zh-CN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eaLnBrk="0" fontAlgn="auto" hangingPunct="0">
              <a:lnSpc>
                <a:spcPct val="100000"/>
              </a:lnSpc>
            </a:pP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如传入[“One”, “Two”,”Three”] 返回[“One”, “Two”, “Three”,”Three”,”Two”, “One”]</a:t>
            </a:r>
            <a:endParaRPr lang="zh-CN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eaLnBrk="0" fontAlgn="auto" hangingPunct="0">
              <a:lnSpc>
                <a:spcPct val="100000"/>
              </a:lnSpc>
            </a:pPr>
            <a:endParaRPr lang="zh-CN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 给定一个不存在重复元素的整数数组，例如[6,4,7,2,5,8]和一个数字，例如10，请设计一个函数找出两个元素(或同一个元素加自身)，并且使这两个数的和为给定数字，并打印出来</a:t>
            </a:r>
            <a:endParaRPr lang="zh-CN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例如[6,4,7,2,5,8]和数字10. 打印结果为: 6,4  2,8  5,5 </a:t>
            </a:r>
            <a:endParaRPr lang="zh-CN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en-US" altLang="zh-CN" sz="16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63510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 字符串的定义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str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‘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亲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’</a:t>
            </a:r>
            <a:r>
              <a:rPr lang="zh-CN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 下标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 str[0] );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 字符串的属性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length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字符串长度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 字符串的方法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600">
                <a:solidFill>
                  <a:srgbClr val="EA5519"/>
                </a:solidFill>
                <a:sym typeface="+mn-ea"/>
              </a:rPr>
              <a:t>String.fromCharCode(97); 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sym typeface="宋体" panose="02010600030101010101" pitchFamily="2" charset="-122"/>
              </a:rPr>
              <a:t>将</a:t>
            </a:r>
            <a:r>
              <a:rPr lang="en-US" altLang="zh-CN" sz="1600">
                <a:solidFill>
                  <a:schemeClr val="bg1"/>
                </a:solidFill>
                <a:sym typeface="宋体" panose="02010600030101010101" pitchFamily="2" charset="-122"/>
              </a:rPr>
              <a:t>ASCII</a:t>
            </a:r>
            <a:r>
              <a:rPr lang="zh-CN" altLang="en-US" sz="1600">
                <a:solidFill>
                  <a:schemeClr val="bg1"/>
                </a:solidFill>
                <a:sym typeface="宋体" panose="02010600030101010101" pitchFamily="2" charset="-122"/>
              </a:rPr>
              <a:t>码转换成字符</a:t>
            </a:r>
            <a:endParaRPr lang="zh-CN" altLang="en-US" sz="1600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1600">
                <a:solidFill>
                  <a:srgbClr val="EA5519"/>
                </a:solidFill>
                <a:sym typeface="+mn-ea"/>
              </a:rPr>
              <a:t>	str.indexOf(“abc”); 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 sz="1600">
                <a:solidFill>
                  <a:schemeClr val="bg1"/>
                </a:solidFill>
                <a:sym typeface="+mn-ea"/>
              </a:rPr>
              <a:t>查找字符串第一次出现的位置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 sz="1600">
                <a:solidFill>
                  <a:schemeClr val="bg1"/>
                </a:solidFill>
                <a:sym typeface="宋体" panose="02010600030101010101" pitchFamily="2" charset="-122"/>
              </a:rPr>
              <a:t>如果没找到则返回</a:t>
            </a:r>
            <a:r>
              <a:rPr lang="en-US" altLang="zh-CN" sz="1600">
                <a:solidFill>
                  <a:schemeClr val="bg1"/>
                </a:solidFill>
                <a:sym typeface="宋体" panose="02010600030101010101" pitchFamily="2" charset="-122"/>
              </a:rPr>
              <a:t>-1</a:t>
            </a:r>
            <a:endParaRPr lang="en-US" altLang="zh-CN" sz="1600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1600">
                <a:solidFill>
                  <a:srgbClr val="EA5519"/>
                </a:solidFill>
                <a:sym typeface="+mn-ea"/>
              </a:rPr>
              <a:t>  	str.replace();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 sz="1600">
                <a:solidFill>
                  <a:schemeClr val="bg1"/>
                </a:solidFill>
                <a:sym typeface="+mn-ea"/>
              </a:rPr>
              <a:t>替换字符串</a:t>
            </a:r>
            <a:endParaRPr lang="zh-CN" altLang="zh-CN" sz="1600">
              <a:solidFill>
                <a:schemeClr val="bg1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600">
                <a:solidFill>
                  <a:srgbClr val="EA5519"/>
                </a:solidFill>
                <a:sym typeface="+mn-ea"/>
              </a:rPr>
              <a:t>str.substring(start,end);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截取字符串 范围是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[start, end)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600">
                <a:solidFill>
                  <a:srgbClr val="EA5519"/>
                </a:solidFill>
                <a:sym typeface="+mn-ea"/>
              </a:rPr>
              <a:t>str.split(separator, howmany);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 sz="1600">
                <a:solidFill>
                  <a:schemeClr val="bg1"/>
                </a:solidFill>
                <a:sym typeface="+mn-ea"/>
              </a:rPr>
              <a:t>根据分隔符、拆分成数组</a:t>
            </a:r>
            <a:endParaRPr lang="zh-CN" altLang="zh-CN" sz="1600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sym typeface="+mn-ea"/>
              </a:rPr>
              <a:t>	str.toLowerCase();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把字符串转换成小写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sym typeface="+mn-ea"/>
              </a:rPr>
              <a:t>	str.toUpperCase();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把字符串转换成大写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Math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566420" y="1657985"/>
            <a:ext cx="8206740" cy="5100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Math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 Math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对象可以用于执行数学任务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Math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对象的常用函数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Math.round(3.6)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四舍五入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random()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返回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0-1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之间的随机数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max(num1, num2)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返回较大的数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EA5519"/>
                </a:solidFill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min(num1, num2)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返回较小的数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abs(num)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绝对值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ceil(19.3)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向上取整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</a:t>
            </a:r>
            <a:r>
              <a:rPr lang="zh-CN" altLang="en-US">
                <a:solidFill>
                  <a:srgbClr val="EA5519"/>
                </a:solidFill>
                <a:sym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floor(11.8)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向下取整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</a:t>
            </a:r>
            <a:r>
              <a:rPr lang="zh-CN" altLang="en-US">
                <a:solidFill>
                  <a:srgbClr val="EA5519"/>
                </a:solidFill>
                <a:sym typeface="Arial" panose="020B0604020202020204" pitchFamily="34" charset="0"/>
              </a:rPr>
              <a:t>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pow(x,y)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 //x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y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次方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</a:t>
            </a:r>
            <a:r>
              <a:rPr lang="zh-CN" altLang="en-US">
                <a:solidFill>
                  <a:srgbClr val="EA5519"/>
                </a:solidFill>
                <a:sym typeface="Arial" panose="020B0604020202020204" pitchFamily="34" charset="0"/>
              </a:rPr>
              <a:t> 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sqrt(num)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开平方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566420" y="1657985"/>
            <a:ext cx="8206740" cy="865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0"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获取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65-90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中的随机数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并将该数当成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ASCII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转换成字母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字母数字组合验证码（四位）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如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 4YT8)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数字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大写字母随机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223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类型使用自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UTC(Coordinated Universal Time,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国际协调时间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1970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日午夜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零时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开始经过的毫秒数来保存日期。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类型保存的日期能够精确到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1970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日之前或之后的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285616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时间戳：  从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1970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年到指定时间的毫秒数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对象的创建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创建一个日期对象，使用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new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运算符和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构造函数即可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d = new Date();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在调用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构造方法而不传递参数的情况下，新建的对象自动获取当前的时间和日期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创建日期对象并指定时间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d = new Date("2019/08/22");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d = new Date(2019,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04,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13,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14,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34);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日期的格式可以是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“2019/08/22”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“2019-08-22”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，或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1970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年当前日期的毫秒数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1443453475234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0309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4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， 日期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的常用方法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setDate() / getDate();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从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对象中返回一个月中的某一天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(1~31)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getDay();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从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对象返回一周中的某一天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(0~6)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set / getMonth();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从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对象中返回月份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(0~11)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set / getFullYear();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从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对象以四位数返回年份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set / getHours();	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返回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对象的小时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(0~23)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set / getMinutes();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返回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对象的分钟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(0~59)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set / getSeconds();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返回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对象的秒数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(0~59)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set / getMilliseconds();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返回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对象的毫秒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set / getTime();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返回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1970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年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月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日至今的毫秒数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 sz="1600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79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练习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显示当前时间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显示格式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2019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年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月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日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时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分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秒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判断两个日期相差的天数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可先求毫秒数差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再转换成天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hangingPunct="0">
              <a:lnSpc>
                <a:spcPct val="150000"/>
              </a:lnSpc>
            </a:pPr>
            <a:endParaRPr lang="en-US" altLang="zh-CN" sz="1600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718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1.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对象的概念 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对象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Object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是一种引用数据类型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在后期还会继续延伸对象的详细讲解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。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在 ECMAScript 中对象可以存储变量和函数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数据和功能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2.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创建对象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方式一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使用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new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obj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= new Object();  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//new方式  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obj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.name =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‘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张三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’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;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	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//创建属性字段    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obj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.age =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1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8;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		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//创建属性字段</a:t>
            </a:r>
            <a:endParaRPr lang="zh-CN" altLang="en-US" sz="160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</a:t>
            </a:r>
            <a:endParaRPr lang="zh-CN" altLang="en-US" sz="160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方式二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字面量方式 </a:t>
            </a:r>
            <a:endParaRPr lang="zh-CN" altLang="en-US" sz="160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var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obj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= {               </a:t>
            </a:r>
            <a:endParaRPr lang="zh-CN" altLang="en-US" sz="1600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          name :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‘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张三’,    </a:t>
            </a:r>
            <a:r>
              <a:rPr lang="zh-CN" altLang="en-US" sz="1600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//创建属性字段</a:t>
            </a:r>
            <a:r>
              <a:rPr lang="en-US" altLang="zh-CN" sz="1600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,</a:t>
            </a:r>
            <a:r>
              <a:rPr lang="zh-CN" altLang="en-US" sz="1600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最后加逗号 </a:t>
            </a:r>
            <a:endParaRPr lang="zh-CN" altLang="en-US" sz="1600">
              <a:solidFill>
                <a:srgbClr val="FFFFFF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          age :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1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8，</a:t>
            </a:r>
            <a:endParaRPr lang="zh-CN" altLang="en-US" sz="1600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          run : function() {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//对象中添加方法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函数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)run</a:t>
            </a:r>
            <a:endParaRPr lang="en-US" altLang="zh-CN" sz="160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	  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retrun “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正在跑步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..”;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endParaRPr lang="zh-CN" altLang="en-US" sz="1600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          }</a:t>
            </a:r>
            <a:endParaRPr lang="zh-CN" altLang="en-US" sz="1600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     };</a:t>
            </a:r>
            <a:endParaRPr lang="zh-CN" altLang="en-US" sz="1600" b="1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291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1600">
                <a:solidFill>
                  <a:srgbClr val="FFFFFF"/>
                </a:solidFill>
                <a:latin typeface="+mn-ea"/>
                <a:sym typeface="+mn-ea"/>
              </a:rPr>
              <a:t>3.</a:t>
            </a:r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 属性字段也可以使用字符串形式 </a:t>
            </a:r>
            <a:endParaRPr lang="zh-CN" altLang="en-US" sz="16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    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var box={ </a:t>
            </a:r>
            <a:endParaRPr lang="zh-CN" altLang="en-US" sz="1600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         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“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name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” : “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张三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”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,   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//也可以用字符串形式 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         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“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age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"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: 28</a:t>
            </a:r>
            <a:endParaRPr lang="zh-CN" altLang="en-US" sz="1600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     };</a:t>
            </a:r>
            <a:endParaRPr lang="zh-CN" altLang="en-US" sz="16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endParaRPr lang="en-US" altLang="zh-CN" sz="16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rgbClr val="FFFFFF"/>
                </a:solidFill>
                <a:latin typeface="+mn-ea"/>
                <a:sym typeface="+mn-ea"/>
              </a:rPr>
              <a:t>4</a:t>
            </a:r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.  两种属性输出方式 </a:t>
            </a:r>
            <a:endParaRPr lang="zh-CN" altLang="en-US" sz="16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     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alert(box.age);  </a:t>
            </a:r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     //点表示法输出 </a:t>
            </a:r>
            <a:endParaRPr lang="zh-CN" altLang="en-US" sz="16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    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alert(box[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“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age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”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]);  </a:t>
            </a:r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     </a:t>
            </a:r>
            <a:r>
              <a:rPr lang="en-US" altLang="zh-CN" sz="1600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r>
              <a:rPr lang="zh-CN" altLang="en-US" sz="1600">
                <a:solidFill>
                  <a:srgbClr val="FFFFFF"/>
                </a:solidFill>
                <a:latin typeface="+mn-ea"/>
                <a:sym typeface="+mn-ea"/>
              </a:rPr>
              <a:t>//中括号表示法输出，注意引号</a:t>
            </a:r>
            <a:endParaRPr lang="zh-CN" altLang="en-US" sz="1600">
              <a:solidFill>
                <a:srgbClr val="FFFFFF"/>
              </a:solidFill>
              <a:latin typeface="+mn-ea"/>
              <a:sym typeface="+mn-ea"/>
            </a:endParaRPr>
          </a:p>
          <a:p>
            <a:pPr eaLnBrk="0" hangingPunct="0"/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5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.  使用 delete 删除对象属性 或 方法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d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elete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obj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.name;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//删除属性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d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elete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obj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.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run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;  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//删除方法</a:t>
            </a:r>
            <a:endParaRPr lang="zh-CN" altLang="en-US" sz="1600" b="1">
              <a:solidFill>
                <a:srgbClr val="FFFFFF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定时器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607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1,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定时器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setInterval</a:t>
            </a:r>
            <a:endParaRPr lang="en-US" altLang="zh-CN" sz="20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timer = setInterval( function(){},1000);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 clearInterval(timer);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endParaRPr lang="zh-CN" altLang="en-US" b="1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延时器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setTimeout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timer = setTimeout( function(){},1000);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 clearTimeout(timer);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endParaRPr lang="zh-CN" altLang="en-US" b="1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8193" name="文本框 7"/>
          <p:cNvSpPr txBox="1"/>
          <p:nvPr/>
        </p:nvSpPr>
        <p:spPr>
          <a:xfrm>
            <a:off x="323850" y="1534795"/>
            <a:ext cx="1156716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外部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文件引入方式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 &lt;script type="text/javascript" src="demo1.js" &gt;&lt;/script&gt;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注意：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在引入了外部文件的标签中写代码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会无效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下面的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alert()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不会执行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	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&lt;script src=“demo1.js”&gt;alert(‘xxxx’)&lt;/script&gt;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&lt;script&gt;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标签的属性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src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表示要引入的外部文件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635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定时器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8129" name="文本框 7"/>
          <p:cNvSpPr txBox="1"/>
          <p:nvPr/>
        </p:nvSpPr>
        <p:spPr>
          <a:xfrm>
            <a:off x="323850" y="1484313"/>
            <a:ext cx="8640763" cy="29686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练习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  <a:p>
            <a:pPr marL="0" lvl="1" indent="0" eaLnBrk="0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，实现秒表功能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显示时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分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秒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点击按钮开始计时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813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" y="2565400"/>
            <a:ext cx="3311525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变量、关键字、命名规范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变量定义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var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关键字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：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lvl="1" indent="0" eaLnBrk="0" hangingPunct="0">
              <a:buNone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age;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lvl="1" indent="0" eaLnBrk="0" hangingPunct="0">
              <a:buNone/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赋值：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285750" indent="-285750" eaLnBrk="0" hangingPunct="0"/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age = 20;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marL="285750" indent="-285750" eaLnBrk="0" hangingPunct="0"/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定义的同时赋值：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285750" indent="-285750" eaLnBrk="0" hangingPunct="0"/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age=20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；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marL="285750" indent="-285750" eaLnBrk="0" hangingPunct="0"/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可以一次定义多个变量：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285750" indent="-285750" eaLnBrk="0" hangingPunct="0"/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name=“zhangsan", age=18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，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weight=108;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marL="285750" indent="-285750" eaLnBrk="0" hangingPunct="0"/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是弱数据类型的语言，容错性较高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在赋值的时候才确定数据类型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marL="285750" indent="-285750"/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var b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；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//temp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时啥数据类型？不确定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marL="285750" indent="-285750"/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b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= 12;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      //temp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变量是数字类型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marL="285750" indent="-285750"/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b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= “hello”;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//temp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变量变成了字符串类型</a:t>
            </a:r>
            <a:endParaRPr lang="zh-CN" altLang="en-US" b="1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marL="285750" indent="-285750"/>
            <a:r>
              <a:rPr lang="en-US" altLang="zh-CN" b="1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</a:t>
            </a:r>
            <a:r>
              <a:rPr lang="zh-CN" altLang="en-US" b="1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console.log(typeof b);</a:t>
            </a:r>
            <a:endParaRPr lang="en-US" altLang="zh-CN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16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变量、关键字、命名规范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8675" name="文本框 5"/>
          <p:cNvSpPr txBox="1"/>
          <p:nvPr/>
        </p:nvSpPr>
        <p:spPr>
          <a:xfrm>
            <a:off x="468313" y="1538288"/>
            <a:ext cx="6551612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 eaLnBrk="0" hangingPunct="0">
              <a:buClr>
                <a:srgbClr val="FF682F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关键字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已经被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内部使用了的 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79500" y="1946275"/>
          <a:ext cx="5637213" cy="1762200"/>
        </p:xfrm>
        <a:graphic>
          <a:graphicData uri="http://schemas.openxmlformats.org/drawingml/2006/table">
            <a:tbl>
              <a:tblPr/>
              <a:tblGrid>
                <a:gridCol w="1356995"/>
                <a:gridCol w="1444488"/>
                <a:gridCol w="1421290"/>
                <a:gridCol w="1414440"/>
              </a:tblGrid>
              <a:tr h="25146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break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else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new</a:t>
                      </a:r>
                      <a:endParaRPr lang="zh-CN" sz="1100" b="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var</a:t>
                      </a:r>
                      <a:endParaRPr lang="zh-CN" sz="1100" b="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2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case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finally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return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void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2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catch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for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switch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while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2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continue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function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this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with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default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if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throw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3592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delete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try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2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do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instanceof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typeof</a:t>
                      </a:r>
                      <a:endParaRPr lang="zh-CN" sz="1100" b="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76325" y="4365625"/>
          <a:ext cx="5545138" cy="2011363"/>
        </p:xfrm>
        <a:graphic>
          <a:graphicData uri="http://schemas.openxmlformats.org/drawingml/2006/table">
            <a:tbl>
              <a:tblPr/>
              <a:tblGrid>
                <a:gridCol w="1317223"/>
                <a:gridCol w="1410877"/>
                <a:gridCol w="1394033"/>
                <a:gridCol w="1423005"/>
              </a:tblGrid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abstract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enum</a:t>
                      </a:r>
                      <a:endParaRPr lang="en-US" sz="1100" kern="10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short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boolean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export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interface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static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byte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extends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long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super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char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final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native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synchronized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class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float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package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throws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const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goto</a:t>
                      </a:r>
                      <a:endParaRPr lang="en-US" sz="1100" kern="10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private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transient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debugger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implements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protected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volatile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double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import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public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8765" name="矩形 2"/>
          <p:cNvSpPr/>
          <p:nvPr/>
        </p:nvSpPr>
        <p:spPr>
          <a:xfrm>
            <a:off x="468313" y="3860800"/>
            <a:ext cx="755967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 eaLnBrk="0" hangingPunct="0">
              <a:buClr>
                <a:srgbClr val="FF682F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保留字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虽然暂时还未被使用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但将来可能会被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内部使用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变量、关键字、命名规范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0723" name="文本框 5"/>
          <p:cNvSpPr txBox="1"/>
          <p:nvPr/>
        </p:nvSpPr>
        <p:spPr>
          <a:xfrm>
            <a:off x="469265" y="1645920"/>
            <a:ext cx="11402060" cy="36150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solidFill>
                  <a:schemeClr val="bg1"/>
                </a:solidFill>
                <a:latin typeface="+mn-ea"/>
              </a:rPr>
              <a:t>变量的命名规范</a:t>
            </a:r>
            <a:endParaRPr lang="zh-CN" altLang="en-US" sz="2000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变量名可以是数字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字母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下划线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_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和美元符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$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组成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;</a:t>
            </a:r>
            <a:endParaRPr lang="en-US" altLang="zh-CN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第一个字符不能为数字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3,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不能使用关键字或保留字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标识符区分大小写，如：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age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Age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是不同的变量。但强烈不建议用同一个单词的大小写区分两个变量。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5,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变量命名尽量遵守驼峰原则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 myStudentScore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小驼峰， 大驼峰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M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yStudentScore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6,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变量命名尽量见名思意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661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数据类型一般可以分为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Boolean: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布尔类型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 true, false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Number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：数字（整数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int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，浮点数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float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）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String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：字符串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Object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：对象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{}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Array [ ]  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特殊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数据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类型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 Null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 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Undefined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: </a:t>
            </a:r>
            <a:r>
              <a:rPr lang="zh-CN" altLang="zh-CN">
                <a:solidFill>
                  <a:srgbClr val="FF0000"/>
                </a:solidFill>
                <a:latin typeface="+mn-ea"/>
                <a:sym typeface="+mn-ea"/>
              </a:rPr>
              <a:t>变量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的</a:t>
            </a:r>
            <a:r>
              <a:rPr lang="zh-CN" altLang="zh-CN">
                <a:solidFill>
                  <a:srgbClr val="FF0000"/>
                </a:solidFill>
                <a:latin typeface="+mn-ea"/>
                <a:sym typeface="+mn-ea"/>
              </a:rPr>
              <a:t>类型在赋值时才能确定</a:t>
            </a:r>
            <a:endParaRPr lang="zh-CN" altLang="zh-CN">
              <a:solidFill>
                <a:srgbClr val="FF0000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zh-CN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29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Undefined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类型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Undefined 类型只有一个值，即特殊的 undefined。在使用 var 声明变量，但没有对其初始化时，这个变量的值就是 undefined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b;  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console.log(b);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//undefined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我们在定义变量的时候， 尽可能的不要只声明，不赋值, 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而是声明的同时初始化一个值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。</a:t>
            </a:r>
            <a:endParaRPr lang="en-US" altLang="zh-CN">
              <a:solidFill>
                <a:srgbClr val="FF0000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10598</Words>
  <Application>WPS 演示</Application>
  <PresentationFormat>自定义</PresentationFormat>
  <Paragraphs>736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</vt:lpstr>
      <vt:lpstr>Times New Roman</vt:lpstr>
      <vt:lpstr>Monotype Sorts</vt:lpstr>
      <vt:lpstr>Wingdings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439</cp:revision>
  <dcterms:created xsi:type="dcterms:W3CDTF">2015-08-05T01:47:00Z</dcterms:created>
  <dcterms:modified xsi:type="dcterms:W3CDTF">2019-03-20T08:14:05Z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