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84" r:id="rId4"/>
    <p:sldId id="302" r:id="rId5"/>
    <p:sldId id="304" r:id="rId6"/>
    <p:sldId id="305" r:id="rId7"/>
    <p:sldId id="307" r:id="rId8"/>
    <p:sldId id="296" r:id="rId9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3260">
          <p15:clr>
            <a:srgbClr val="A4A3A4"/>
          </p15:clr>
        </p15:guide>
        <p15:guide id="2" pos="5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144" autoAdjust="0"/>
  </p:normalViewPr>
  <p:slideViewPr>
    <p:cSldViewPr>
      <p:cViewPr varScale="1">
        <p:scale>
          <a:sx n="49" d="100"/>
          <a:sy n="49" d="100"/>
        </p:scale>
        <p:origin x="846" y="60"/>
      </p:cViewPr>
      <p:guideLst>
        <p:guide orient="horz" pos="3260"/>
        <p:guide pos="5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54455" latinLnBrk="0">
      <a:defRPr sz="1600">
        <a:latin typeface="+mn-lt"/>
        <a:ea typeface="+mn-ea"/>
        <a:cs typeface="+mn-cs"/>
        <a:sym typeface="Calibri" panose="020F0502020204030204"/>
      </a:defRPr>
    </a:lvl1pPr>
    <a:lvl2pPr indent="228600" defTabSz="1354455" latinLnBrk="0">
      <a:defRPr sz="1600">
        <a:latin typeface="+mn-lt"/>
        <a:ea typeface="+mn-ea"/>
        <a:cs typeface="+mn-cs"/>
        <a:sym typeface="Calibri" panose="020F0502020204030204"/>
      </a:defRPr>
    </a:lvl2pPr>
    <a:lvl3pPr indent="457200" defTabSz="1354455" latinLnBrk="0">
      <a:defRPr sz="1600">
        <a:latin typeface="+mn-lt"/>
        <a:ea typeface="+mn-ea"/>
        <a:cs typeface="+mn-cs"/>
        <a:sym typeface="Calibri" panose="020F0502020204030204"/>
      </a:defRPr>
    </a:lvl3pPr>
    <a:lvl4pPr indent="685800" defTabSz="1354455" latinLnBrk="0">
      <a:defRPr sz="1600">
        <a:latin typeface="+mn-lt"/>
        <a:ea typeface="+mn-ea"/>
        <a:cs typeface="+mn-cs"/>
        <a:sym typeface="Calibri" panose="020F0502020204030204"/>
      </a:defRPr>
    </a:lvl4pPr>
    <a:lvl5pPr indent="914400" defTabSz="1354455" latinLnBrk="0">
      <a:defRPr sz="1600">
        <a:latin typeface="+mn-lt"/>
        <a:ea typeface="+mn-ea"/>
        <a:cs typeface="+mn-cs"/>
        <a:sym typeface="Calibri" panose="020F0502020204030204"/>
      </a:defRPr>
    </a:lvl5pPr>
    <a:lvl6pPr indent="1143000" defTabSz="1354455" latinLnBrk="0">
      <a:defRPr sz="1600">
        <a:latin typeface="+mn-lt"/>
        <a:ea typeface="+mn-ea"/>
        <a:cs typeface="+mn-cs"/>
        <a:sym typeface="Calibri" panose="020F0502020204030204"/>
      </a:defRPr>
    </a:lvl6pPr>
    <a:lvl7pPr indent="1371600" defTabSz="1354455" latinLnBrk="0">
      <a:defRPr sz="1600">
        <a:latin typeface="+mn-lt"/>
        <a:ea typeface="+mn-ea"/>
        <a:cs typeface="+mn-cs"/>
        <a:sym typeface="Calibri" panose="020F0502020204030204"/>
      </a:defRPr>
    </a:lvl7pPr>
    <a:lvl8pPr indent="1600200" defTabSz="1354455" latinLnBrk="0">
      <a:defRPr sz="1600">
        <a:latin typeface="+mn-lt"/>
        <a:ea typeface="+mn-ea"/>
        <a:cs typeface="+mn-cs"/>
        <a:sym typeface="Calibri" panose="020F0502020204030204"/>
      </a:defRPr>
    </a:lvl8pPr>
    <a:lvl9pPr indent="1828800" defTabSz="1354455" latinLnBrk="0">
      <a:defRPr sz="16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1169" y="-4332"/>
            <a:ext cx="16532337" cy="6435406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97922" y="2816163"/>
            <a:ext cx="16114156" cy="1814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23489" y="-5236"/>
            <a:ext cx="17356978" cy="6525712"/>
          </a:xfrm>
          <a:prstGeom prst="rect">
            <a:avLst/>
          </a:prstGeom>
          <a:solidFill>
            <a:srgbClr val="38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0066FF"/>
                </a:solidFill>
              </a:defRPr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6692362" y="3212793"/>
            <a:ext cx="8092186" cy="1710817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Broadway"/>
                <a:ea typeface="Broadway"/>
                <a:cs typeface="Broadway"/>
                <a:sym typeface="Broadway"/>
              </a:defRPr>
            </a:lvl1pPr>
          </a:lstStyle>
          <a:p>
            <a:r>
              <a:t>Thank You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759976" y="8045096"/>
            <a:ext cx="323739" cy="339217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1275715" marR="0" indent="-640715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12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63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3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646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154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66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17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67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83987" y="2857647"/>
            <a:ext cx="16142026" cy="181411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SQL</a:t>
            </a:r>
            <a:r>
              <a:rPr lang="zh-CN" altLang="en-US" dirty="0">
                <a:ea typeface="宋体" panose="02010600030101010101" pitchFamily="2" charset="-122"/>
              </a:rPr>
              <a:t>练习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406128" y="2775744"/>
            <a:ext cx="16266853" cy="70652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74650" indent="0" defTabSz="798830">
              <a:lnSpc>
                <a:spcPct val="150000"/>
              </a:lnSpc>
              <a:spcBef>
                <a:spcPts val="600"/>
              </a:spcBef>
              <a:buNone/>
              <a:defRPr sz="2715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语句：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74650" indent="0" defTabSz="798830">
              <a:lnSpc>
                <a:spcPct val="150000"/>
              </a:lnSpc>
              <a:spcBef>
                <a:spcPts val="600"/>
              </a:spcBef>
              <a:buNone/>
              <a:defRPr sz="2715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1, </a:t>
            </a:r>
            <a:r>
              <a:rPr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创建一个数据库:mydatabase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74650" indent="0" defTabSz="798830">
              <a:lnSpc>
                <a:spcPct val="150000"/>
              </a:lnSpc>
              <a:spcBef>
                <a:spcPts val="600"/>
              </a:spcBef>
              <a:buNone/>
              <a:defRPr sz="2715"/>
            </a:pP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Create database  </a:t>
            </a:r>
            <a:r>
              <a:rPr 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mydatabase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charset=utf8;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74650" indent="0" defTabSz="798830">
              <a:lnSpc>
                <a:spcPct val="150000"/>
              </a:lnSpc>
              <a:spcBef>
                <a:spcPts val="600"/>
              </a:spcBef>
              <a:buNone/>
              <a:defRPr sz="2715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2, 在数据库mydatabase中创建一个表:stu; 字段包括:id, 姓名name,年龄age,性别sex, </a:t>
            </a:r>
            <a:r>
              <a:rPr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生日birthday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74650" indent="0" defTabSz="798830">
              <a:lnSpc>
                <a:spcPct val="150000"/>
              </a:lnSpc>
              <a:spcBef>
                <a:spcPts val="600"/>
              </a:spcBef>
              <a:buNone/>
              <a:defRPr sz="2715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,爱好interest, 其中id自动增加; id为主键; id, </a:t>
            </a:r>
            <a:r>
              <a:rPr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name,age不能为空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74650" indent="0" defTabSz="798830">
              <a:lnSpc>
                <a:spcPct val="150000"/>
              </a:lnSpc>
              <a:spcBef>
                <a:spcPts val="600"/>
              </a:spcBef>
              <a:buNone/>
              <a:defRPr sz="2715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3, 在表中插入5条数据: 班上你最熟悉的5个同学的信息.</a:t>
            </a:r>
          </a:p>
          <a:p>
            <a:pPr marL="374650" indent="0" defTabSz="798830">
              <a:lnSpc>
                <a:spcPct val="150000"/>
              </a:lnSpc>
              <a:spcBef>
                <a:spcPts val="600"/>
              </a:spcBef>
              <a:buNone/>
              <a:defRPr sz="2715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4, 在表中删除一个和你年龄相差最大的那个同学(直接匹配年龄大小即可).</a:t>
            </a:r>
          </a:p>
          <a:p>
            <a:pPr marL="374650" indent="0" defTabSz="798830">
              <a:lnSpc>
                <a:spcPct val="150000"/>
              </a:lnSpc>
              <a:spcBef>
                <a:spcPts val="600"/>
              </a:spcBef>
              <a:buNone/>
              <a:defRPr sz="2715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5, 在表中修改剩余4个中年龄最小的那个同学的爱好为:”swimming”;</a:t>
            </a:r>
          </a:p>
          <a:p>
            <a:pPr marL="374650" indent="0" defTabSz="798830">
              <a:lnSpc>
                <a:spcPct val="150000"/>
              </a:lnSpc>
              <a:spcBef>
                <a:spcPts val="600"/>
              </a:spcBef>
              <a:buNone/>
              <a:defRPr sz="2715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6, 将表中剩余的数据都查询出来;</a:t>
            </a:r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练习一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45185" y="2876550"/>
            <a:ext cx="14819630" cy="6838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indent="0">
              <a:buNone/>
              <a:defRPr sz="3500"/>
            </a:pPr>
            <a:r>
              <a:rPr sz="3600" dirty="0"/>
              <a:t>	create table star(</a:t>
            </a:r>
          </a:p>
          <a:p>
            <a:pPr marL="635000" indent="0">
              <a:buNone/>
              <a:defRPr sz="3500"/>
            </a:pPr>
            <a:r>
              <a:rPr sz="3600" dirty="0"/>
              <a:t>		id int auto_increment,</a:t>
            </a:r>
          </a:p>
          <a:p>
            <a:pPr marL="635000" indent="0">
              <a:buNone/>
              <a:defRPr sz="3500"/>
            </a:pPr>
            <a:r>
              <a:rPr sz="3600" dirty="0"/>
              <a:t>		name varchar(50) not null,</a:t>
            </a:r>
          </a:p>
          <a:p>
            <a:pPr marL="635000" indent="0">
              <a:buNone/>
              <a:defRPr sz="3500"/>
            </a:pPr>
            <a:r>
              <a:rPr sz="3600" dirty="0"/>
              <a:t>		money float not null , </a:t>
            </a:r>
          </a:p>
          <a:p>
            <a:pPr marL="635000" indent="0">
              <a:buNone/>
              <a:defRPr sz="3500"/>
            </a:pPr>
            <a:r>
              <a:rPr sz="3600" dirty="0"/>
              <a:t>		province varchar(20) default null , </a:t>
            </a:r>
          </a:p>
          <a:p>
            <a:pPr marL="635000" indent="0">
              <a:buNone/>
              <a:defRPr sz="3500"/>
            </a:pPr>
            <a:r>
              <a:rPr sz="3600" dirty="0"/>
              <a:t>		age tinyint  unsigned not null , </a:t>
            </a:r>
          </a:p>
          <a:p>
            <a:pPr marL="635000" indent="0">
              <a:buNone/>
              <a:defRPr sz="3500"/>
            </a:pPr>
            <a:r>
              <a:rPr sz="3600" dirty="0"/>
              <a:t>		sex tinyint not null , </a:t>
            </a:r>
          </a:p>
          <a:p>
            <a:pPr marL="635000" indent="0">
              <a:buNone/>
              <a:defRPr sz="3500"/>
            </a:pPr>
            <a:r>
              <a:rPr sz="3600" dirty="0"/>
              <a:t>		primary key (id)</a:t>
            </a:r>
          </a:p>
          <a:p>
            <a:pPr marL="635000" indent="0">
              <a:buNone/>
              <a:defRPr sz="3500"/>
            </a:pPr>
            <a:r>
              <a:rPr sz="3600" dirty="0"/>
              <a:t>	) engine= InnoDB default charset=utf8;</a:t>
            </a:r>
          </a:p>
          <a:p>
            <a:pPr marL="635000" indent="0">
              <a:buNone/>
              <a:defRPr sz="3500"/>
            </a:pPr>
            <a:endParaRPr sz="3600" dirty="0"/>
          </a:p>
          <a:p>
            <a:pPr marL="635000" indent="0">
              <a:buNone/>
              <a:defRPr sz="3500"/>
            </a:pPr>
            <a:endParaRPr sz="3600" dirty="0"/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练习二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92200" lvl="1" algn="l">
              <a:buNone/>
              <a:defRPr sz="3500"/>
            </a:pPr>
            <a:r>
              <a:rPr sz="2800" dirty="0"/>
              <a:t>要求：</a:t>
            </a:r>
          </a:p>
          <a:p>
            <a:pPr marL="1092200" lvl="1" algn="l">
              <a:buNone/>
              <a:defRPr sz="3500"/>
            </a:pPr>
            <a:r>
              <a:rPr sz="2800" dirty="0"/>
              <a:t>	1, 根据表结构使用sql语句创建star表</a:t>
            </a:r>
          </a:p>
          <a:p>
            <a:pPr marL="1092200" lvl="1" algn="l">
              <a:buNone/>
              <a:defRPr sz="3500"/>
            </a:pPr>
            <a:r>
              <a:rPr sz="2800" dirty="0"/>
              <a:t>	2, 给star表随机插入多条数据 </a:t>
            </a:r>
          </a:p>
          <a:p>
            <a:pPr marL="1092200" lvl="1" algn="l">
              <a:buNone/>
              <a:defRPr sz="3500"/>
            </a:pPr>
            <a:r>
              <a:rPr sz="2800" dirty="0"/>
              <a:t>	3, 在star表中找出年龄大于30的明星</a:t>
            </a:r>
            <a:endParaRPr lang="en-US" sz="2000" dirty="0"/>
          </a:p>
          <a:p>
            <a:pPr marL="1092200" lvl="1" algn="l">
              <a:buNone/>
              <a:defRPr sz="3500"/>
            </a:pPr>
            <a:r>
              <a:rPr sz="2800" dirty="0"/>
              <a:t>	4, 查出每个省份的明星个数</a:t>
            </a:r>
            <a:endParaRPr lang="en-US" sz="2000" dirty="0"/>
          </a:p>
          <a:p>
            <a:pPr marL="1092200" lvl="1" algn="l">
              <a:buNone/>
              <a:defRPr sz="3500"/>
            </a:pPr>
            <a:r>
              <a:rPr sz="2800" dirty="0"/>
              <a:t>	5, 找到明星个数大于1的省份</a:t>
            </a:r>
          </a:p>
          <a:p>
            <a:pPr marL="1092200" lvl="1" algn="l">
              <a:buNone/>
              <a:defRPr sz="3500"/>
            </a:pPr>
            <a:r>
              <a:rPr sz="2800" dirty="0"/>
              <a:t>	6, 找到明星个数第二多的省份及个数</a:t>
            </a:r>
          </a:p>
          <a:p>
            <a:pPr marL="1092200" lvl="1" algn="l">
              <a:buNone/>
              <a:defRPr sz="3500"/>
            </a:pPr>
            <a:r>
              <a:rPr lang="en-US" sz="2000" dirty="0"/>
              <a:t>	     </a:t>
            </a:r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练习二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练习三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55" y="3528695"/>
            <a:ext cx="5787390" cy="5137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6920" y="3030855"/>
            <a:ext cx="2254885" cy="497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8958" tIns="48958" rIns="48958" bIns="48958" numCol="1" spcCol="38100" rtlCol="0" anchor="t" forceAA="0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分类表</a:t>
            </a: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category</a:t>
            </a: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68030" y="2867660"/>
            <a:ext cx="1894205" cy="497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8958" tIns="48958" rIns="48958" bIns="48958" numCol="1" spcCol="38100" rtlCol="0" anchor="t" forceAA="0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商品表</a:t>
            </a: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goods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920" y="4013200"/>
            <a:ext cx="2601595" cy="32924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45185" y="2714625"/>
            <a:ext cx="14819630" cy="7226935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1092200" lvl="1" algn="l">
              <a:buNone/>
              <a:defRPr sz="3500"/>
            </a:pPr>
            <a:r>
              <a:rPr sz="3600" dirty="0"/>
              <a:t>要求：</a:t>
            </a:r>
          </a:p>
          <a:p>
            <a:pPr marL="1092200" lvl="1" algn="l">
              <a:buNone/>
              <a:defRPr sz="3500"/>
            </a:pPr>
            <a:r>
              <a:rPr sz="3600" dirty="0"/>
              <a:t>	1, 使用sql语句创建</a:t>
            </a:r>
            <a:r>
              <a:rPr lang="en-US" sz="3600" dirty="0"/>
              <a:t>category</a:t>
            </a:r>
            <a:r>
              <a:rPr sz="3600" dirty="0"/>
              <a:t>表</a:t>
            </a:r>
            <a:r>
              <a:rPr lang="zh-CN" sz="3600" dirty="0">
                <a:ea typeface="宋体" panose="02010600030101010101" pitchFamily="2" charset="-122"/>
              </a:rPr>
              <a:t>和</a:t>
            </a:r>
            <a:r>
              <a:rPr lang="en-US" altLang="zh-CN" sz="3600" dirty="0">
                <a:ea typeface="宋体" panose="02010600030101010101" pitchFamily="2" charset="-122"/>
              </a:rPr>
              <a:t>goods</a:t>
            </a:r>
            <a:r>
              <a:rPr lang="zh-CN" altLang="en-US" sz="3600" dirty="0">
                <a:ea typeface="宋体" panose="02010600030101010101" pitchFamily="2" charset="-122"/>
              </a:rPr>
              <a:t>表</a:t>
            </a:r>
            <a:r>
              <a:rPr lang="en-US" altLang="zh-CN" sz="3600" dirty="0">
                <a:ea typeface="宋体" panose="02010600030101010101" pitchFamily="2" charset="-122"/>
              </a:rPr>
              <a:t>,</a:t>
            </a:r>
            <a:r>
              <a:rPr lang="zh-CN" altLang="en-US" sz="3600" dirty="0">
                <a:ea typeface="宋体" panose="02010600030101010101" pitchFamily="2" charset="-122"/>
              </a:rPr>
              <a:t>其中</a:t>
            </a:r>
            <a:r>
              <a:rPr lang="en-US" altLang="zh-CN" sz="3600" dirty="0">
                <a:ea typeface="宋体" panose="02010600030101010101" pitchFamily="2" charset="-122"/>
              </a:rPr>
              <a:t>categoryid</a:t>
            </a:r>
            <a:r>
              <a:rPr lang="zh-CN" altLang="en-US" sz="3600" dirty="0">
                <a:ea typeface="宋体" panose="02010600030101010101" pitchFamily="2" charset="-122"/>
              </a:rPr>
              <a:t>为外键</a:t>
            </a:r>
            <a:endParaRPr sz="3600" dirty="0"/>
          </a:p>
          <a:p>
            <a:pPr marL="1092200" lvl="1" algn="l">
              <a:buNone/>
              <a:defRPr sz="3500"/>
            </a:pPr>
            <a:r>
              <a:rPr sz="3600" dirty="0"/>
              <a:t>	2, </a:t>
            </a:r>
            <a:r>
              <a:rPr lang="zh-CN" sz="3600" dirty="0">
                <a:ea typeface="宋体" panose="02010600030101010101" pitchFamily="2" charset="-122"/>
              </a:rPr>
              <a:t>找出所有分类</a:t>
            </a:r>
            <a:endParaRPr sz="3600" dirty="0"/>
          </a:p>
          <a:p>
            <a:pPr marL="1092200" lvl="1" algn="l">
              <a:buNone/>
              <a:defRPr sz="3500"/>
            </a:pPr>
            <a:r>
              <a:rPr sz="3600" dirty="0"/>
              <a:t>	3, </a:t>
            </a:r>
            <a:r>
              <a:rPr lang="zh-CN" sz="3600" dirty="0">
                <a:ea typeface="宋体" panose="02010600030101010101" pitchFamily="2" charset="-122"/>
              </a:rPr>
              <a:t>找出价格</a:t>
            </a:r>
            <a:r>
              <a:rPr lang="en-US" altLang="zh-CN" sz="3600" dirty="0">
                <a:ea typeface="宋体" panose="02010600030101010101" pitchFamily="2" charset="-122"/>
              </a:rPr>
              <a:t>&gt;=5</a:t>
            </a:r>
            <a:r>
              <a:rPr lang="zh-CN" altLang="en-US" sz="3600" dirty="0">
                <a:ea typeface="宋体" panose="02010600030101010101" pitchFamily="2" charset="-122"/>
              </a:rPr>
              <a:t>的商品名称有哪些</a:t>
            </a:r>
            <a:endParaRPr sz="3600" dirty="0"/>
          </a:p>
          <a:p>
            <a:pPr marL="1092200" lvl="1" algn="l">
              <a:buNone/>
              <a:defRPr sz="3500"/>
            </a:pPr>
            <a:r>
              <a:rPr sz="3600" dirty="0"/>
              <a:t>	4, </a:t>
            </a:r>
            <a:r>
              <a:rPr lang="zh-CN" sz="3600" dirty="0">
                <a:ea typeface="宋体" panose="02010600030101010101" pitchFamily="2" charset="-122"/>
              </a:rPr>
              <a:t>找出分类名称为</a:t>
            </a:r>
            <a:r>
              <a:rPr lang="en-US" altLang="zh-CN" sz="3600" dirty="0">
                <a:ea typeface="宋体" panose="02010600030101010101" pitchFamily="2" charset="-122"/>
              </a:rPr>
              <a:t>‘</a:t>
            </a:r>
            <a:r>
              <a:rPr lang="zh-CN" altLang="en-US" sz="3600" dirty="0">
                <a:ea typeface="宋体" panose="02010600030101010101" pitchFamily="2" charset="-122"/>
              </a:rPr>
              <a:t>水果</a:t>
            </a:r>
            <a:r>
              <a:rPr lang="en-US" altLang="zh-CN" sz="3600" dirty="0">
                <a:ea typeface="宋体" panose="02010600030101010101" pitchFamily="2" charset="-122"/>
              </a:rPr>
              <a:t>’</a:t>
            </a:r>
            <a:r>
              <a:rPr lang="zh-CN" sz="3600" dirty="0">
                <a:ea typeface="宋体" panose="02010600030101010101" pitchFamily="2" charset="-122"/>
              </a:rPr>
              <a:t>的所有商品</a:t>
            </a:r>
            <a:endParaRPr sz="3600" dirty="0"/>
          </a:p>
          <a:p>
            <a:pPr marL="1092200" lvl="1" algn="l">
              <a:buNone/>
              <a:defRPr sz="3500"/>
            </a:pPr>
            <a:r>
              <a:rPr sz="3600" dirty="0"/>
              <a:t>	5, 找出泡泡堂商品所属的分类名称</a:t>
            </a:r>
          </a:p>
          <a:p>
            <a:pPr marL="1092200" lvl="1" algn="l">
              <a:buNone/>
              <a:defRPr sz="3500"/>
            </a:pPr>
            <a:r>
              <a:rPr sz="3600" dirty="0"/>
              <a:t>	6, 找出每个分类的分类名称及分类的商品数量</a:t>
            </a:r>
          </a:p>
          <a:p>
            <a:pPr marL="0" lvl="1" algn="l">
              <a:buNone/>
              <a:defRPr sz="3500"/>
            </a:pPr>
            <a:r>
              <a:rPr lang="en-US" sz="3600" dirty="0">
                <a:sym typeface="+mn-ea"/>
              </a:rPr>
              <a:t>            7</a:t>
            </a:r>
            <a:r>
              <a:rPr sz="3600" dirty="0">
                <a:sym typeface="+mn-ea"/>
              </a:rPr>
              <a:t>, 将所有商品按价格降序排列</a:t>
            </a:r>
          </a:p>
          <a:p>
            <a:pPr marL="0" lvl="1" algn="l">
              <a:buNone/>
              <a:defRPr sz="3500"/>
            </a:pPr>
            <a:r>
              <a:rPr sz="3600" dirty="0">
                <a:sym typeface="+mn-ea"/>
              </a:rPr>
              <a:t>            8, 找出每个分类的名称及分类的商品数量，并按商品数量降序排列</a:t>
            </a:r>
          </a:p>
          <a:p>
            <a:pPr marL="1092200" lvl="1" algn="l">
              <a:buNone/>
              <a:defRPr sz="3500"/>
            </a:pPr>
            <a:r>
              <a:rPr sz="3600" dirty="0"/>
              <a:t>       </a:t>
            </a:r>
            <a:r>
              <a:rPr lang="en-US" sz="3600" dirty="0"/>
              <a:t>9, </a:t>
            </a:r>
            <a:r>
              <a:rPr lang="zh-CN" altLang="en-US" sz="3600" dirty="0">
                <a:ea typeface="宋体" panose="02010600030101010101" pitchFamily="2" charset="-122"/>
              </a:rPr>
              <a:t>找出比</a:t>
            </a:r>
            <a:r>
              <a:rPr lang="en-US" altLang="zh-CN" sz="3600" dirty="0">
                <a:ea typeface="宋体" panose="02010600030101010101" pitchFamily="2" charset="-122"/>
              </a:rPr>
              <a:t>'</a:t>
            </a:r>
            <a:r>
              <a:rPr lang="zh-CN" altLang="en-US" sz="3600" dirty="0">
                <a:ea typeface="宋体" panose="02010600030101010101" pitchFamily="2" charset="-122"/>
              </a:rPr>
              <a:t>娃哈哈</a:t>
            </a:r>
            <a:r>
              <a:rPr lang="en-US" altLang="zh-CN" sz="3600" dirty="0">
                <a:ea typeface="宋体" panose="02010600030101010101" pitchFamily="2" charset="-122"/>
              </a:rPr>
              <a:t>'</a:t>
            </a:r>
            <a:r>
              <a:rPr lang="zh-CN" altLang="en-US" sz="3600" dirty="0">
                <a:ea typeface="宋体" panose="02010600030101010101" pitchFamily="2" charset="-122"/>
              </a:rPr>
              <a:t>价格低的商品</a:t>
            </a:r>
          </a:p>
          <a:p>
            <a:pPr marL="1092200" lvl="1" algn="l">
              <a:buNone/>
              <a:defRPr sz="3500"/>
            </a:pPr>
            <a:r>
              <a:rPr lang="zh-CN" altLang="en-US" sz="3600" dirty="0">
                <a:ea typeface="宋体" panose="02010600030101010101" pitchFamily="2" charset="-122"/>
              </a:rPr>
              <a:t>    10, 找出比平均价格低的商品</a:t>
            </a:r>
          </a:p>
          <a:p>
            <a:pPr marL="1092200" lvl="1" algn="l">
              <a:buNone/>
              <a:defRPr sz="3500"/>
            </a:pPr>
            <a:r>
              <a:rPr lang="zh-CN" altLang="en-US" sz="3600" dirty="0">
                <a:ea typeface="宋体" panose="02010600030101010101" pitchFamily="2" charset="-122"/>
              </a:rPr>
              <a:t>    1</a:t>
            </a:r>
            <a:r>
              <a:rPr lang="en-US" altLang="zh-CN" sz="3600" dirty="0">
                <a:ea typeface="宋体" panose="02010600030101010101" pitchFamily="2" charset="-122"/>
              </a:rPr>
              <a:t>1</a:t>
            </a:r>
            <a:r>
              <a:rPr lang="zh-CN" altLang="en-US" sz="3600" dirty="0">
                <a:ea typeface="宋体" panose="02010600030101010101" pitchFamily="2" charset="-122"/>
              </a:rPr>
              <a:t>, 列出分类名称和这些分类的商品信息，同时也列出那些没有商品的分类</a:t>
            </a:r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练习三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 fill="hold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45185" y="2714625"/>
            <a:ext cx="14819630" cy="722693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92200" lvl="1" algn="l">
              <a:buNone/>
              <a:defRPr sz="3500"/>
            </a:pPr>
            <a:endParaRPr lang="zh-CN" altLang="en-US" sz="2800" dirty="0">
              <a:ea typeface="宋体" panose="02010600030101010101" pitchFamily="2" charset="-122"/>
            </a:endParaRPr>
          </a:p>
          <a:p>
            <a:pPr marL="1092200" lvl="1" algn="l">
              <a:buNone/>
              <a:defRPr sz="3500"/>
            </a:pP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-- 插入数据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1092200" lvl="1" algn="l">
              <a:buNone/>
              <a:defRPr sz="3500"/>
            </a:pP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-- INSERT INTO category(name) values('水果'),('零食'),('饮料'),('牛奶'),('饼干'),('生活用品');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1092200" lvl="1" algn="l">
              <a:buNone/>
              <a:defRPr sz="3500"/>
            </a:pP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-- INSERT INTO goods(name, price, categoryid) values('苹果', 2, 1),('香蕉', 3, 1),('梨子', 4.5, 1),('口香糖', 5, 2),('泡泡堂', 3, 2),('可乐', 3, 3),('红牛', 6, 3),('娃哈哈', 3, 4),('特仑苏', 8, 4),('益力多', 2, 4);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1092200" lvl="1" algn="l">
              <a:buNone/>
              <a:defRPr sz="3500"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练习三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216</Words>
  <Application>Microsoft Office PowerPoint</Application>
  <PresentationFormat>自定义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Broadway</vt:lpstr>
      <vt:lpstr>Calibri</vt:lpstr>
      <vt:lpstr>Office 主题</vt:lpstr>
      <vt:lpstr>SQL练习</vt:lpstr>
      <vt:lpstr>练习一</vt:lpstr>
      <vt:lpstr>练习二</vt:lpstr>
      <vt:lpstr>练习二</vt:lpstr>
      <vt:lpstr>练习三</vt:lpstr>
      <vt:lpstr>练习三</vt:lpstr>
      <vt:lpstr>练习三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增、删、改、查</dc:title>
  <dc:creator/>
  <cp:lastModifiedBy>才豪 胡</cp:lastModifiedBy>
  <cp:revision>280</cp:revision>
  <dcterms:created xsi:type="dcterms:W3CDTF">2018-05-14T16:18:00Z</dcterms:created>
  <dcterms:modified xsi:type="dcterms:W3CDTF">2019-04-12T02:07:26Z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