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6" r:id="rId9"/>
    <p:sldId id="264" r:id="rId10"/>
    <p:sldId id="265" r:id="rId11"/>
    <p:sldId id="267" r:id="rId12"/>
    <p:sldId id="266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0" r:id="rId22"/>
    <p:sldId id="275" r:id="rId23"/>
    <p:sldId id="276" r:id="rId24"/>
    <p:sldId id="287" r:id="rId25"/>
    <p:sldId id="279" r:id="rId26"/>
    <p:sldId id="280" r:id="rId27"/>
    <p:sldId id="294" r:id="rId28"/>
    <p:sldId id="291" r:id="rId29"/>
    <p:sldId id="292" r:id="rId30"/>
    <p:sldId id="293" r:id="rId31"/>
    <p:sldId id="295" r:id="rId32"/>
    <p:sldId id="281" r:id="rId33"/>
    <p:sldId id="297" r:id="rId34"/>
    <p:sldId id="296" r:id="rId35"/>
    <p:sldId id="282" r:id="rId36"/>
    <p:sldId id="283" r:id="rId37"/>
    <p:sldId id="284" r:id="rId38"/>
    <p:sldId id="285" r:id="rId39"/>
    <p:sldId id="29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6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73BD-A7BC-429C-BE7D-6861C9F24C5C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0.168.2.203:8080/kie-wb/kie-drools-wb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boss.org/drools/release/6.4.0.Final/org.drools.updatesite/" TargetMode="External"/><Relationship Id="rId2" Type="http://schemas.openxmlformats.org/officeDocument/2006/relationships/hyperlink" Target="http://10.168.2.125/Design/Requirement_Documents/&#35746;&#21333;&#35268;&#21017;&#21270;&#39033;&#30446;/03-&#31995;&#32479;&#35774;&#35745;/drools/Workbench/Drools6%20Workbench&#25645;&#24314;&#19982;&#35843;&#27979;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规则引擎培训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67054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2016/07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ackage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包定义，对应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文件的存放路径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(classes/rules/..)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引用其他库资源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(java class)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dialect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规则语法规则，有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 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公共全局变量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LHS 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RHS 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规则执行体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7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rule</a:t>
            </a:r>
            <a:r>
              <a:rPr lang="en-US" altLang="zh-CN" dirty="0"/>
              <a:t> "name" </a:t>
            </a:r>
            <a:endParaRPr lang="en-US" altLang="zh-CN" dirty="0" smtClean="0"/>
          </a:p>
          <a:p>
            <a:r>
              <a:rPr lang="en-US" altLang="zh-CN" dirty="0" smtClean="0"/>
              <a:t>attributes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when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LHS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then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RHS </a:t>
            </a:r>
          </a:p>
          <a:p>
            <a:r>
              <a:rPr lang="en-US" altLang="zh-CN" dirty="0" smtClean="0"/>
              <a:t>end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9175" y="2839135"/>
            <a:ext cx="6096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一个规则通常包括三个部分</a:t>
            </a:r>
            <a:r>
              <a: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(attribute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(LHS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(RHS)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9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Rule Example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6"/>
            <a:ext cx="10515600" cy="507682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package</a:t>
            </a:r>
            <a:r>
              <a:rPr lang="en-US" altLang="zh-CN" b="1" dirty="0"/>
              <a:t> </a:t>
            </a:r>
            <a:r>
              <a:rPr lang="en-US" altLang="zh-CN" dirty="0" err="1"/>
              <a:t>rules.quoteorder.shippingfee.total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dirty="0" err="1"/>
              <a:t>com.genscript.gsscm.rules.quoteorder.fact.QuoteOrderFact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dirty="0" err="1"/>
              <a:t>com.genscript.gsscm.rules.quoteorder.fact.PackageFact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dirty="0" err="1"/>
              <a:t>java.math.BigDecimal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dialect</a:t>
            </a:r>
            <a:r>
              <a:rPr lang="en-US" altLang="zh-CN" b="1" dirty="0"/>
              <a:t>  "</a:t>
            </a:r>
            <a:r>
              <a:rPr lang="en-US" altLang="zh-CN" b="1" dirty="0" err="1" smtClean="0"/>
              <a:t>mvel</a:t>
            </a:r>
            <a:r>
              <a:rPr lang="en-US" altLang="zh-CN" b="1" dirty="0" smtClean="0"/>
              <a:t>“</a:t>
            </a:r>
          </a:p>
          <a:p>
            <a:pPr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global</a:t>
            </a:r>
            <a:r>
              <a:rPr lang="en-US" altLang="zh-CN" b="1" dirty="0"/>
              <a:t> </a:t>
            </a:r>
            <a:r>
              <a:rPr lang="en-US" altLang="zh-CN" dirty="0"/>
              <a:t>org.slf4j.Logger logger;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循环计算每个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Package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Handling Fee,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根据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Packge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Customer Charge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进行计算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Base Handling Fee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rule</a:t>
            </a:r>
            <a:r>
              <a:rPr lang="en-US" altLang="zh-CN" b="1" dirty="0"/>
              <a:t> "</a:t>
            </a:r>
            <a:r>
              <a:rPr lang="en-US" altLang="zh-CN" dirty="0" err="1"/>
              <a:t>Caculate</a:t>
            </a:r>
            <a:r>
              <a:rPr lang="en-US" altLang="zh-CN" dirty="0"/>
              <a:t> Base Handling Fee from Each Package</a:t>
            </a:r>
            <a:r>
              <a:rPr lang="en-US" altLang="zh-CN" b="1" dirty="0"/>
              <a:t>"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salience</a:t>
            </a:r>
            <a:r>
              <a:rPr lang="en-US" altLang="zh-CN" b="1" dirty="0"/>
              <a:t> 101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lock-on-active</a:t>
            </a:r>
            <a:r>
              <a:rPr lang="en-US" altLang="zh-CN" b="1" dirty="0"/>
              <a:t> true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no-loop</a:t>
            </a:r>
            <a:r>
              <a:rPr lang="en-US" altLang="zh-CN" b="1" dirty="0"/>
              <a:t> true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    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循环获取包裹里面的每个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Package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baseCustomerCharge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，并累加    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when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    $f : </a:t>
            </a:r>
            <a:r>
              <a:rPr lang="en-US" altLang="zh-CN" dirty="0" err="1"/>
              <a:t>QuoteOrderFact</a:t>
            </a:r>
            <a:r>
              <a:rPr lang="en-US" altLang="zh-CN" dirty="0"/>
              <a:t>($</a:t>
            </a:r>
            <a:r>
              <a:rPr lang="en-US" altLang="zh-CN" dirty="0" err="1"/>
              <a:t>packageList</a:t>
            </a:r>
            <a:r>
              <a:rPr lang="en-US" altLang="zh-CN" dirty="0"/>
              <a:t> : </a:t>
            </a:r>
            <a:r>
              <a:rPr lang="en-US" altLang="zh-CN" dirty="0" err="1"/>
              <a:t>packageList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    $p : </a:t>
            </a:r>
            <a:r>
              <a:rPr lang="en-US" altLang="zh-CN" dirty="0" err="1"/>
              <a:t>PackageFact</a:t>
            </a:r>
            <a:r>
              <a:rPr lang="en-US" altLang="zh-CN" dirty="0"/>
              <a:t>() </a:t>
            </a:r>
            <a:r>
              <a:rPr lang="en-US" altLang="zh-CN" b="1" dirty="0">
                <a:solidFill>
                  <a:srgbClr val="C00000"/>
                </a:solidFill>
              </a:rPr>
              <a:t>from</a:t>
            </a:r>
            <a:r>
              <a:rPr lang="en-US" altLang="zh-CN" b="1" dirty="0"/>
              <a:t> $</a:t>
            </a:r>
            <a:r>
              <a:rPr lang="en-US" altLang="zh-CN" b="1" dirty="0" err="1"/>
              <a:t>packageList</a:t>
            </a:r>
            <a:endParaRPr lang="en-US" altLang="zh-CN" b="1" dirty="0"/>
          </a:p>
          <a:p>
            <a:pPr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    $</a:t>
            </a:r>
            <a:r>
              <a:rPr lang="en-US" altLang="zh-CN" dirty="0" err="1"/>
              <a:t>f.baseHandlingFee</a:t>
            </a:r>
            <a:r>
              <a:rPr lang="en-US" altLang="zh-CN" dirty="0"/>
              <a:t> += $</a:t>
            </a:r>
            <a:r>
              <a:rPr lang="en-US" altLang="zh-CN" dirty="0" err="1"/>
              <a:t>p.baseHandlingFee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    $</a:t>
            </a:r>
            <a:r>
              <a:rPr lang="en-US" altLang="zh-CN" dirty="0" err="1"/>
              <a:t>f.baseCustomerCharge</a:t>
            </a:r>
            <a:r>
              <a:rPr lang="en-US" altLang="zh-CN" dirty="0"/>
              <a:t> += $</a:t>
            </a:r>
            <a:r>
              <a:rPr lang="en-US" altLang="zh-CN" dirty="0" err="1"/>
              <a:t>p.baseCustomerCharge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        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    logger.info("Rule: </a:t>
            </a:r>
            <a:r>
              <a:rPr lang="en-US" altLang="zh-CN" dirty="0" err="1"/>
              <a:t>Caculate</a:t>
            </a:r>
            <a:r>
              <a:rPr lang="en-US" altLang="zh-CN" dirty="0"/>
              <a:t> Base Handling Fee from Each Package, quote/order:{}, the result: </a:t>
            </a:r>
            <a:r>
              <a:rPr lang="en-US" altLang="zh-CN" dirty="0" err="1"/>
              <a:t>baseHandlingFee</a:t>
            </a:r>
            <a:r>
              <a:rPr lang="en-US" altLang="zh-CN" dirty="0"/>
              <a:t>={};</a:t>
            </a:r>
            <a:r>
              <a:rPr lang="en-US" altLang="zh-CN" dirty="0" err="1"/>
              <a:t>baseCustomerCharge</a:t>
            </a:r>
            <a:r>
              <a:rPr lang="en-US" altLang="zh-CN" dirty="0"/>
              <a:t>={}",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                  $</a:t>
            </a:r>
            <a:r>
              <a:rPr lang="en-US" altLang="zh-CN" dirty="0" err="1"/>
              <a:t>f.quoteOrderNo</a:t>
            </a:r>
            <a:r>
              <a:rPr lang="en-US" altLang="zh-CN" dirty="0"/>
              <a:t>, $</a:t>
            </a:r>
            <a:r>
              <a:rPr lang="en-US" altLang="zh-CN" dirty="0" err="1"/>
              <a:t>f.baseHandlingFee</a:t>
            </a:r>
            <a:r>
              <a:rPr lang="en-US" altLang="zh-CN" dirty="0"/>
              <a:t>, $</a:t>
            </a:r>
            <a:r>
              <a:rPr lang="en-US" altLang="zh-CN" dirty="0" err="1"/>
              <a:t>f.baseCustomerCharge</a:t>
            </a:r>
            <a:r>
              <a:rPr lang="en-US" altLang="zh-CN" dirty="0"/>
              <a:t> 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end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2848" y="403383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LHS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7523" y="474928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RHS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LHS 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多条件组合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65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多个条件之间之间用可以使用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来进行连接。默认是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条件的语法为：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绑定变量名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:]Object([field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343275"/>
            <a:ext cx="7210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LHS 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比较操作符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/>
          <a:lstStyle/>
          <a:p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= 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contains</a:t>
            </a:r>
            <a:r>
              <a:rPr lang="zh-CN" altLang="en-US" dirty="0"/>
              <a:t>、</a:t>
            </a:r>
            <a:r>
              <a:rPr lang="en-US" altLang="zh-CN" dirty="0"/>
              <a:t>not contains</a:t>
            </a:r>
            <a:r>
              <a:rPr lang="zh-CN" altLang="en-US" dirty="0"/>
              <a:t>、 </a:t>
            </a:r>
            <a:r>
              <a:rPr lang="en-US" altLang="zh-CN" dirty="0" err="1"/>
              <a:t>memberof</a:t>
            </a:r>
            <a:r>
              <a:rPr lang="zh-CN" altLang="en-US" dirty="0"/>
              <a:t>、</a:t>
            </a:r>
            <a:r>
              <a:rPr lang="en-US" altLang="zh-CN" dirty="0"/>
              <a:t>not </a:t>
            </a:r>
            <a:r>
              <a:rPr lang="en-US" altLang="zh-CN" dirty="0" err="1"/>
              <a:t>memberof</a:t>
            </a:r>
            <a:r>
              <a:rPr lang="zh-CN" altLang="en-US" dirty="0"/>
              <a:t>、</a:t>
            </a:r>
            <a:r>
              <a:rPr lang="en-US" altLang="zh-CN" dirty="0"/>
              <a:t>matches</a:t>
            </a:r>
            <a:r>
              <a:rPr lang="zh-CN" altLang="en-US" dirty="0"/>
              <a:t>、</a:t>
            </a:r>
            <a:r>
              <a:rPr lang="en-US" altLang="zh-CN" dirty="0"/>
              <a:t>not matches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71800"/>
            <a:ext cx="7239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部分定义了当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满足是要进行的操作。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中可以编写代码，可以使用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部分当中定义的绑定变量名以及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头部定义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原则上（</a:t>
            </a:r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注意是原则上，个别情况下考虑规则的可读性，增加些</a:t>
            </a:r>
            <a:r>
              <a:rPr lang="en-US" altLang="zh-CN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语句反而更加清晰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当中虽然可以直接编写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但不建议在代码当中有条件判断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如果需要条件判断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那么请重新考虑将其放在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否则就违背了使用规则的初衷。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2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对象到工作空间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中可以使用宏函数对工作空间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(Working Memory)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进行操作。当调用宏函数后，所有未设置“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no-loop”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属性的规则都会被重新匹配，符合条件的重新触发。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宏函数包括：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对象插入到当前的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Memory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：对当前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进行更新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中删除某个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3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66762"/>
            <a:ext cx="72580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drools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宏对象可以实现在规则文件里直接访问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Memory,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从而获取对当前的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的更多控制。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drools.getWorkingMemory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：获取当前的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WorkingMemory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drools.halt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：在当前规则执行完成后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不再执行 其它未执行的规则。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drools.getRule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：得到当前的规则对象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drools.insert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：向当前的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WorkingMemory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当中插入 指定的对象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功能与宏函数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drools.update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：更新当前的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WorkingMemory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中指定 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功能与宏函数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drools.update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FactHandle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：更新当前的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WorkingMemory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中指定 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功能与宏函数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drools.retract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(new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：从当前的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WorkingMemory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中删除指 定的对象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功能与宏函数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 同。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1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6309"/>
            <a:ext cx="12781448" cy="4649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salience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设置规则执行的优先级,数字越大越先执行，数字相同的使用随机顺序。默认值为0，可以设置为负数。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no-</a:t>
            </a:r>
            <a:r>
              <a:rPr lang="zh-CN" altLang="zh-CN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默认为false。设置为true时，表示该规则只会被引擎检查一次。引擎内部对Fact更新时，忽略本规则的再次检查。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date-</a:t>
            </a:r>
            <a:r>
              <a:rPr lang="zh-CN" altLang="zh-CN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设置规则的开始生效日期。默认接受“dd-MMM-yyyy”格式的字符串。可以用代码修改日期格式，如：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System.setProperty("drools.dateformat","yyyy-MM-dd")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date-</a:t>
            </a:r>
            <a:r>
              <a:rPr lang="zh-CN" altLang="zh-CN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设置规则的过期日期。格式与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date-effective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默认为true。设置规则是否可用。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dialect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设置规则中使用的编程语言。默认为java，还可以设置为mvel。通过drools.getRule().getDialect()可以获取该属性的设置。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zh-CN" altLang="en-US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注意：还有一些属性，大家可以自己再研究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zh-CN" sz="18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1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Drools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（决策表）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实现规则发布管理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的一些坑（勿跳）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5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75" y="1825625"/>
            <a:ext cx="2809875" cy="427990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函数是定义在规则文件当中一代码块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作用是将在规则文件当中若干个规则都会用到的业务操作封装起来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实现业务代码的复用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减少规则编写的工作量。 函数的可见范围是函数所在的规则文件。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定义，可以是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，也可以有返回值。例如：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1370012"/>
            <a:ext cx="6063148" cy="54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 Table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（决策表）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实现规则发布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的一些坑（勿跳）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何时使用决策表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如果规则能够被表达为模板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数据的格式，那你应该考虑使用决策表。决策表中的每一行就是对应模板的一行数据，将产生一个规则。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运行决策表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——Drools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引擎所部署的系统中执行决策表。首先，决策表转换成的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规则语言（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），然后执行规则引擎需求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0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决策表样例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690687"/>
            <a:ext cx="11691471" cy="4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Drools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（决策表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实现规则发布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的一些坑（勿跳）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8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 Workbench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67622"/>
              </p:ext>
            </p:extLst>
          </p:nvPr>
        </p:nvGraphicFramePr>
        <p:xfrm>
          <a:off x="1381125" y="2093913"/>
          <a:ext cx="9153525" cy="381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87"/>
                <a:gridCol w="3772152"/>
                <a:gridCol w="4446986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Drools Workbench Web Server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Drools workbench 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10.168.2.203</a:t>
                      </a:r>
                      <a:b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SecureCRT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连接：登录堡垒机：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cd.it.genscript.com (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ssh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sftp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b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可登录用户：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junwei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@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shengzao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@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fanxin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启动：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startdrools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关闭：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stopdrools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10.168.3.113（drools/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drools_dev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10.168.2.204</a:t>
                      </a:r>
                      <a:b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维护方式同上。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10.168.3.81(drools/drools)</a:t>
                      </a:r>
                      <a:b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10.1.2.47</a:t>
                      </a:r>
                      <a:b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维护方式同上。</a:t>
                      </a:r>
                      <a:b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10.168.2.179</a:t>
                      </a:r>
                      <a:b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 Workbench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10.168.2.203:8080/kie-wb/kie-drools-wb.html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新建决策表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(1.0,1.1,1.2 -&gt;…)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Ksession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4336" y="1690688"/>
            <a:ext cx="11149014" cy="454818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KProject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KSession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KBase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Kproject</a:t>
            </a:r>
            <a:r>
              <a:rPr lang="en-US" altLang="zh-CN" dirty="0" smtClean="0"/>
              <a:t>, Repository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23974" y="2305050"/>
            <a:ext cx="8886825" cy="3209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KProject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7874" y="3114675"/>
            <a:ext cx="7343775" cy="17145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52887" y="3429000"/>
            <a:ext cx="3267075" cy="1085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67386" y="1820347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Repository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06572" y="2563595"/>
            <a:ext cx="127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Kie</a:t>
            </a:r>
            <a:r>
              <a:rPr lang="en-US" altLang="zh-CN" dirty="0" smtClean="0"/>
              <a:t> Projects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90899" y="378011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Kie</a:t>
            </a:r>
            <a:r>
              <a:rPr lang="en-US" altLang="zh-CN" dirty="0" smtClean="0"/>
              <a:t> Base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29069" y="378725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Kie</a:t>
            </a:r>
            <a:r>
              <a:rPr lang="en-US" altLang="zh-CN" dirty="0" smtClean="0"/>
              <a:t> 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3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Spring/Workbench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org.kie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-ci&lt;/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&lt;version&gt;${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drools.version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}&lt;/version&gt;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&lt;/dependency&gt;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&lt;dependency&gt;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org.kie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-spring&lt;/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&lt;version&gt;${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drools.version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}&lt;/version&gt;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&lt;/dependency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0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Spring/Workbench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0688"/>
            <a:ext cx="5524500" cy="5032375"/>
          </a:xfrm>
        </p:spPr>
        <p:txBody>
          <a:bodyPr>
            <a:no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setting.xml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文件配置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&lt;repositories&gt;</a:t>
            </a:r>
          </a:p>
          <a:p>
            <a:r>
              <a:rPr lang="en-US" altLang="zh-CN" sz="1200" dirty="0"/>
              <a:t>        &lt;repository&gt;</a:t>
            </a:r>
          </a:p>
          <a:p>
            <a:r>
              <a:rPr lang="en-US" altLang="zh-CN" sz="1200" dirty="0"/>
              <a:t>          &lt;id&gt;guvnor-m2-repo&lt;/id&gt;</a:t>
            </a:r>
          </a:p>
          <a:p>
            <a:r>
              <a:rPr lang="en-US" altLang="zh-CN" sz="1200" dirty="0"/>
              <a:t>          &lt;name&gt;Guvnor M2 Repo&lt;/name&gt;</a:t>
            </a:r>
          </a:p>
          <a:p>
            <a:r>
              <a:rPr lang="en-US" altLang="zh-CN" sz="1200" dirty="0"/>
              <a:t>          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&gt;http://10.168.2.203:8080/kie-wb/maven2/&lt;/url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  <a:p>
            <a:r>
              <a:rPr lang="en-US" altLang="zh-CN" sz="1200" dirty="0"/>
              <a:t>          &lt;layout&gt;default&lt;/layout&gt;</a:t>
            </a:r>
          </a:p>
          <a:p>
            <a:r>
              <a:rPr lang="en-US" altLang="zh-CN" sz="1200" dirty="0"/>
              <a:t>          &lt;releases&gt;</a:t>
            </a:r>
          </a:p>
          <a:p>
            <a:r>
              <a:rPr lang="en-US" altLang="zh-CN" sz="1200" dirty="0"/>
              <a:t>            &lt;enabled&gt;true&lt;/enabled&gt;</a:t>
            </a:r>
          </a:p>
          <a:p>
            <a:r>
              <a:rPr lang="en-US" altLang="zh-CN" sz="1200" dirty="0"/>
              <a:t>            &lt;</a:t>
            </a:r>
            <a:r>
              <a:rPr lang="en-US" altLang="zh-CN" sz="1200" dirty="0" err="1"/>
              <a:t>updatePolicy</a:t>
            </a:r>
            <a:r>
              <a:rPr lang="en-US" altLang="zh-CN" sz="1200" dirty="0"/>
              <a:t>&gt;always&lt;/</a:t>
            </a:r>
            <a:r>
              <a:rPr lang="en-US" altLang="zh-CN" sz="1200" dirty="0" err="1"/>
              <a:t>updatePolicy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          &lt;/releases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  <a:p>
            <a:r>
              <a:rPr lang="en-US" altLang="zh-CN" sz="1200" dirty="0"/>
              <a:t>          &lt;snapshots&gt;</a:t>
            </a:r>
          </a:p>
          <a:p>
            <a:r>
              <a:rPr lang="en-US" altLang="zh-CN" sz="1200" dirty="0"/>
              <a:t>            &lt;enabled&gt;true&lt;/enabled&gt;</a:t>
            </a:r>
          </a:p>
          <a:p>
            <a:r>
              <a:rPr lang="en-US" altLang="zh-CN" sz="1200" dirty="0"/>
              <a:t>            &lt;</a:t>
            </a:r>
            <a:r>
              <a:rPr lang="en-US" altLang="zh-CN" sz="1200" dirty="0" err="1"/>
              <a:t>updatePolicy</a:t>
            </a:r>
            <a:r>
              <a:rPr lang="en-US" altLang="zh-CN" sz="1200" dirty="0"/>
              <a:t>&gt;always&lt;/</a:t>
            </a:r>
            <a:r>
              <a:rPr lang="en-US" altLang="zh-CN" sz="1200" dirty="0" err="1"/>
              <a:t>updatePolicy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          &lt;/snapshots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  <a:p>
            <a:r>
              <a:rPr lang="en-US" altLang="zh-CN" sz="1200" dirty="0"/>
              <a:t>        &lt;/repository&gt;</a:t>
            </a:r>
          </a:p>
          <a:p>
            <a:r>
              <a:rPr lang="en-US" altLang="zh-CN" sz="1200" dirty="0"/>
              <a:t>      &lt;/repositories&gt;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5907409" y="3349109"/>
            <a:ext cx="5978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启动时，或者每隔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中下载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过的规则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并放到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.m2/repository/..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0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9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用户积分管理需求：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对于新注册的用户，系统需要赠送客户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客户每购买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美元的商品，则赠送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积分；如果是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用户的话，则赠送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2016/07~2016/08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，这两个月（暑假促销）期间购买的“自拍杆”商品，赠送双倍积分；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客户退货的话，根据退货金额，减去相应的积分；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对于恶意退货的用户，一经核实，积分清零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在积分商城兑换了礼品后，根据礼品价格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(1$-&gt;1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积分），扣减积分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积分商城在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2016/07~2016/08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暑假期间，礼品均打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折，即用平时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的积分就可以兑换该商品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7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Spring: applicatin</a:t>
            </a:r>
            <a:r>
              <a:rPr lang="en-US" altLang="zh-CN" dirty="0" smtClean="0"/>
              <a:t>Context-drools.xml</a:t>
            </a:r>
            <a:r>
              <a:rPr lang="zh-CN" altLang="en-US" dirty="0" smtClean="0"/>
              <a:t>样例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47801"/>
            <a:ext cx="5762625" cy="517098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247775" y="2686049"/>
            <a:ext cx="6134100" cy="1838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2084" y="3120509"/>
            <a:ext cx="412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本地集成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使用，定义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Kiesession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6100" y="5196569"/>
            <a:ext cx="3176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远程集成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respository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Drools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（决策表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实现规则发布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的一些坑（勿跳）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8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例子：查看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的代码逻辑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0000"/>
          </a:xfrm>
        </p:spPr>
        <p:txBody>
          <a:bodyPr/>
          <a:lstStyle/>
          <a:p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略，大家自行查看下。</a:t>
            </a:r>
            <a:endParaRPr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590800"/>
            <a:ext cx="7724775" cy="34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11" y="2209800"/>
            <a:ext cx="3190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核心：设计时将客户需求抽象成规则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6" y="1928813"/>
            <a:ext cx="8382000" cy="46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Drools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（决策表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实现规则发布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的一些坑（勿跳）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3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Field is not visible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dialect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时，不能采用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obj.field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的方式访问，会报错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visible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，如下面所示，有时候不注意就会写成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 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125" y="1920875"/>
            <a:ext cx="50673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rule "Special Handling Fee Rule"</a:t>
            </a:r>
          </a:p>
          <a:p>
            <a:r>
              <a:rPr lang="en-US" altLang="zh-CN" sz="2400" dirty="0"/>
              <a:t>    salience 94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u="sng" dirty="0"/>
              <a:t>dialect  "</a:t>
            </a: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en-US" altLang="zh-CN" sz="2400" u="sng" dirty="0"/>
              <a:t>"    </a:t>
            </a:r>
          </a:p>
          <a:p>
            <a:r>
              <a:rPr lang="en-US" altLang="zh-CN" sz="2400" dirty="0"/>
              <a:t>    when</a:t>
            </a:r>
          </a:p>
          <a:p>
            <a:r>
              <a:rPr lang="en-US" altLang="zh-CN" sz="2400" dirty="0"/>
              <a:t>        $f : </a:t>
            </a:r>
            <a:r>
              <a:rPr lang="en-US" altLang="zh-CN" sz="2400" dirty="0" err="1"/>
              <a:t>OrderFact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then       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f.setPrice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(23.5);//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正确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</a:rPr>
              <a:t>f.price</a:t>
            </a:r>
            <a:r>
              <a:rPr lang="en-US" altLang="zh-CN" sz="2400" dirty="0">
                <a:solidFill>
                  <a:srgbClr val="FF0000"/>
                </a:solidFill>
              </a:rPr>
              <a:t> = 3.5;   //</a:t>
            </a:r>
            <a:r>
              <a:rPr lang="zh-CN" altLang="en-US" sz="2400" dirty="0">
                <a:solidFill>
                  <a:srgbClr val="FF0000"/>
                </a:solidFill>
              </a:rPr>
              <a:t>错误</a:t>
            </a:r>
          </a:p>
          <a:p>
            <a:r>
              <a:rPr lang="en-US" altLang="zh-CN" sz="2400" dirty="0"/>
              <a:t>end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953124" y="1920875"/>
            <a:ext cx="5819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rule "Special Handling Fee Rule"</a:t>
            </a:r>
          </a:p>
          <a:p>
            <a:r>
              <a:rPr lang="en-US" altLang="zh-CN" sz="2400" dirty="0" smtClean="0"/>
              <a:t>    salience 94    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u="sng" dirty="0" smtClean="0"/>
              <a:t>dialect  "</a:t>
            </a:r>
            <a:r>
              <a:rPr lang="en-US" altLang="zh-CN" sz="2400" u="sng" dirty="0" err="1" smtClean="0"/>
              <a:t>mvel</a:t>
            </a:r>
            <a:r>
              <a:rPr lang="en-US" altLang="zh-CN" sz="2400" u="sng" dirty="0" smtClean="0"/>
              <a:t>"    </a:t>
            </a:r>
          </a:p>
          <a:p>
            <a:r>
              <a:rPr lang="en-US" altLang="zh-CN" sz="2400" dirty="0" smtClean="0"/>
              <a:t>    when</a:t>
            </a:r>
          </a:p>
          <a:p>
            <a:r>
              <a:rPr lang="en-US" altLang="zh-CN" sz="2400" dirty="0" smtClean="0"/>
              <a:t>        $f : </a:t>
            </a:r>
            <a:r>
              <a:rPr lang="en-US" altLang="zh-CN" sz="2400" dirty="0" err="1" smtClean="0"/>
              <a:t>OrderFact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    then        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f.setPrice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(23.5);//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正确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,java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调用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      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f.price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= 3.5;   //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正确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 smtClean="0"/>
              <a:t>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9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切换连接新的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 Workbench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.m2/repository/com../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gsscm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/**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的所有已经下载的各个版本规则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SCM-Top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pom.xml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规则引擎库地址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.m2/settings.xml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中的规则引擎库地址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时，要检查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依赖的包，不然会报错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49"/>
            <a:ext cx="10515600" cy="349091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要把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依赖的包都加入到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 Workbench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中，要不然编译报错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0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其他注意事项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中不要使用单引号，对于字符串一定使用双引号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，一定不能调用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kieSession.dispose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stateful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stateless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注：我们现在使用的是</a:t>
            </a:r>
            <a:r>
              <a:rPr lang="en-US" altLang="zh-CN" i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stateful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stateless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不会进行推理。无状态的规则引擎，等价于顺序处理数据的函数方法集合，而且仅仅执行一遍函数集合。按照顺序执行函数集合后，得到期望的结果集合。 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无状态会话不保存状态，为了执行规则引擎，初始时必须加入所有对象，并且在执行的过程中不会加入新的对象。由于对象集合没有变化，所以规则集合仅仅需要执行一次。 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stateful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在多次规则执行的时候保存状态。不同于无状态的会话，有状态的会话存在时间更长，当数据发生变化以后，会重复执行规则的匹配。也就是说，它们之间最大的区别在于，有状态会话存在推理过程。如果一条规则改变了数据，那么所有规则可能需要重新匹配一次。 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9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00350" y="1876426"/>
            <a:ext cx="5895975" cy="235743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7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规则在实现层面的矛盾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925" y="1958975"/>
            <a:ext cx="4171950" cy="19081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从业务角度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描述某种策略的具体操作执行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553200" y="195897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程序角度，程序逻辑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2" y="2776537"/>
            <a:ext cx="5667375" cy="3190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162050" y="3867150"/>
            <a:ext cx="4171950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如果是新普通用户，则加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如果是新增的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用户，则加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如果购买时间是暑假，则积分翻倍计算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</a:p>
        </p:txBody>
      </p:sp>
      <p:sp>
        <p:nvSpPr>
          <p:cNvPr id="7" name="乘号 6"/>
          <p:cNvSpPr/>
          <p:nvPr/>
        </p:nvSpPr>
        <p:spPr>
          <a:xfrm>
            <a:off x="5095875" y="2776537"/>
            <a:ext cx="1571625" cy="14335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业务规则技术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275"/>
            <a:ext cx="7886700" cy="46863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191500" y="565161"/>
            <a:ext cx="3162300" cy="154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关键点：</a:t>
            </a:r>
            <a:endParaRPr lang="en-US" altLang="zh-CN" sz="22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规则抽象出来，独立管理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业务规则面向业务管理人员，可视，可读，可管理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6262" y="2535257"/>
            <a:ext cx="38385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一、对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系统的使用人员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把业务策略（规则）的创建、修改和维护的权利交给业务经理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提高业务灵活性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加强业务处理的透明度，业务规则可以被管理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减少对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人员的依赖程度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避免将来升级的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二、对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系统架构，优化应用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系统的可维护性和维护成本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方便系统的整合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减少编写“硬代码”业务规则的成本和风险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2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可以将一个或多个的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映射到一个或多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接受数据输入，解释业务规则，并根据业务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规则做出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业务决策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3814763"/>
            <a:ext cx="546735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3571875"/>
            <a:ext cx="2724079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BRMS (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Rule Management System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406" y="2745859"/>
            <a:ext cx="2975920" cy="19908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一套针对规则引擎服务的管理系统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91" y="2124553"/>
            <a:ext cx="6548901" cy="45190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1084" y="28871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51401" y="16906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规则执行引擎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3766" y="48897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外部业务组件</a:t>
            </a:r>
          </a:p>
        </p:txBody>
      </p:sp>
      <p:sp>
        <p:nvSpPr>
          <p:cNvPr id="8" name="矩形 7"/>
          <p:cNvSpPr/>
          <p:nvPr/>
        </p:nvSpPr>
        <p:spPr>
          <a:xfrm>
            <a:off x="3120005" y="54225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规则管理组件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什么是规则引擎？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Table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（决策表）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实现规则发布管理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的一些坑（勿跳）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1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875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规则管理组件）的安装，参考文档；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http://10.168.2.125/Design/Requirement_Documents/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订单规则化项目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/03-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系统设计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/drools/Workbench/Drools6 Workbench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搭建与调测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docx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开发插件安装：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http://download.jboss.org/drools/release/6.4.0.Final/org.drools.updatesite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6" y="4219574"/>
            <a:ext cx="5124449" cy="25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2047</Words>
  <Application>Microsoft Office PowerPoint</Application>
  <PresentationFormat>宽屏</PresentationFormat>
  <Paragraphs>306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Calibri Light</vt:lpstr>
      <vt:lpstr>Office 主题</vt:lpstr>
      <vt:lpstr>Drools规则引擎培训</vt:lpstr>
      <vt:lpstr>Content</vt:lpstr>
      <vt:lpstr>什么是规则？</vt:lpstr>
      <vt:lpstr>规则在实现层面的矛盾</vt:lpstr>
      <vt:lpstr>业务规则技术</vt:lpstr>
      <vt:lpstr>什么是规则引擎？</vt:lpstr>
      <vt:lpstr>什么是BRMS (Business Rule Management System)</vt:lpstr>
      <vt:lpstr>Content</vt:lpstr>
      <vt:lpstr>Drools安装</vt:lpstr>
      <vt:lpstr>基本DRL语法</vt:lpstr>
      <vt:lpstr>规则定义</vt:lpstr>
      <vt:lpstr>Rule Example</vt:lpstr>
      <vt:lpstr>LHS : 多条件组合</vt:lpstr>
      <vt:lpstr>LHS : 比较操作符</vt:lpstr>
      <vt:lpstr>RHS</vt:lpstr>
      <vt:lpstr>RHS：更新fact对象到工作空间</vt:lpstr>
      <vt:lpstr>PowerPoint 演示文稿</vt:lpstr>
      <vt:lpstr>Drools宏对象</vt:lpstr>
      <vt:lpstr>Drools规则属性</vt:lpstr>
      <vt:lpstr>函数定义(function)</vt:lpstr>
      <vt:lpstr>Content</vt:lpstr>
      <vt:lpstr>Drools决策表</vt:lpstr>
      <vt:lpstr>Drools决策表样例</vt:lpstr>
      <vt:lpstr>Content</vt:lpstr>
      <vt:lpstr>Drools Workbench</vt:lpstr>
      <vt:lpstr>Drools Workbench管理台介绍</vt:lpstr>
      <vt:lpstr>KSession, KBase, Kproject, Repository</vt:lpstr>
      <vt:lpstr>Drools与Spring/Workbench集成</vt:lpstr>
      <vt:lpstr>Drools与Spring/Workbench集成(2)</vt:lpstr>
      <vt:lpstr>Spring: applicatinContext-drools.xml样例</vt:lpstr>
      <vt:lpstr>Content</vt:lpstr>
      <vt:lpstr>例子：查看Point的代码逻辑</vt:lpstr>
      <vt:lpstr>核心：设计时将客户需求抽象成规则List</vt:lpstr>
      <vt:lpstr>Content</vt:lpstr>
      <vt:lpstr>xx Field is not visible，dialect为java时，不能采用obj.field的方式访问，会报错not visible，如下面所示，有时候不注意就会写成mvel风格 </vt:lpstr>
      <vt:lpstr>SCM切换连接新的Drools Workbench环境</vt:lpstr>
      <vt:lpstr>Drools build时，要检查drl依赖的包，不然会报错</vt:lpstr>
      <vt:lpstr>其他注意事项</vt:lpstr>
      <vt:lpstr>Q&amp;A  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SCM供应链系统 运维指导书</dc:title>
  <dc:creator>Junwei Duan</dc:creator>
  <cp:lastModifiedBy>Junwei Duan</cp:lastModifiedBy>
  <cp:revision>202</cp:revision>
  <dcterms:created xsi:type="dcterms:W3CDTF">2016-07-19T07:40:46Z</dcterms:created>
  <dcterms:modified xsi:type="dcterms:W3CDTF">2016-08-01T09:26:24Z</dcterms:modified>
</cp:coreProperties>
</file>