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50" r:id="rId2"/>
    <p:sldId id="368" r:id="rId3"/>
    <p:sldId id="382" r:id="rId4"/>
    <p:sldId id="399" r:id="rId5"/>
    <p:sldId id="383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384" r:id="rId14"/>
    <p:sldId id="385" r:id="rId15"/>
    <p:sldId id="407" r:id="rId16"/>
    <p:sldId id="408" r:id="rId17"/>
    <p:sldId id="409" r:id="rId18"/>
    <p:sldId id="410" r:id="rId19"/>
    <p:sldId id="388" r:id="rId20"/>
    <p:sldId id="389" r:id="rId21"/>
    <p:sldId id="411" r:id="rId22"/>
    <p:sldId id="413" r:id="rId23"/>
    <p:sldId id="414" r:id="rId24"/>
    <p:sldId id="396" r:id="rId25"/>
    <p:sldId id="412" r:id="rId26"/>
    <p:sldId id="398" r:id="rId27"/>
    <p:sldId id="415" r:id="rId28"/>
    <p:sldId id="416" r:id="rId29"/>
    <p:sldId id="417" r:id="rId30"/>
    <p:sldId id="366" r:id="rId31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7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5"/>
    <a:srgbClr val="E1F1F7"/>
    <a:srgbClr val="D8EDF4"/>
    <a:srgbClr val="EDF6F9"/>
    <a:srgbClr val="F3F9FB"/>
    <a:srgbClr val="014099"/>
    <a:srgbClr val="091E77"/>
    <a:srgbClr val="00488A"/>
    <a:srgbClr val="00A050"/>
    <a:srgbClr val="E8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34597" autoAdjust="0"/>
    <p:restoredTop sz="72662" autoAdjust="0"/>
  </p:normalViewPr>
  <p:slideViewPr>
    <p:cSldViewPr snapToGrid="0" snapToObjects="1">
      <p:cViewPr varScale="1">
        <p:scale>
          <a:sx n="117" d="100"/>
          <a:sy n="117" d="100"/>
        </p:scale>
        <p:origin x="198" y="102"/>
      </p:cViewPr>
      <p:guideLst>
        <p:guide orient="horz" pos="2037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28" y="-84"/>
      </p:cViewPr>
      <p:guideLst>
        <p:guide orient="horz" pos="290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charset="-122"/>
              </a:defRPr>
            </a:lvl1pPr>
          </a:lstStyle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charset="-122"/>
              </a:defRPr>
            </a:lvl1pPr>
          </a:lstStyle>
          <a:p>
            <a:pPr>
              <a:defRPr/>
            </a:pPr>
            <a:fld id="{84345BFE-4FBC-4AC7-BEE3-88CCCE82F9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541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charset="-122"/>
              </a:defRPr>
            </a:lvl1pPr>
          </a:lstStyle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charset="-122"/>
              </a:defRPr>
            </a:lvl1pPr>
          </a:lstStyle>
          <a:p>
            <a:pPr>
              <a:defRPr/>
            </a:pPr>
            <a:fld id="{CBB27E74-DEC4-42BE-B443-F8EDB4992E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5300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031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606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21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510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9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069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776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240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select * into </a:t>
            </a:r>
            <a:r>
              <a:rPr lang="en-US" altLang="zh-CN" dirty="0" err="1" smtClean="0"/>
              <a:t>outfile</a:t>
            </a:r>
            <a:r>
              <a:rPr lang="en-US" altLang="zh-CN" dirty="0" smtClean="0"/>
              <a:t> '/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/load_data_test.txt' FIELDS TERMINATED BY ',' ENCLOSED BY '"' ESCAPED BY '\\' from </a:t>
            </a:r>
            <a:r>
              <a:rPr lang="en-US" altLang="zh-CN" dirty="0" err="1" smtClean="0"/>
              <a:t>test.load_data_test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LOAD DATA INFILE '/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/load_data_test2.txt' INTO TABLE </a:t>
            </a:r>
            <a:r>
              <a:rPr lang="en-US" altLang="zh-CN" dirty="0" err="1" smtClean="0"/>
              <a:t>test.load_data_test</a:t>
            </a:r>
            <a:endParaRPr lang="en-US" altLang="zh-CN" dirty="0" smtClean="0"/>
          </a:p>
          <a:p>
            <a:r>
              <a:rPr lang="en-US" altLang="zh-CN" dirty="0" smtClean="0"/>
              <a:t>FIELDS TERMINATED BY ',' ENCLOSED BY '"' ESCAPED BY '\\' 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456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select * into </a:t>
            </a:r>
            <a:r>
              <a:rPr lang="en-US" altLang="zh-CN" dirty="0" err="1" smtClean="0"/>
              <a:t>outfile</a:t>
            </a:r>
            <a:r>
              <a:rPr lang="en-US" altLang="zh-CN" dirty="0" smtClean="0"/>
              <a:t> '/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/load_data_test.txt' FIELDS TERMINATED BY ',' ENCLOSED BY '"' ESCAPED BY '\\' from </a:t>
            </a:r>
            <a:r>
              <a:rPr lang="en-US" altLang="zh-CN" dirty="0" err="1" smtClean="0"/>
              <a:t>test.load_data_test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05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06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999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31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864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833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934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711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927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561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657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562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65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87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83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12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32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55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36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kkkkk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27E74-DEC4-42BE-B443-F8EDB4992E3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47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90624"/>
            <a:ext cx="8610600" cy="4943475"/>
          </a:xfrm>
          <a:prstGeom prst="rect">
            <a:avLst/>
          </a:prstGeom>
        </p:spPr>
        <p:txBody>
          <a:bodyPr/>
          <a:lstStyle>
            <a:lvl1pPr>
              <a:buSzPct val="70000"/>
              <a:buFont typeface="Wingdings" pitchFamily="2" charset="2"/>
              <a:buChar char="u"/>
              <a:defRPr>
                <a:solidFill>
                  <a:srgbClr val="091E77"/>
                </a:solidFill>
              </a:defRPr>
            </a:lvl1pPr>
            <a:lvl2pPr>
              <a:buSzPct val="100000"/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26463" y="6378575"/>
            <a:ext cx="369887" cy="2746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C666-0BA8-416C-A623-88DD2BB220A8}" type="slidenum">
              <a:rPr lang="x-none" altLang="zh-CN"/>
              <a:pPr>
                <a:defRPr/>
              </a:pPr>
              <a:t>‹#›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 hasCustomPrompt="1"/>
          </p:nvPr>
        </p:nvSpPr>
        <p:spPr>
          <a:xfrm>
            <a:off x="361949" y="222250"/>
            <a:ext cx="6229351" cy="42862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14099"/>
                </a:solidFill>
              </a:defRPr>
            </a:lvl1pPr>
          </a:lstStyle>
          <a:p>
            <a:r>
              <a:rPr lang="en-US" altLang="zh-CN" dirty="0" smtClean="0"/>
              <a:t>Presentation Overview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69167" y="3366177"/>
            <a:ext cx="505017" cy="505017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26463" y="6378575"/>
            <a:ext cx="369887" cy="2746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C666-0BA8-416C-A623-88DD2BB220A8}" type="slidenum">
              <a:rPr lang="x-none" altLang="zh-CN"/>
              <a:pPr>
                <a:defRPr/>
              </a:pPr>
              <a:t>‹#›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 hasCustomPrompt="1"/>
          </p:nvPr>
        </p:nvSpPr>
        <p:spPr>
          <a:xfrm>
            <a:off x="361949" y="222250"/>
            <a:ext cx="6229351" cy="42862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14099"/>
                </a:solidFill>
              </a:defRPr>
            </a:lvl1pPr>
          </a:lstStyle>
          <a:p>
            <a:r>
              <a:rPr lang="en-US" altLang="zh-CN" dirty="0" smtClean="0"/>
              <a:t>Presentation Overview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505062" y="293686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2505062" y="3851273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2505062" y="476567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2"/>
          <p:cNvSpPr>
            <a:spLocks noGrp="1"/>
          </p:cNvSpPr>
          <p:nvPr userDrawn="1">
            <p:ph idx="1" hasCustomPrompt="1"/>
          </p:nvPr>
        </p:nvSpPr>
        <p:spPr>
          <a:xfrm>
            <a:off x="2505062" y="2111330"/>
            <a:ext cx="5905500" cy="32289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  <a:tabLst/>
              <a:defRPr sz="4000">
                <a:solidFill>
                  <a:srgbClr val="091E77"/>
                </a:solidFill>
              </a:defRPr>
            </a:lvl1pPr>
            <a:lvl2pPr>
              <a:buSzPct val="100000"/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5pPr>
          </a:lstStyle>
          <a:p>
            <a:pPr lvl="0"/>
            <a:r>
              <a:rPr lang="en-US" altLang="zh-CN" dirty="0" smtClean="0"/>
              <a:t>Title</a:t>
            </a:r>
            <a:endParaRPr lang="en-US" altLang="zh-CN" dirty="0"/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862121" y="2438390"/>
            <a:ext cx="505017" cy="553998"/>
            <a:chOff x="1862121" y="2438390"/>
            <a:chExt cx="505017" cy="553998"/>
          </a:xfrm>
        </p:grpSpPr>
        <p:sp>
          <p:nvSpPr>
            <p:cNvPr id="8" name="矩形 7"/>
            <p:cNvSpPr/>
            <p:nvPr/>
          </p:nvSpPr>
          <p:spPr>
            <a:xfrm>
              <a:off x="1969276" y="2438390"/>
              <a:ext cx="285752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0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  <a:endParaRPr lang="zh-CN" altLang="en-US" sz="3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21" name="图片 20" descr="yuanxing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62121" y="2462881"/>
              <a:ext cx="505017" cy="505017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 userDrawn="1"/>
        </p:nvSpPr>
        <p:spPr>
          <a:xfrm>
            <a:off x="1976322" y="3341686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7" name="图片 26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76213" y="4291741"/>
            <a:ext cx="505017" cy="505017"/>
          </a:xfrm>
          <a:prstGeom prst="rect">
            <a:avLst/>
          </a:prstGeom>
        </p:spPr>
      </p:pic>
      <p:sp>
        <p:nvSpPr>
          <p:cNvPr id="29" name="矩形 28"/>
          <p:cNvSpPr/>
          <p:nvPr userDrawn="1"/>
        </p:nvSpPr>
        <p:spPr>
          <a:xfrm>
            <a:off x="1983368" y="4267250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26463" y="6378575"/>
            <a:ext cx="369887" cy="2746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C666-0BA8-416C-A623-88DD2BB220A8}" type="slidenum">
              <a:rPr lang="x-none" altLang="zh-CN"/>
              <a:pPr>
                <a:defRPr/>
              </a:pPr>
              <a:t>‹#›</a:t>
            </a:fld>
            <a:endParaRPr lang="en-US" altLang="zh-CN" dirty="0">
              <a:cs typeface="Tahoma" pitchFamily="34" charset="0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505062" y="265111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2505062" y="346074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2505062" y="427037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2505062" y="508000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6"/>
          <p:cNvSpPr>
            <a:spLocks noGrp="1"/>
          </p:cNvSpPr>
          <p:nvPr>
            <p:ph type="title" hasCustomPrompt="1"/>
          </p:nvPr>
        </p:nvSpPr>
        <p:spPr>
          <a:xfrm>
            <a:off x="361949" y="222250"/>
            <a:ext cx="6229351" cy="42862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14099"/>
                </a:solidFill>
              </a:defRPr>
            </a:lvl1pPr>
          </a:lstStyle>
          <a:p>
            <a:r>
              <a:rPr lang="en-US" altLang="zh-CN" dirty="0" smtClean="0"/>
              <a:t>Presentation Overview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2505062" y="1911304"/>
            <a:ext cx="5905500" cy="401324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64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  <a:tabLst/>
              <a:defRPr sz="4000">
                <a:solidFill>
                  <a:srgbClr val="091E77"/>
                </a:solidFill>
              </a:defRPr>
            </a:lvl1pPr>
            <a:lvl2pPr>
              <a:buSzPct val="100000"/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5pPr>
          </a:lstStyle>
          <a:p>
            <a:pPr lvl="0"/>
            <a:r>
              <a:rPr lang="en-US" altLang="zh-CN" dirty="0" smtClean="0"/>
              <a:t>Title</a:t>
            </a:r>
            <a:endParaRPr lang="en-US" altLang="zh-CN" dirty="0"/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</p:txBody>
      </p:sp>
      <p:pic>
        <p:nvPicPr>
          <p:cNvPr id="23" name="图片 22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69167" y="2982861"/>
            <a:ext cx="505017" cy="505017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1862121" y="2143115"/>
            <a:ext cx="505017" cy="553998"/>
            <a:chOff x="1862121" y="2438390"/>
            <a:chExt cx="505017" cy="553998"/>
          </a:xfrm>
        </p:grpSpPr>
        <p:sp>
          <p:nvSpPr>
            <p:cNvPr id="26" name="矩形 25"/>
            <p:cNvSpPr/>
            <p:nvPr/>
          </p:nvSpPr>
          <p:spPr>
            <a:xfrm>
              <a:off x="1969276" y="2438390"/>
              <a:ext cx="285752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0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  <a:endParaRPr lang="zh-CN" altLang="en-US" sz="3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27" name="图片 26" descr="yuanxing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62121" y="2462881"/>
              <a:ext cx="505017" cy="505017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 userDrawn="1"/>
        </p:nvSpPr>
        <p:spPr>
          <a:xfrm>
            <a:off x="1976322" y="2963083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9" name="图片 28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76213" y="3798626"/>
            <a:ext cx="505017" cy="505017"/>
          </a:xfrm>
          <a:prstGeom prst="rect">
            <a:avLst/>
          </a:prstGeom>
        </p:spPr>
      </p:pic>
      <p:sp>
        <p:nvSpPr>
          <p:cNvPr id="30" name="矩形 29"/>
          <p:cNvSpPr/>
          <p:nvPr userDrawn="1"/>
        </p:nvSpPr>
        <p:spPr>
          <a:xfrm>
            <a:off x="1983368" y="3774135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1" name="图片 30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2510" y="4604912"/>
            <a:ext cx="505017" cy="505017"/>
          </a:xfrm>
          <a:prstGeom prst="rect">
            <a:avLst/>
          </a:prstGeom>
        </p:spPr>
      </p:pic>
      <p:sp>
        <p:nvSpPr>
          <p:cNvPr id="32" name="矩形 31"/>
          <p:cNvSpPr/>
          <p:nvPr userDrawn="1"/>
        </p:nvSpPr>
        <p:spPr>
          <a:xfrm>
            <a:off x="1989665" y="4580421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26463" y="6378575"/>
            <a:ext cx="369887" cy="2746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C666-0BA8-416C-A623-88DD2BB220A8}" type="slidenum">
              <a:rPr lang="x-none" altLang="zh-CN"/>
              <a:pPr>
                <a:defRPr/>
              </a:pPr>
              <a:t>‹#›</a:t>
            </a:fld>
            <a:endParaRPr lang="en-US" altLang="zh-CN" dirty="0">
              <a:cs typeface="Tahoma" pitchFamily="34" charset="0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505062" y="249871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2505062" y="321309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2505062" y="392747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2505062" y="464185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2505062" y="535623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6"/>
          <p:cNvSpPr>
            <a:spLocks noGrp="1"/>
          </p:cNvSpPr>
          <p:nvPr>
            <p:ph type="title" hasCustomPrompt="1"/>
          </p:nvPr>
        </p:nvSpPr>
        <p:spPr>
          <a:xfrm>
            <a:off x="361949" y="222250"/>
            <a:ext cx="6229351" cy="42862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14099"/>
                </a:solidFill>
              </a:defRPr>
            </a:lvl1pPr>
          </a:lstStyle>
          <a:p>
            <a:r>
              <a:rPr lang="en-US" altLang="zh-CN" dirty="0" smtClean="0"/>
              <a:t>Presentation Overview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 hasCustomPrompt="1"/>
          </p:nvPr>
        </p:nvSpPr>
        <p:spPr>
          <a:xfrm>
            <a:off x="2505062" y="1844629"/>
            <a:ext cx="5905500" cy="401324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56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  <a:tabLst/>
              <a:defRPr sz="3800">
                <a:solidFill>
                  <a:srgbClr val="091E77"/>
                </a:solidFill>
              </a:defRPr>
            </a:lvl1pPr>
            <a:lvl2pPr>
              <a:buSzPct val="100000"/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5pPr>
          </a:lstStyle>
          <a:p>
            <a:pPr lvl="0"/>
            <a:r>
              <a:rPr lang="en-US" altLang="zh-CN" dirty="0" smtClean="0"/>
              <a:t>Title</a:t>
            </a:r>
            <a:endParaRPr lang="en-US" altLang="zh-CN" dirty="0"/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</p:txBody>
      </p:sp>
      <p:pic>
        <p:nvPicPr>
          <p:cNvPr id="28" name="图片 27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69167" y="2739427"/>
            <a:ext cx="505017" cy="505017"/>
          </a:xfrm>
          <a:prstGeom prst="rect">
            <a:avLst/>
          </a:prstGeom>
        </p:spPr>
      </p:pic>
      <p:grpSp>
        <p:nvGrpSpPr>
          <p:cNvPr id="29" name="组合 28"/>
          <p:cNvGrpSpPr/>
          <p:nvPr userDrawn="1"/>
        </p:nvGrpSpPr>
        <p:grpSpPr>
          <a:xfrm>
            <a:off x="1862121" y="1981190"/>
            <a:ext cx="505017" cy="553998"/>
            <a:chOff x="1862121" y="2438390"/>
            <a:chExt cx="505017" cy="553998"/>
          </a:xfrm>
        </p:grpSpPr>
        <p:sp>
          <p:nvSpPr>
            <p:cNvPr id="30" name="矩形 29"/>
            <p:cNvSpPr/>
            <p:nvPr/>
          </p:nvSpPr>
          <p:spPr>
            <a:xfrm>
              <a:off x="1969276" y="2438390"/>
              <a:ext cx="285752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0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  <a:endParaRPr lang="zh-CN" altLang="en-US" sz="3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31" name="图片 30" descr="yuanxing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62121" y="2462881"/>
              <a:ext cx="505017" cy="505017"/>
            </a:xfrm>
            <a:prstGeom prst="rect">
              <a:avLst/>
            </a:prstGeom>
          </p:spPr>
        </p:pic>
      </p:grpSp>
      <p:sp>
        <p:nvSpPr>
          <p:cNvPr id="32" name="矩形 31"/>
          <p:cNvSpPr/>
          <p:nvPr userDrawn="1"/>
        </p:nvSpPr>
        <p:spPr>
          <a:xfrm>
            <a:off x="1976322" y="2719649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3" name="图片 32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76213" y="3446681"/>
            <a:ext cx="505017" cy="505017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1983368" y="3422190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5" name="图片 34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2510" y="4166052"/>
            <a:ext cx="505017" cy="505017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>
          <a:xfrm>
            <a:off x="1989665" y="4141561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7" name="图片 36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9556" y="4858328"/>
            <a:ext cx="505017" cy="505017"/>
          </a:xfrm>
          <a:prstGeom prst="rect">
            <a:avLst/>
          </a:prstGeom>
        </p:spPr>
      </p:pic>
      <p:sp>
        <p:nvSpPr>
          <p:cNvPr id="38" name="矩形 37"/>
          <p:cNvSpPr/>
          <p:nvPr userDrawn="1"/>
        </p:nvSpPr>
        <p:spPr>
          <a:xfrm>
            <a:off x="1996711" y="4833837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26463" y="6378575"/>
            <a:ext cx="369887" cy="2746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C666-0BA8-416C-A623-88DD2BB220A8}" type="slidenum">
              <a:rPr lang="x-none" altLang="zh-CN"/>
              <a:pPr>
                <a:defRPr/>
              </a:pPr>
              <a:t>‹#›</a:t>
            </a:fld>
            <a:endParaRPr lang="en-US" altLang="zh-CN" dirty="0">
              <a:cs typeface="Tahoma" pitchFamily="34" charset="0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505062" y="211771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2505062" y="283209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2505062" y="354647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2505062" y="426085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2505062" y="4975238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2505062" y="5681636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6"/>
          <p:cNvSpPr>
            <a:spLocks noGrp="1"/>
          </p:cNvSpPr>
          <p:nvPr>
            <p:ph type="title" hasCustomPrompt="1"/>
          </p:nvPr>
        </p:nvSpPr>
        <p:spPr>
          <a:xfrm>
            <a:off x="361949" y="222250"/>
            <a:ext cx="6229351" cy="42862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14099"/>
                </a:solidFill>
              </a:defRPr>
            </a:lvl1pPr>
          </a:lstStyle>
          <a:p>
            <a:r>
              <a:rPr lang="en-US" altLang="zh-CN" dirty="0" smtClean="0"/>
              <a:t>Presentation Overview</a:t>
            </a:r>
            <a:endParaRPr lang="zh-CN" altLang="en-US" dirty="0"/>
          </a:p>
        </p:txBody>
      </p:sp>
      <p:sp>
        <p:nvSpPr>
          <p:cNvPr id="34" name="内容占位符 2"/>
          <p:cNvSpPr>
            <a:spLocks noGrp="1"/>
          </p:cNvSpPr>
          <p:nvPr>
            <p:ph idx="1" hasCustomPrompt="1"/>
          </p:nvPr>
        </p:nvSpPr>
        <p:spPr>
          <a:xfrm>
            <a:off x="2505062" y="1438265"/>
            <a:ext cx="5905500" cy="454343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56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  <a:tabLst/>
              <a:defRPr sz="3600">
                <a:solidFill>
                  <a:srgbClr val="091E77"/>
                </a:solidFill>
              </a:defRPr>
            </a:lvl1pPr>
            <a:lvl2pPr>
              <a:buSzPct val="100000"/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5pPr>
          </a:lstStyle>
          <a:p>
            <a:pPr lvl="0"/>
            <a:r>
              <a:rPr lang="en-US" altLang="zh-CN" dirty="0" smtClean="0"/>
              <a:t>Title</a:t>
            </a:r>
            <a:endParaRPr lang="en-US" altLang="zh-CN" dirty="0"/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</p:txBody>
      </p:sp>
      <p:pic>
        <p:nvPicPr>
          <p:cNvPr id="29" name="图片 28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69167" y="2356159"/>
            <a:ext cx="505017" cy="505017"/>
          </a:xfrm>
          <a:prstGeom prst="rect">
            <a:avLst/>
          </a:prstGeom>
        </p:spPr>
      </p:pic>
      <p:grpSp>
        <p:nvGrpSpPr>
          <p:cNvPr id="35" name="组合 34"/>
          <p:cNvGrpSpPr/>
          <p:nvPr userDrawn="1"/>
        </p:nvGrpSpPr>
        <p:grpSpPr>
          <a:xfrm>
            <a:off x="1862121" y="1631542"/>
            <a:ext cx="505017" cy="553998"/>
            <a:chOff x="1862121" y="2438390"/>
            <a:chExt cx="505017" cy="553998"/>
          </a:xfrm>
        </p:grpSpPr>
        <p:sp>
          <p:nvSpPr>
            <p:cNvPr id="36" name="矩形 35"/>
            <p:cNvSpPr/>
            <p:nvPr/>
          </p:nvSpPr>
          <p:spPr>
            <a:xfrm>
              <a:off x="1969276" y="2438390"/>
              <a:ext cx="285752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0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  <a:endParaRPr lang="zh-CN" altLang="en-US" sz="3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37" name="图片 36" descr="yuanxing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62121" y="2462881"/>
              <a:ext cx="505017" cy="505017"/>
            </a:xfrm>
            <a:prstGeom prst="rect">
              <a:avLst/>
            </a:prstGeom>
          </p:spPr>
        </p:pic>
      </p:grpSp>
      <p:sp>
        <p:nvSpPr>
          <p:cNvPr id="38" name="矩形 37"/>
          <p:cNvSpPr/>
          <p:nvPr userDrawn="1"/>
        </p:nvSpPr>
        <p:spPr>
          <a:xfrm>
            <a:off x="1976322" y="2336381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9" name="图片 38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76213" y="3070137"/>
            <a:ext cx="505017" cy="505017"/>
          </a:xfrm>
          <a:prstGeom prst="rect">
            <a:avLst/>
          </a:prstGeom>
        </p:spPr>
      </p:pic>
      <p:sp>
        <p:nvSpPr>
          <p:cNvPr id="40" name="矩形 39"/>
          <p:cNvSpPr/>
          <p:nvPr userDrawn="1"/>
        </p:nvSpPr>
        <p:spPr>
          <a:xfrm>
            <a:off x="1983368" y="3045646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1" name="图片 40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2510" y="3789508"/>
            <a:ext cx="505017" cy="505017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1989665" y="3765017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3" name="图片 42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9556" y="4501956"/>
            <a:ext cx="505017" cy="505017"/>
          </a:xfrm>
          <a:prstGeom prst="rect">
            <a:avLst/>
          </a:prstGeom>
        </p:spPr>
      </p:pic>
      <p:sp>
        <p:nvSpPr>
          <p:cNvPr id="44" name="矩形 43"/>
          <p:cNvSpPr/>
          <p:nvPr userDrawn="1"/>
        </p:nvSpPr>
        <p:spPr>
          <a:xfrm>
            <a:off x="1996711" y="4477465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5" name="图片 44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9556" y="5198379"/>
            <a:ext cx="505017" cy="505017"/>
          </a:xfrm>
          <a:prstGeom prst="rect">
            <a:avLst/>
          </a:prstGeom>
        </p:spPr>
      </p:pic>
      <p:sp>
        <p:nvSpPr>
          <p:cNvPr id="46" name="矩形 45"/>
          <p:cNvSpPr/>
          <p:nvPr userDrawn="1"/>
        </p:nvSpPr>
        <p:spPr>
          <a:xfrm>
            <a:off x="1996711" y="5173888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26463" y="6378575"/>
            <a:ext cx="369887" cy="2746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C666-0BA8-416C-A623-88DD2BB220A8}" type="slidenum">
              <a:rPr lang="x-none" altLang="zh-CN"/>
              <a:pPr>
                <a:defRPr/>
              </a:pPr>
              <a:t>‹#›</a:t>
            </a:fld>
            <a:endParaRPr lang="en-US" altLang="zh-CN" dirty="0">
              <a:cs typeface="Tahoma" pitchFamily="34" charset="0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505062" y="2015206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2505062" y="2653386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2505062" y="3301091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2505062" y="3939271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2505062" y="4577451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>
            <a:off x="2507444" y="5226699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2507444" y="5864879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6"/>
          <p:cNvSpPr>
            <a:spLocks noGrp="1"/>
          </p:cNvSpPr>
          <p:nvPr>
            <p:ph type="title" hasCustomPrompt="1"/>
          </p:nvPr>
        </p:nvSpPr>
        <p:spPr>
          <a:xfrm>
            <a:off x="361949" y="222250"/>
            <a:ext cx="6229351" cy="42862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14099"/>
                </a:solidFill>
              </a:defRPr>
            </a:lvl1pPr>
          </a:lstStyle>
          <a:p>
            <a:r>
              <a:rPr lang="en-US" altLang="zh-CN" dirty="0" smtClean="0"/>
              <a:t>Presentation Overview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" hasCustomPrompt="1"/>
          </p:nvPr>
        </p:nvSpPr>
        <p:spPr>
          <a:xfrm>
            <a:off x="2505062" y="1390640"/>
            <a:ext cx="5905500" cy="454343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51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  <a:tabLst/>
              <a:defRPr sz="3400">
                <a:solidFill>
                  <a:srgbClr val="091E77"/>
                </a:solidFill>
              </a:defRPr>
            </a:lvl1pPr>
            <a:lvl2pPr>
              <a:buSzPct val="100000"/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5pPr>
          </a:lstStyle>
          <a:p>
            <a:pPr lvl="0"/>
            <a:r>
              <a:rPr lang="en-US" altLang="zh-CN" dirty="0" smtClean="0"/>
              <a:t>Title</a:t>
            </a:r>
            <a:endParaRPr lang="en-US" altLang="zh-CN" dirty="0"/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</p:txBody>
      </p:sp>
      <p:pic>
        <p:nvPicPr>
          <p:cNvPr id="36" name="图片 35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69167" y="2174611"/>
            <a:ext cx="505017" cy="505017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1862121" y="1523958"/>
            <a:ext cx="505017" cy="553998"/>
            <a:chOff x="1862121" y="2438390"/>
            <a:chExt cx="505017" cy="553998"/>
          </a:xfrm>
        </p:grpSpPr>
        <p:sp>
          <p:nvSpPr>
            <p:cNvPr id="38" name="矩形 37"/>
            <p:cNvSpPr/>
            <p:nvPr/>
          </p:nvSpPr>
          <p:spPr>
            <a:xfrm>
              <a:off x="1969276" y="2438390"/>
              <a:ext cx="285752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0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  <a:endParaRPr lang="zh-CN" altLang="en-US" sz="3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39" name="图片 38" descr="yuanxing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62121" y="2462881"/>
              <a:ext cx="505017" cy="505017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 userDrawn="1"/>
        </p:nvSpPr>
        <p:spPr>
          <a:xfrm>
            <a:off x="1976322" y="2154833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1" name="图片 40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76213" y="2821349"/>
            <a:ext cx="505017" cy="505017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1983368" y="2796858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3" name="图片 42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2510" y="3460032"/>
            <a:ext cx="505017" cy="505017"/>
          </a:xfrm>
          <a:prstGeom prst="rect">
            <a:avLst/>
          </a:prstGeom>
        </p:spPr>
      </p:pic>
      <p:sp>
        <p:nvSpPr>
          <p:cNvPr id="44" name="矩形 43"/>
          <p:cNvSpPr/>
          <p:nvPr userDrawn="1"/>
        </p:nvSpPr>
        <p:spPr>
          <a:xfrm>
            <a:off x="1989665" y="3435541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5" name="图片 44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9556" y="4105240"/>
            <a:ext cx="505017" cy="505017"/>
          </a:xfrm>
          <a:prstGeom prst="rect">
            <a:avLst/>
          </a:prstGeom>
        </p:spPr>
      </p:pic>
      <p:sp>
        <p:nvSpPr>
          <p:cNvPr id="46" name="矩形 45"/>
          <p:cNvSpPr/>
          <p:nvPr userDrawn="1"/>
        </p:nvSpPr>
        <p:spPr>
          <a:xfrm>
            <a:off x="1996711" y="4080749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7" name="图片 46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9556" y="4747871"/>
            <a:ext cx="505017" cy="505017"/>
          </a:xfrm>
          <a:prstGeom prst="rect">
            <a:avLst/>
          </a:prstGeom>
        </p:spPr>
      </p:pic>
      <p:sp>
        <p:nvSpPr>
          <p:cNvPr id="48" name="矩形 47"/>
          <p:cNvSpPr/>
          <p:nvPr userDrawn="1"/>
        </p:nvSpPr>
        <p:spPr>
          <a:xfrm>
            <a:off x="1996711" y="4723380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9" name="图片 48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9556" y="5398564"/>
            <a:ext cx="505017" cy="505017"/>
          </a:xfrm>
          <a:prstGeom prst="rect">
            <a:avLst/>
          </a:prstGeom>
        </p:spPr>
      </p:pic>
      <p:sp>
        <p:nvSpPr>
          <p:cNvPr id="50" name="矩形 49"/>
          <p:cNvSpPr/>
          <p:nvPr userDrawn="1"/>
        </p:nvSpPr>
        <p:spPr>
          <a:xfrm>
            <a:off x="1996711" y="5374073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26463" y="6378575"/>
            <a:ext cx="369887" cy="2746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C666-0BA8-416C-A623-88DD2BB220A8}" type="slidenum">
              <a:rPr lang="x-none" altLang="zh-CN"/>
              <a:pPr>
                <a:defRPr/>
              </a:pPr>
              <a:t>‹#›</a:t>
            </a:fld>
            <a:endParaRPr lang="en-US" altLang="zh-CN" dirty="0">
              <a:cs typeface="Tahoma" pitchFamily="34" charset="0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2505062" y="1900714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2505062" y="2481744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2505062" y="3062774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2505062" y="3643804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2505062" y="4224834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2507444" y="4816932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>
            <a:off x="2507444" y="5397962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2495536" y="5984620"/>
            <a:ext cx="48577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标题 6"/>
          <p:cNvSpPr>
            <a:spLocks noGrp="1"/>
          </p:cNvSpPr>
          <p:nvPr>
            <p:ph type="title" hasCustomPrompt="1"/>
          </p:nvPr>
        </p:nvSpPr>
        <p:spPr>
          <a:xfrm>
            <a:off x="361949" y="222250"/>
            <a:ext cx="6229351" cy="42862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14099"/>
                </a:solidFill>
              </a:defRPr>
            </a:lvl1pPr>
          </a:lstStyle>
          <a:p>
            <a:r>
              <a:rPr lang="en-US" altLang="zh-CN" dirty="0" smtClean="0"/>
              <a:t>Presentation Overview</a:t>
            </a:r>
            <a:endParaRPr lang="zh-CN" altLang="en-US" dirty="0"/>
          </a:p>
        </p:txBody>
      </p:sp>
      <p:sp>
        <p:nvSpPr>
          <p:cNvPr id="59" name="内容占位符 2"/>
          <p:cNvSpPr>
            <a:spLocks noGrp="1"/>
          </p:cNvSpPr>
          <p:nvPr>
            <p:ph idx="1" hasCustomPrompt="1"/>
          </p:nvPr>
        </p:nvSpPr>
        <p:spPr>
          <a:xfrm>
            <a:off x="2505062" y="1314242"/>
            <a:ext cx="5905500" cy="510243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46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  <a:tabLst/>
              <a:defRPr sz="3400">
                <a:solidFill>
                  <a:srgbClr val="091E77"/>
                </a:solidFill>
              </a:defRPr>
            </a:lvl1pPr>
            <a:lvl2pPr>
              <a:buSzPct val="100000"/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rgbClr val="091E77"/>
                </a:solidFill>
              </a:defRPr>
            </a:lvl5pPr>
          </a:lstStyle>
          <a:p>
            <a:pPr lvl="0"/>
            <a:r>
              <a:rPr lang="en-US" altLang="zh-CN" dirty="0" smtClean="0"/>
              <a:t>Title</a:t>
            </a:r>
            <a:endParaRPr lang="en-US" altLang="zh-CN" dirty="0"/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  <a:p>
            <a:pPr lvl="0"/>
            <a:r>
              <a:rPr lang="en-US" altLang="zh-CN" dirty="0" smtClean="0"/>
              <a:t>Title</a:t>
            </a:r>
          </a:p>
        </p:txBody>
      </p:sp>
      <p:pic>
        <p:nvPicPr>
          <p:cNvPr id="60" name="图片 59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69167" y="1993063"/>
            <a:ext cx="505017" cy="505017"/>
          </a:xfrm>
          <a:prstGeom prst="rect">
            <a:avLst/>
          </a:prstGeom>
        </p:spPr>
      </p:pic>
      <p:grpSp>
        <p:nvGrpSpPr>
          <p:cNvPr id="61" name="组合 60"/>
          <p:cNvGrpSpPr/>
          <p:nvPr userDrawn="1"/>
        </p:nvGrpSpPr>
        <p:grpSpPr>
          <a:xfrm>
            <a:off x="1862121" y="1409650"/>
            <a:ext cx="505017" cy="553998"/>
            <a:chOff x="1862121" y="2438390"/>
            <a:chExt cx="505017" cy="553998"/>
          </a:xfrm>
        </p:grpSpPr>
        <p:sp>
          <p:nvSpPr>
            <p:cNvPr id="62" name="矩形 61"/>
            <p:cNvSpPr/>
            <p:nvPr/>
          </p:nvSpPr>
          <p:spPr>
            <a:xfrm>
              <a:off x="1969276" y="2438390"/>
              <a:ext cx="285752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0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  <a:endParaRPr lang="zh-CN" altLang="en-US" sz="3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63" name="图片 62" descr="yuanxing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62121" y="2462881"/>
              <a:ext cx="505017" cy="505017"/>
            </a:xfrm>
            <a:prstGeom prst="rect">
              <a:avLst/>
            </a:prstGeom>
          </p:spPr>
        </p:pic>
      </p:grpSp>
      <p:sp>
        <p:nvSpPr>
          <p:cNvPr id="64" name="矩形 63"/>
          <p:cNvSpPr/>
          <p:nvPr userDrawn="1"/>
        </p:nvSpPr>
        <p:spPr>
          <a:xfrm>
            <a:off x="1976322" y="1973285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5" name="图片 64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76213" y="2586009"/>
            <a:ext cx="505017" cy="505017"/>
          </a:xfrm>
          <a:prstGeom prst="rect">
            <a:avLst/>
          </a:prstGeom>
        </p:spPr>
      </p:pic>
      <p:sp>
        <p:nvSpPr>
          <p:cNvPr id="66" name="矩形 65"/>
          <p:cNvSpPr/>
          <p:nvPr userDrawn="1"/>
        </p:nvSpPr>
        <p:spPr>
          <a:xfrm>
            <a:off x="1983368" y="2561518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7" name="图片 66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2510" y="3164176"/>
            <a:ext cx="505017" cy="505017"/>
          </a:xfrm>
          <a:prstGeom prst="rect">
            <a:avLst/>
          </a:prstGeom>
        </p:spPr>
      </p:pic>
      <p:sp>
        <p:nvSpPr>
          <p:cNvPr id="68" name="矩形 67"/>
          <p:cNvSpPr/>
          <p:nvPr userDrawn="1"/>
        </p:nvSpPr>
        <p:spPr>
          <a:xfrm>
            <a:off x="1989665" y="3139685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9" name="图片 68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9556" y="3742144"/>
            <a:ext cx="505017" cy="505017"/>
          </a:xfrm>
          <a:prstGeom prst="rect">
            <a:avLst/>
          </a:prstGeom>
        </p:spPr>
      </p:pic>
      <p:sp>
        <p:nvSpPr>
          <p:cNvPr id="70" name="矩形 69"/>
          <p:cNvSpPr/>
          <p:nvPr userDrawn="1"/>
        </p:nvSpPr>
        <p:spPr>
          <a:xfrm>
            <a:off x="1996711" y="3717653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1" name="图片 70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9556" y="4337707"/>
            <a:ext cx="505017" cy="505017"/>
          </a:xfrm>
          <a:prstGeom prst="rect">
            <a:avLst/>
          </a:prstGeom>
        </p:spPr>
      </p:pic>
      <p:sp>
        <p:nvSpPr>
          <p:cNvPr id="72" name="矩形 71"/>
          <p:cNvSpPr/>
          <p:nvPr userDrawn="1"/>
        </p:nvSpPr>
        <p:spPr>
          <a:xfrm>
            <a:off x="1996711" y="4313216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3" name="图片 72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9556" y="4927884"/>
            <a:ext cx="505017" cy="505017"/>
          </a:xfrm>
          <a:prstGeom prst="rect">
            <a:avLst/>
          </a:prstGeom>
        </p:spPr>
      </p:pic>
      <p:sp>
        <p:nvSpPr>
          <p:cNvPr id="74" name="矩形 73"/>
          <p:cNvSpPr/>
          <p:nvPr userDrawn="1"/>
        </p:nvSpPr>
        <p:spPr>
          <a:xfrm>
            <a:off x="1996711" y="4903393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5" name="图片 74" descr="yuanx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4028" y="5497172"/>
            <a:ext cx="505017" cy="505017"/>
          </a:xfrm>
          <a:prstGeom prst="rect">
            <a:avLst/>
          </a:prstGeom>
        </p:spPr>
      </p:pic>
      <p:sp>
        <p:nvSpPr>
          <p:cNvPr id="76" name="矩形 75"/>
          <p:cNvSpPr/>
          <p:nvPr userDrawn="1"/>
        </p:nvSpPr>
        <p:spPr>
          <a:xfrm>
            <a:off x="2001183" y="5472681"/>
            <a:ext cx="2857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r>
            <a:endParaRPr lang="zh-CN" altLang="en-US" sz="3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90624"/>
            <a:ext cx="8610600" cy="4943475"/>
          </a:xfrm>
          <a:prstGeom prst="rect">
            <a:avLst/>
          </a:prstGeom>
        </p:spPr>
        <p:txBody>
          <a:bodyPr/>
          <a:lstStyle>
            <a:lvl1pPr>
              <a:buSzPct val="70000"/>
              <a:buFont typeface="Wingdings" pitchFamily="2" charset="2"/>
              <a:buChar char="u"/>
              <a:defRPr>
                <a:solidFill>
                  <a:srgbClr val="091E77"/>
                </a:solidFill>
              </a:defRPr>
            </a:lvl1pPr>
            <a:lvl2pPr>
              <a:buSzPct val="100000"/>
              <a:buFont typeface="Arial" pitchFamily="34" charset="0"/>
              <a:buChar char="•"/>
              <a:defRPr>
                <a:solidFill>
                  <a:srgbClr val="091E77"/>
                </a:solidFill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>
                <a:solidFill>
                  <a:srgbClr val="091E77"/>
                </a:solidFill>
                <a:latin typeface="+mn-ea"/>
                <a:ea typeface="+mn-ea"/>
              </a:defRPr>
            </a:lvl3pPr>
            <a:lvl4pPr>
              <a:buFont typeface="Arial" pitchFamily="34" charset="0"/>
              <a:buChar char="•"/>
              <a:defRPr>
                <a:solidFill>
                  <a:srgbClr val="091E77"/>
                </a:solidFill>
                <a:latin typeface="+mn-ea"/>
                <a:ea typeface="+mn-ea"/>
              </a:defRPr>
            </a:lvl4pPr>
            <a:lvl5pPr>
              <a:buFont typeface="Arial" pitchFamily="34" charset="0"/>
              <a:buChar char="•"/>
              <a:defRPr>
                <a:solidFill>
                  <a:srgbClr val="091E77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26463" y="6378575"/>
            <a:ext cx="369887" cy="2746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C666-0BA8-416C-A623-88DD2BB220A8}" type="slidenum">
              <a:rPr lang="x-none" altLang="zh-CN"/>
              <a:pPr>
                <a:defRPr/>
              </a:pPr>
              <a:t>‹#›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 hasCustomPrompt="1"/>
          </p:nvPr>
        </p:nvSpPr>
        <p:spPr>
          <a:xfrm>
            <a:off x="361949" y="222250"/>
            <a:ext cx="6229351" cy="58737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14099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0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Line 101"/>
          <p:cNvSpPr>
            <a:spLocks noChangeShapeType="1"/>
          </p:cNvSpPr>
          <p:nvPr userDrawn="1"/>
        </p:nvSpPr>
        <p:spPr bwMode="auto">
          <a:xfrm>
            <a:off x="4763" y="6267450"/>
            <a:ext cx="9144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526463" y="6378575"/>
            <a:ext cx="369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b="1">
                <a:solidFill>
                  <a:srgbClr val="3B3B3B"/>
                </a:solidFill>
                <a:latin typeface="Arial Black" pitchFamily="34" charset="0"/>
                <a:ea typeface="SimSun" charset="-122"/>
              </a:defRPr>
            </a:lvl1pPr>
          </a:lstStyle>
          <a:p>
            <a:pPr>
              <a:defRPr/>
            </a:pPr>
            <a:fld id="{B2DF5293-E627-4DC1-90CE-8C116FF0BC6C}" type="slidenum">
              <a:rPr lang="x-none" altLang="zh-CN"/>
              <a:pPr>
                <a:defRPr/>
              </a:pPr>
              <a:t>‹#›</a:t>
            </a:fld>
            <a:endParaRPr lang="en-US" altLang="zh-CN" dirty="0"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31" r:id="rId2"/>
    <p:sldLayoutId id="2147484444" r:id="rId3"/>
    <p:sldLayoutId id="2147484445" r:id="rId4"/>
    <p:sldLayoutId id="2147484448" r:id="rId5"/>
    <p:sldLayoutId id="2147484447" r:id="rId6"/>
    <p:sldLayoutId id="2147484446" r:id="rId7"/>
    <p:sldLayoutId id="214748445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v"/>
        <a:defRPr sz="2400">
          <a:solidFill>
            <a:srgbClr val="002060"/>
          </a:solidFill>
          <a:latin typeface="Calibri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2200">
          <a:solidFill>
            <a:schemeClr val="tx1"/>
          </a:solidFill>
          <a:latin typeface="Calibri" pitchFamily="34" charset="0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Calibri" pitchFamily="34" charset="0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Calibri" pitchFamily="34" charset="0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Wikipedia:%E8%8B%B1%E8%AA%9E%E5%9C%8B%E9%9A%9B%E9%9F%B3%E6%A8%99" TargetMode="External"/><Relationship Id="rId7" Type="http://schemas.openxmlformats.org/officeDocument/2006/relationships/hyperlink" Target="http://zh.wikipedia.org/wiki/MySQL_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zh.wikipedia.org/wiki/%E7%91%9E%E5%85%B8" TargetMode="External"/><Relationship Id="rId5" Type="http://schemas.openxmlformats.org/officeDocument/2006/relationships/hyperlink" Target="http://zh.wikipedia.org/wiki/MySQL#cite_note-whatismysql-1" TargetMode="External"/><Relationship Id="rId4" Type="http://schemas.openxmlformats.org/officeDocument/2006/relationships/hyperlink" Target="http://zh.wikipedia.org/wiki/Wikipedia:%E8%8B%B1%E8%AA%9E%E5%9C%8B%E9%9A%9B%E9%9F%B3%E6%A8%99#.E7.AC.A6.E8.99.9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1949" y="1260963"/>
            <a:ext cx="8610600" cy="4943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简介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停止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/>
              <a:t>权限</a:t>
            </a:r>
            <a:r>
              <a:rPr lang="zh-CN" altLang="en-US" dirty="0" smtClean="0"/>
              <a:t>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数据导入</a:t>
            </a:r>
            <a:r>
              <a:rPr lang="en-US" altLang="zh-CN" dirty="0" smtClean="0"/>
              <a:t>, </a:t>
            </a:r>
            <a:r>
              <a:rPr lang="zh-CN" altLang="en-US" dirty="0"/>
              <a:t>导出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数据字典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 MySQL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en-US" altLang="zh-CN" dirty="0"/>
              <a:t>MySQL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7. MySQL</a:t>
            </a:r>
            <a:r>
              <a:rPr lang="zh-CN" altLang="en-US" dirty="0" smtClean="0"/>
              <a:t>备份与恢复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10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252537"/>
            <a:ext cx="5172075" cy="390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609" y="1976437"/>
            <a:ext cx="5410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11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657350"/>
            <a:ext cx="51911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12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000" kern="0" baseline="0" dirty="0" smtClean="0"/>
              <a:t>使用</a:t>
            </a:r>
            <a:r>
              <a:rPr lang="en-US" altLang="zh-CN" sz="2000" kern="0" baseline="0" dirty="0" smtClean="0"/>
              <a:t>All</a:t>
            </a:r>
            <a:r>
              <a:rPr lang="zh-CN" altLang="en-US" sz="2000" kern="0" baseline="0" dirty="0" smtClean="0"/>
              <a:t>来赋给所有权限</a:t>
            </a:r>
            <a:r>
              <a:rPr lang="en-US" altLang="zh-CN" sz="2000" kern="0" baseline="0" dirty="0" smtClean="0"/>
              <a:t>(</a:t>
            </a:r>
            <a:r>
              <a:rPr lang="zh-CN" altLang="en-US" sz="2000" kern="0" baseline="0" dirty="0" smtClean="0"/>
              <a:t>不包含将权限赋给其他</a:t>
            </a:r>
            <a:r>
              <a:rPr lang="en-US" altLang="zh-CN" sz="2000" kern="0" baseline="0" dirty="0" smtClean="0"/>
              <a:t>user)</a:t>
            </a:r>
          </a:p>
          <a:p>
            <a:pPr marL="457200" indent="-457200">
              <a:buAutoNum type="arabicPeriod"/>
            </a:pPr>
            <a:r>
              <a:rPr lang="en-US" altLang="zh-CN" sz="2000" kern="0" baseline="0" dirty="0" smtClean="0"/>
              <a:t>Usage</a:t>
            </a:r>
            <a:r>
              <a:rPr lang="zh-CN" altLang="en-US" sz="2000" kern="0" baseline="0" dirty="0" smtClean="0"/>
              <a:t>权限其实是不含任何权限</a:t>
            </a:r>
            <a:r>
              <a:rPr lang="en-US" altLang="zh-CN" sz="2000" kern="0" baseline="0" dirty="0" smtClean="0"/>
              <a:t>, </a:t>
            </a:r>
            <a:r>
              <a:rPr lang="zh-CN" altLang="en-US" sz="2000" kern="0" baseline="0" dirty="0" smtClean="0"/>
              <a:t>仅可以连接数据库</a:t>
            </a:r>
            <a:r>
              <a:rPr lang="en-US" altLang="zh-CN" sz="2000" kern="0" baseline="0" dirty="0" smtClean="0"/>
              <a:t>(</a:t>
            </a:r>
            <a:r>
              <a:rPr lang="zh-CN" altLang="en-US" sz="2000" kern="0" baseline="0" dirty="0" smtClean="0"/>
              <a:t>可以</a:t>
            </a:r>
            <a:r>
              <a:rPr lang="en-US" altLang="zh-CN" sz="2000" kern="0" baseline="0" dirty="0" smtClean="0"/>
              <a:t>show variable/status)</a:t>
            </a:r>
          </a:p>
          <a:p>
            <a:pPr marL="457200" indent="-457200">
              <a:buAutoNum type="arabicPeriod"/>
            </a:pPr>
            <a:r>
              <a:rPr lang="en-US" altLang="zh-CN" sz="2000" kern="0" baseline="0" dirty="0" smtClean="0"/>
              <a:t>Grant select on test.* to </a:t>
            </a:r>
            <a:r>
              <a:rPr lang="en-US" altLang="zh-CN" sz="2000" kern="0" baseline="0" dirty="0" err="1" smtClean="0"/>
              <a:t>jim@localhost</a:t>
            </a:r>
            <a:r>
              <a:rPr lang="en-US" altLang="zh-CN" sz="2000" kern="0" baseline="0" dirty="0" smtClean="0"/>
              <a:t> identified by ‘</a:t>
            </a:r>
            <a:r>
              <a:rPr lang="en-US" altLang="zh-CN" sz="2000" kern="0" baseline="0" dirty="0" err="1" smtClean="0"/>
              <a:t>abcjim</a:t>
            </a:r>
            <a:r>
              <a:rPr lang="en-US" altLang="zh-CN" sz="2000" kern="0" baseline="0" dirty="0" smtClean="0"/>
              <a:t>’;</a:t>
            </a:r>
          </a:p>
          <a:p>
            <a:pPr marL="457200" indent="-457200">
              <a:buAutoNum type="arabicPeriod"/>
            </a:pPr>
            <a:r>
              <a:rPr lang="en-US" altLang="zh-CN" sz="2000" kern="0" baseline="0" dirty="0" smtClean="0"/>
              <a:t>Show grants…</a:t>
            </a:r>
          </a:p>
          <a:p>
            <a:pPr marL="457200" indent="-457200">
              <a:buAutoNum type="arabicPeriod"/>
            </a:pPr>
            <a:r>
              <a:rPr lang="en-US" altLang="zh-CN" sz="2000" kern="0" baseline="0" dirty="0" smtClean="0"/>
              <a:t>REVOKE select on test.* from </a:t>
            </a:r>
            <a:r>
              <a:rPr lang="en-US" altLang="zh-CN" sz="2000" kern="0" baseline="0" dirty="0"/>
              <a:t>to </a:t>
            </a:r>
            <a:r>
              <a:rPr lang="en-US" altLang="zh-CN" sz="2000" kern="0" baseline="0" dirty="0" err="1" smtClean="0"/>
              <a:t>jim@localhost</a:t>
            </a:r>
            <a:r>
              <a:rPr lang="en-US" altLang="zh-CN" sz="2000" kern="0" baseline="0" dirty="0" smtClean="0"/>
              <a:t>;</a:t>
            </a:r>
          </a:p>
          <a:p>
            <a:pPr marL="457200" indent="-457200">
              <a:buAutoNum type="arabicPeriod"/>
            </a:pPr>
            <a:r>
              <a:rPr lang="en-US" altLang="zh-CN" sz="2000" kern="0" baseline="0" dirty="0" smtClean="0"/>
              <a:t>DROP USER;</a:t>
            </a:r>
          </a:p>
          <a:p>
            <a:pPr marL="457200" indent="-457200">
              <a:buAutoNum type="arabicPeriod"/>
            </a:pPr>
            <a:r>
              <a:rPr lang="en-US" altLang="zh-CN" sz="2000" kern="0" baseline="0" dirty="0" smtClean="0"/>
              <a:t>WITH GRANT OPTION</a:t>
            </a:r>
          </a:p>
          <a:p>
            <a:pPr marL="457200" indent="-457200">
              <a:buAutoNum type="arabicPeriod"/>
            </a:pPr>
            <a:r>
              <a:rPr lang="zh-CN" altLang="en-US" sz="2000" kern="0" baseline="0" dirty="0" smtClean="0"/>
              <a:t>忘记</a:t>
            </a:r>
            <a:r>
              <a:rPr lang="en-US" altLang="zh-CN" sz="2000" kern="0" baseline="0" dirty="0" smtClean="0"/>
              <a:t>root</a:t>
            </a:r>
            <a:r>
              <a:rPr lang="zh-CN" altLang="en-US" sz="2000" kern="0" baseline="0" dirty="0" smtClean="0"/>
              <a:t>密码</a:t>
            </a:r>
            <a:r>
              <a:rPr lang="en-US" altLang="zh-CN" sz="2000" kern="0" baseline="0" dirty="0" smtClean="0"/>
              <a:t>….</a:t>
            </a:r>
          </a:p>
          <a:p>
            <a:pPr marL="457200" indent="-457200">
              <a:buAutoNum type="arabicPeriod"/>
            </a:pPr>
            <a:r>
              <a:rPr lang="zh-CN" altLang="en-US" sz="2000" kern="0" baseline="0" dirty="0" smtClean="0"/>
              <a:t>用户权限表还有</a:t>
            </a:r>
            <a:r>
              <a:rPr lang="en-US" altLang="zh-CN" sz="2000" kern="0" baseline="0" dirty="0" smtClean="0"/>
              <a:t>host</a:t>
            </a:r>
            <a:r>
              <a:rPr lang="zh-CN" altLang="en-US" sz="2000" kern="0" baseline="0" dirty="0" smtClean="0"/>
              <a:t>表</a:t>
            </a:r>
            <a:endParaRPr lang="en-US" altLang="zh-CN" sz="2000" kern="0" baseline="0" dirty="0" smtClean="0"/>
          </a:p>
          <a:p>
            <a:pPr marL="457200" indent="-457200">
              <a:buAutoNum type="arabicPeriod"/>
            </a:pPr>
            <a:endParaRPr lang="en-US" altLang="zh-CN" sz="2000" kern="0" baseline="0" dirty="0" smtClean="0"/>
          </a:p>
          <a:p>
            <a:pPr marL="0" indent="0">
              <a:buNone/>
            </a:pPr>
            <a:endParaRPr lang="en-US" altLang="zh-CN" sz="2000" kern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316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13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数据库连接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2000" kern="0" baseline="0" dirty="0"/>
              <a:t>shell&gt; bin/</a:t>
            </a:r>
            <a:r>
              <a:rPr lang="en-US" altLang="zh-CN" sz="2000" kern="0" baseline="0" dirty="0" err="1"/>
              <a:t>mysql</a:t>
            </a:r>
            <a:r>
              <a:rPr lang="en-US" altLang="zh-CN" sz="2000" kern="0" baseline="0" dirty="0"/>
              <a:t> -u root -p --socket=/</a:t>
            </a:r>
            <a:r>
              <a:rPr lang="en-US" altLang="zh-CN" sz="2000" kern="0" baseline="0" dirty="0" smtClean="0"/>
              <a:t>opt/</a:t>
            </a:r>
            <a:r>
              <a:rPr lang="en-US" altLang="zh-CN" sz="2000" kern="0" baseline="0" dirty="0" err="1" smtClean="0"/>
              <a:t>mysql</a:t>
            </a:r>
            <a:r>
              <a:rPr lang="en-US" altLang="zh-CN" sz="2000" kern="0" baseline="0" dirty="0" smtClean="0"/>
              <a:t>/</a:t>
            </a:r>
            <a:r>
              <a:rPr lang="en-US" altLang="zh-CN" sz="2000" kern="0" baseline="0" dirty="0" err="1" smtClean="0"/>
              <a:t>mysql.sock</a:t>
            </a:r>
            <a:endParaRPr lang="en-US" altLang="zh-CN" sz="2000" kern="0" baseline="0" dirty="0" smtClean="0"/>
          </a:p>
          <a:p>
            <a:pPr marL="0" indent="0">
              <a:buNone/>
            </a:pPr>
            <a:r>
              <a:rPr lang="en-US" altLang="zh-CN" sz="2000" kern="0" baseline="0" dirty="0"/>
              <a:t>s</a:t>
            </a:r>
            <a:r>
              <a:rPr lang="en-US" altLang="zh-CN" sz="2000" kern="0" baseline="0" dirty="0" smtClean="0"/>
              <a:t>hell&gt; bin/</a:t>
            </a:r>
            <a:r>
              <a:rPr lang="en-US" altLang="zh-CN" sz="2000" kern="0" baseline="0" dirty="0" err="1" smtClean="0"/>
              <a:t>mysql</a:t>
            </a:r>
            <a:r>
              <a:rPr lang="en-US" altLang="zh-CN" sz="2000" kern="0" baseline="0" dirty="0" smtClean="0"/>
              <a:t> -u root -p -h10.168.2.224 -P3306</a:t>
            </a:r>
          </a:p>
          <a:p>
            <a:pPr marL="0" indent="0">
              <a:buNone/>
            </a:pPr>
            <a:endParaRPr lang="en-US" altLang="zh-CN" sz="2000" kern="0" baseline="0" dirty="0" smtClean="0"/>
          </a:p>
          <a:p>
            <a:pPr marL="0" indent="0">
              <a:buNone/>
            </a:pPr>
            <a:endParaRPr lang="en-US" altLang="zh-CN" sz="2000" kern="0" baseline="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2041619"/>
            <a:ext cx="3609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14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数据导入</a:t>
            </a:r>
            <a:r>
              <a:rPr lang="zh-CN" altLang="en-US" dirty="0"/>
              <a:t>导出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000" kern="0" baseline="0" dirty="0" err="1" smtClean="0"/>
              <a:t>Mysqldump</a:t>
            </a:r>
            <a:endParaRPr lang="en-US" altLang="zh-CN" sz="2000" kern="0" baseline="0" dirty="0" smtClean="0"/>
          </a:p>
          <a:p>
            <a:pPr marL="457200" indent="-457200">
              <a:buAutoNum type="arabicPeriod"/>
            </a:pPr>
            <a:r>
              <a:rPr lang="en-US" altLang="zh-CN" sz="2000" kern="0" baseline="0" dirty="0" err="1" smtClean="0"/>
              <a:t>Mysqlimport</a:t>
            </a:r>
            <a:endParaRPr lang="en-US" altLang="zh-CN" sz="2000" kern="0" baseline="0" dirty="0" smtClean="0"/>
          </a:p>
          <a:p>
            <a:pPr marL="457200" indent="-457200">
              <a:buAutoNum type="arabicPeriod"/>
            </a:pPr>
            <a:r>
              <a:rPr lang="en-US" altLang="zh-CN" sz="2000" kern="0" baseline="0" dirty="0" smtClean="0"/>
              <a:t>Select into </a:t>
            </a:r>
            <a:r>
              <a:rPr lang="en-US" altLang="zh-CN" sz="2000" kern="0" baseline="0" dirty="0" err="1" smtClean="0"/>
              <a:t>outfile</a:t>
            </a:r>
            <a:endParaRPr lang="en-US" altLang="zh-CN" sz="2000" kern="0" baseline="0" dirty="0" smtClean="0"/>
          </a:p>
          <a:p>
            <a:pPr marL="457200" indent="-457200">
              <a:buAutoNum type="arabicPeriod"/>
            </a:pPr>
            <a:r>
              <a:rPr lang="en-US" altLang="zh-CN" sz="2000" kern="0" baseline="0" dirty="0" smtClean="0"/>
              <a:t>Load data </a:t>
            </a:r>
            <a:r>
              <a:rPr lang="en-US" altLang="zh-CN" sz="2000" kern="0" baseline="0" dirty="0" err="1" smtClean="0"/>
              <a:t>infile</a:t>
            </a:r>
            <a:endParaRPr lang="en-US" altLang="zh-CN" sz="2000" kern="0" baseline="0" dirty="0" smtClean="0"/>
          </a:p>
          <a:p>
            <a:pPr marL="457200" indent="-457200">
              <a:buAutoNum type="arabicPeriod"/>
            </a:pPr>
            <a:r>
              <a:rPr lang="zh-CN" altLang="en-US" sz="2000" kern="0" baseline="0" dirty="0" smtClean="0"/>
              <a:t>工具</a:t>
            </a:r>
            <a:endParaRPr lang="en-US" altLang="zh-CN" sz="2000" kern="0" baseline="0" dirty="0" smtClean="0"/>
          </a:p>
          <a:p>
            <a:pPr marL="457200" indent="-457200">
              <a:buAutoNum type="arabicPeriod"/>
            </a:pPr>
            <a:r>
              <a:rPr lang="en-US" altLang="zh-CN" sz="2000" kern="0" baseline="0" dirty="0" smtClean="0"/>
              <a:t>Source</a:t>
            </a:r>
            <a:r>
              <a:rPr lang="zh-CN" altLang="en-US" sz="2000" kern="0" baseline="0" dirty="0" smtClean="0"/>
              <a:t>命令</a:t>
            </a:r>
            <a:endParaRPr lang="en-US" altLang="zh-CN" sz="2000" kern="0" baseline="0" dirty="0" smtClean="0"/>
          </a:p>
          <a:p>
            <a:pPr marL="0" indent="0">
              <a:buNone/>
            </a:pPr>
            <a:endParaRPr lang="en-US" altLang="zh-CN" sz="2000" kern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818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15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数据导入导出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mysqldump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0480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000" kern="0" baseline="0" dirty="0" err="1" smtClean="0"/>
              <a:t>Mysqldump</a:t>
            </a:r>
            <a:endParaRPr lang="en-US" altLang="zh-CN" sz="2000" kern="0" baseline="0" dirty="0" smtClean="0"/>
          </a:p>
          <a:p>
            <a:pPr marL="0" indent="0">
              <a:buNone/>
            </a:pPr>
            <a:r>
              <a:rPr lang="en-US" altLang="zh-CN" sz="1400" kern="0" baseline="0" dirty="0"/>
              <a:t>Usage: </a:t>
            </a:r>
            <a:r>
              <a:rPr lang="en-US" altLang="zh-CN" sz="1400" kern="0" baseline="0" dirty="0" err="1"/>
              <a:t>mysqldump</a:t>
            </a:r>
            <a:r>
              <a:rPr lang="en-US" altLang="zh-CN" sz="1400" kern="0" baseline="0" dirty="0"/>
              <a:t> [OPTIONS] database [tables]</a:t>
            </a:r>
          </a:p>
          <a:p>
            <a:pPr marL="0" indent="0">
              <a:buNone/>
            </a:pPr>
            <a:r>
              <a:rPr lang="en-US" altLang="zh-CN" sz="1400" kern="0" baseline="0" dirty="0"/>
              <a:t>OR     </a:t>
            </a:r>
            <a:r>
              <a:rPr lang="en-US" altLang="zh-CN" sz="1400" kern="0" baseline="0" dirty="0" err="1"/>
              <a:t>mysqldump</a:t>
            </a:r>
            <a:r>
              <a:rPr lang="en-US" altLang="zh-CN" sz="1400" kern="0" baseline="0" dirty="0"/>
              <a:t> [OPTIONS] --databases [OPTIONS] DB1 [DB2 DB3...]</a:t>
            </a:r>
          </a:p>
          <a:p>
            <a:pPr marL="0" indent="0">
              <a:buNone/>
            </a:pPr>
            <a:r>
              <a:rPr lang="en-US" altLang="zh-CN" sz="1400" kern="0" baseline="0" dirty="0"/>
              <a:t>OR     </a:t>
            </a:r>
            <a:r>
              <a:rPr lang="en-US" altLang="zh-CN" sz="1400" kern="0" baseline="0" dirty="0" err="1"/>
              <a:t>mysqldump</a:t>
            </a:r>
            <a:r>
              <a:rPr lang="en-US" altLang="zh-CN" sz="1400" kern="0" baseline="0" dirty="0"/>
              <a:t> [OPTIONS] --all-databases [OPTIONS</a:t>
            </a:r>
            <a:r>
              <a:rPr lang="en-US" altLang="zh-CN" sz="1400" kern="0" baseline="0" dirty="0" smtClean="0"/>
              <a:t>]</a:t>
            </a:r>
          </a:p>
          <a:p>
            <a:pPr marL="0" indent="0">
              <a:buNone/>
            </a:pPr>
            <a:r>
              <a:rPr lang="en-US" altLang="zh-CN" sz="1400" kern="0" baseline="0" dirty="0"/>
              <a:t>-a, --create-options </a:t>
            </a:r>
            <a:r>
              <a:rPr lang="en-US" altLang="zh-CN" sz="1400" kern="0" baseline="0" dirty="0" smtClean="0"/>
              <a:t> Include </a:t>
            </a:r>
            <a:r>
              <a:rPr lang="en-US" altLang="zh-CN" sz="1400" kern="0" baseline="0" dirty="0"/>
              <a:t>all MySQL specific create options</a:t>
            </a:r>
            <a:r>
              <a:rPr lang="en-US" altLang="zh-CN" sz="1400" kern="0" baseline="0" dirty="0" smtClean="0"/>
              <a:t>.</a:t>
            </a:r>
          </a:p>
          <a:p>
            <a:pPr marL="0" indent="0">
              <a:buNone/>
            </a:pPr>
            <a:r>
              <a:rPr lang="en-US" altLang="zh-CN" sz="1400" kern="0" baseline="0" dirty="0"/>
              <a:t>--add-drop-database Add a DROP DATABASE before each create.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--</a:t>
            </a:r>
            <a:r>
              <a:rPr lang="en-US" altLang="zh-CN" sz="1400" kern="0" baseline="0" dirty="0"/>
              <a:t>add-drop-table    Add a DROP TABLE before each create</a:t>
            </a:r>
            <a:r>
              <a:rPr lang="en-US" altLang="zh-CN" sz="1400" kern="0" baseline="0" dirty="0" smtClean="0"/>
              <a:t>.(</a:t>
            </a:r>
            <a:r>
              <a:rPr lang="en-US" altLang="zh-CN" sz="1400" kern="0" baseline="0" dirty="0"/>
              <a:t>Defaults to on; use --skip-add-drop-table to disable.)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</a:t>
            </a:r>
            <a:r>
              <a:rPr lang="en-US" altLang="zh-CN" sz="1400" kern="0" baseline="0" dirty="0"/>
              <a:t>c, --complete-insert </a:t>
            </a:r>
            <a:r>
              <a:rPr lang="en-US" altLang="zh-CN" sz="1400" kern="0" baseline="0" dirty="0" smtClean="0"/>
              <a:t>Use </a:t>
            </a:r>
            <a:r>
              <a:rPr lang="en-US" altLang="zh-CN" sz="1400" kern="0" baseline="0" dirty="0"/>
              <a:t>complete insert statements</a:t>
            </a:r>
            <a:r>
              <a:rPr lang="en-US" altLang="zh-CN" sz="1400" kern="0" baseline="0" dirty="0" smtClean="0"/>
              <a:t>.</a:t>
            </a:r>
          </a:p>
          <a:p>
            <a:pPr marL="0" indent="0">
              <a:buNone/>
            </a:pPr>
            <a:r>
              <a:rPr lang="en-US" altLang="zh-CN" sz="1400" kern="0" baseline="0" dirty="0"/>
              <a:t>-e, --extended-insert 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Use multiple-row INSERT syntax that include several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VALUES lists.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(Defaults to on; use --skip-extended-insert to disable</a:t>
            </a:r>
            <a:r>
              <a:rPr lang="en-US" altLang="zh-CN" sz="1400" kern="0" baseline="0" dirty="0" smtClean="0"/>
              <a:t>.)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</a:t>
            </a:r>
            <a:r>
              <a:rPr lang="en-US" altLang="zh-CN" sz="1400" kern="0" baseline="0" dirty="0"/>
              <a:t>t, --no-create-info 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Don't write table creation info.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</a:t>
            </a:r>
            <a:r>
              <a:rPr lang="en-US" altLang="zh-CN" sz="1400" kern="0" baseline="0" dirty="0"/>
              <a:t>d, --no-data       No row information</a:t>
            </a:r>
            <a:r>
              <a:rPr lang="en-US" altLang="zh-CN" sz="1400" kern="0" baseline="0" dirty="0" smtClean="0"/>
              <a:t>.</a:t>
            </a:r>
          </a:p>
          <a:p>
            <a:pPr marL="0" indent="0">
              <a:buNone/>
            </a:pPr>
            <a:r>
              <a:rPr lang="en-US" altLang="zh-CN" sz="1400" kern="0" baseline="0" dirty="0"/>
              <a:t>-R, --routines      Dump stored routines (functions and procedures).</a:t>
            </a:r>
            <a:endParaRPr lang="en-US" altLang="zh-CN" sz="1400" kern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761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16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数据导入导出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mysqlimport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0480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1400" kern="0" baseline="0" dirty="0"/>
              <a:t>Usage: </a:t>
            </a:r>
            <a:r>
              <a:rPr lang="en-US" altLang="zh-CN" sz="1400" kern="0" baseline="0" dirty="0" err="1"/>
              <a:t>mysqlimport</a:t>
            </a:r>
            <a:r>
              <a:rPr lang="en-US" altLang="zh-CN" sz="1400" kern="0" baseline="0" dirty="0"/>
              <a:t> [OPTIONS] database </a:t>
            </a:r>
            <a:r>
              <a:rPr lang="en-US" altLang="zh-CN" sz="1400" kern="0" baseline="0" dirty="0" err="1"/>
              <a:t>textfile</a:t>
            </a:r>
            <a:r>
              <a:rPr lang="en-US" altLang="zh-CN" sz="1400" kern="0" baseline="0" dirty="0"/>
              <a:t>...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</a:t>
            </a:r>
            <a:r>
              <a:rPr lang="en-US" altLang="zh-CN" sz="1400" kern="0" baseline="0" dirty="0"/>
              <a:t>c, --columns=name  Use only these columns to import the data to. Give the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column names in a comma separated list. This is same as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giving columns to LOAD DATA INFILE.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</a:t>
            </a:r>
            <a:r>
              <a:rPr lang="en-US" altLang="zh-CN" sz="1400" kern="0" baseline="0" dirty="0"/>
              <a:t>d, --delete        First delete all rows from table.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--</a:t>
            </a:r>
            <a:r>
              <a:rPr lang="en-US" altLang="zh-CN" sz="1400" kern="0" baseline="0" dirty="0"/>
              <a:t>fields-terminated-by=name 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Fields in the </a:t>
            </a:r>
            <a:r>
              <a:rPr lang="en-US" altLang="zh-CN" sz="1400" kern="0" baseline="0" dirty="0" err="1"/>
              <a:t>textfile</a:t>
            </a:r>
            <a:r>
              <a:rPr lang="en-US" altLang="zh-CN" sz="1400" kern="0" baseline="0" dirty="0"/>
              <a:t> are terminated by </a:t>
            </a:r>
            <a:r>
              <a:rPr lang="en-US" altLang="zh-CN" sz="1400" kern="0" baseline="0" dirty="0" smtClean="0"/>
              <a:t>...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--</a:t>
            </a:r>
            <a:r>
              <a:rPr lang="en-US" altLang="zh-CN" sz="1400" kern="0" baseline="0" dirty="0"/>
              <a:t>fields-enclosed-by=name 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Fields in the </a:t>
            </a:r>
            <a:r>
              <a:rPr lang="en-US" altLang="zh-CN" sz="1400" kern="0" baseline="0" dirty="0" err="1"/>
              <a:t>importfile</a:t>
            </a:r>
            <a:r>
              <a:rPr lang="en-US" altLang="zh-CN" sz="1400" kern="0" baseline="0" dirty="0"/>
              <a:t> are enclosed by ...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--</a:t>
            </a:r>
            <a:r>
              <a:rPr lang="en-US" altLang="zh-CN" sz="1400" kern="0" baseline="0" dirty="0"/>
              <a:t>fields-optionally-enclosed-by=name 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Fields in the </a:t>
            </a:r>
            <a:r>
              <a:rPr lang="en-US" altLang="zh-CN" sz="1400" kern="0" baseline="0" dirty="0" err="1"/>
              <a:t>i.file</a:t>
            </a:r>
            <a:r>
              <a:rPr lang="en-US" altLang="zh-CN" sz="1400" kern="0" baseline="0" dirty="0"/>
              <a:t> are opt. enclosed by ...</a:t>
            </a:r>
          </a:p>
          <a:p>
            <a:pPr marL="0" indent="0">
              <a:buNone/>
            </a:pPr>
            <a:r>
              <a:rPr lang="en-US" altLang="zh-CN" sz="1400" kern="0" baseline="0" dirty="0" smtClean="0"/>
              <a:t>--</a:t>
            </a:r>
            <a:r>
              <a:rPr lang="en-US" altLang="zh-CN" sz="1400" kern="0" baseline="0" dirty="0"/>
              <a:t>fields-escaped-by=name </a:t>
            </a:r>
          </a:p>
          <a:p>
            <a:pPr marL="0" indent="0">
              <a:buNone/>
            </a:pPr>
            <a:r>
              <a:rPr lang="en-US" altLang="zh-CN" sz="1400" kern="0" baseline="0" dirty="0"/>
              <a:t>                      Fields in the </a:t>
            </a:r>
            <a:r>
              <a:rPr lang="en-US" altLang="zh-CN" sz="1400" kern="0" baseline="0" dirty="0" err="1"/>
              <a:t>i.file</a:t>
            </a:r>
            <a:r>
              <a:rPr lang="en-US" altLang="zh-CN" sz="1400" kern="0" baseline="0" dirty="0"/>
              <a:t> are escaped by ..</a:t>
            </a:r>
            <a:endParaRPr lang="en-US" altLang="zh-CN" sz="1400" kern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968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LOAD </a:t>
            </a:r>
            <a:r>
              <a:rPr lang="en-US" altLang="zh-CN" sz="1400" dirty="0">
                <a:solidFill>
                  <a:srgbClr val="FF0000"/>
                </a:solidFill>
              </a:rPr>
              <a:t>DATA </a:t>
            </a:r>
            <a:r>
              <a:rPr lang="en-US" altLang="zh-CN" sz="1400" dirty="0"/>
              <a:t>[LOW_PRIORITY | CONCURRENT] [</a:t>
            </a:r>
            <a:r>
              <a:rPr lang="en-US" altLang="zh-CN" sz="1400" b="1" dirty="0">
                <a:solidFill>
                  <a:srgbClr val="FF0000"/>
                </a:solidFill>
              </a:rPr>
              <a:t>LOCAL</a:t>
            </a:r>
            <a:r>
              <a:rPr lang="en-US" altLang="zh-CN" sz="1400" dirty="0"/>
              <a:t>] </a:t>
            </a:r>
            <a:r>
              <a:rPr lang="en-US" altLang="zh-CN" sz="1400" dirty="0">
                <a:solidFill>
                  <a:srgbClr val="FF0000"/>
                </a:solidFill>
              </a:rPr>
              <a:t>INFILE '</a:t>
            </a:r>
            <a:r>
              <a:rPr lang="en-US" altLang="zh-CN" sz="1400" dirty="0" err="1">
                <a:solidFill>
                  <a:srgbClr val="FF0000"/>
                </a:solidFill>
              </a:rPr>
              <a:t>file_name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</a:p>
          <a:p>
            <a:pPr marL="0" indent="0">
              <a:buNone/>
            </a:pPr>
            <a:r>
              <a:rPr lang="en-US" altLang="zh-CN" sz="1400" dirty="0"/>
              <a:t>[REPLACE | IGNORE]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INTO TABLE </a:t>
            </a:r>
            <a:r>
              <a:rPr lang="en-US" altLang="zh-CN" sz="1400" dirty="0" err="1">
                <a:solidFill>
                  <a:srgbClr val="FF0000"/>
                </a:solidFill>
              </a:rPr>
              <a:t>tbl_name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[PARTITION (</a:t>
            </a:r>
            <a:r>
              <a:rPr lang="en-US" altLang="zh-CN" sz="1400" dirty="0" err="1"/>
              <a:t>partition_name</a:t>
            </a:r>
            <a:r>
              <a:rPr lang="en-US" altLang="zh-CN" sz="1400" dirty="0"/>
              <a:t>,...)]</a:t>
            </a:r>
          </a:p>
          <a:p>
            <a:pPr marL="0" indent="0">
              <a:buNone/>
            </a:pPr>
            <a:r>
              <a:rPr lang="en-US" altLang="zh-CN" sz="1400" dirty="0"/>
              <a:t>[CHARACTER SET </a:t>
            </a:r>
            <a:r>
              <a:rPr lang="en-US" altLang="zh-CN" sz="1400" dirty="0" err="1"/>
              <a:t>charset_name</a:t>
            </a:r>
            <a:r>
              <a:rPr lang="en-US" altLang="zh-CN" sz="1400" dirty="0"/>
              <a:t>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[{FIELDS | COLUMNS}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[TERMINATED BY 'string']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[[OPTIONALLY] ENCLOSED BY 'char']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[ESCAPED BY 'char']</a:t>
            </a:r>
          </a:p>
          <a:p>
            <a:pPr marL="0" indent="0">
              <a:buNone/>
            </a:pPr>
            <a:r>
              <a:rPr lang="en-US" altLang="zh-CN" sz="1400" dirty="0"/>
              <a:t>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[LINES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[STARTING BY 'string']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[TERMINATED BY 'string']</a:t>
            </a:r>
          </a:p>
          <a:p>
            <a:pPr marL="0" indent="0">
              <a:buNone/>
            </a:pPr>
            <a:r>
              <a:rPr lang="en-US" altLang="zh-CN" sz="1400" dirty="0"/>
              <a:t>]</a:t>
            </a:r>
          </a:p>
          <a:p>
            <a:pPr marL="0" indent="0">
              <a:buNone/>
            </a:pPr>
            <a:r>
              <a:rPr lang="en-US" altLang="zh-CN" sz="1400" dirty="0"/>
              <a:t>[IGNORE number{LINES | ROWS}]</a:t>
            </a:r>
          </a:p>
          <a:p>
            <a:pPr marL="0" indent="0">
              <a:buNone/>
            </a:pPr>
            <a:r>
              <a:rPr lang="en-US" altLang="zh-CN" sz="1400" dirty="0"/>
              <a:t>[(</a:t>
            </a:r>
            <a:r>
              <a:rPr lang="en-US" altLang="zh-CN" sz="1400" dirty="0" err="1"/>
              <a:t>col_name_or_user_var</a:t>
            </a:r>
            <a:r>
              <a:rPr lang="en-US" altLang="zh-CN" sz="1400" dirty="0"/>
              <a:t>,...)]</a:t>
            </a:r>
          </a:p>
          <a:p>
            <a:pPr marL="0" indent="0">
              <a:buNone/>
            </a:pPr>
            <a:r>
              <a:rPr lang="en-US" altLang="zh-CN" sz="1400" dirty="0"/>
              <a:t>[SET </a:t>
            </a:r>
            <a:r>
              <a:rPr lang="en-US" altLang="zh-CN" sz="1400" dirty="0" err="1"/>
              <a:t>col_name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expr</a:t>
            </a:r>
            <a:r>
              <a:rPr lang="en-US" altLang="zh-CN" sz="1400" dirty="0" smtClean="0"/>
              <a:t>,...]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SELECT .. INTO OUTFILE ‘..’ FROM … EXPORT_OPTION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17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数据导入导出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7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18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数据导入导出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" y="1128713"/>
            <a:ext cx="4927212" cy="17859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59" y="1084262"/>
            <a:ext cx="4342704" cy="14716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6" y="3471861"/>
            <a:ext cx="2461683" cy="14239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962" y="3264694"/>
            <a:ext cx="5709675" cy="18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19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数据字典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0480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1800" kern="0" baseline="0" dirty="0" smtClean="0"/>
              <a:t>每个数据库对应在</a:t>
            </a:r>
            <a:r>
              <a:rPr lang="en-US" altLang="zh-CN" sz="1800" kern="0" baseline="0" dirty="0" smtClean="0"/>
              <a:t>data</a:t>
            </a:r>
            <a:r>
              <a:rPr lang="zh-CN" altLang="en-US" sz="1800" kern="0" baseline="0" dirty="0" smtClean="0"/>
              <a:t>目录下有一个同名文件夹</a:t>
            </a:r>
            <a:endParaRPr lang="en-US" altLang="zh-CN" sz="1800" kern="0" baseline="0" dirty="0" smtClean="0"/>
          </a:p>
          <a:p>
            <a:pPr marL="457200" indent="-457200">
              <a:buAutoNum type="arabicPeriod"/>
            </a:pPr>
            <a:r>
              <a:rPr lang="zh-CN" altLang="en-US" sz="1800" kern="0" baseline="0" dirty="0" smtClean="0"/>
              <a:t>每个表在对应数据库目录下有一个</a:t>
            </a:r>
            <a:r>
              <a:rPr lang="en-US" altLang="zh-CN" sz="1800" kern="0" baseline="0" dirty="0" err="1" smtClean="0"/>
              <a:t>frm</a:t>
            </a:r>
            <a:r>
              <a:rPr lang="en-US" altLang="zh-CN" sz="1800" kern="0" baseline="0" dirty="0" smtClean="0"/>
              <a:t>(</a:t>
            </a:r>
            <a:r>
              <a:rPr lang="zh-CN" altLang="en-US" sz="1800" kern="0" baseline="0" dirty="0" smtClean="0"/>
              <a:t>数据结构</a:t>
            </a:r>
            <a:r>
              <a:rPr lang="en-US" altLang="zh-CN" sz="1800" kern="0" baseline="0" dirty="0" smtClean="0"/>
              <a:t>)</a:t>
            </a:r>
            <a:r>
              <a:rPr lang="zh-CN" altLang="en-US" sz="1800" kern="0" baseline="0" dirty="0" smtClean="0"/>
              <a:t>文件</a:t>
            </a:r>
            <a:r>
              <a:rPr lang="en-US" altLang="zh-CN" sz="1800" kern="0" baseline="0" dirty="0" smtClean="0"/>
              <a:t>,</a:t>
            </a:r>
            <a:endParaRPr lang="en-US" altLang="zh-CN" sz="1800" kern="0" baseline="0" dirty="0"/>
          </a:p>
          <a:p>
            <a:pPr marL="457200" indent="-457200">
              <a:buAutoNum type="arabicPeriod"/>
            </a:pPr>
            <a:r>
              <a:rPr lang="en-US" altLang="zh-CN" sz="1800" kern="0" baseline="0" dirty="0" smtClean="0"/>
              <a:t>MYISAM</a:t>
            </a:r>
            <a:r>
              <a:rPr lang="zh-CN" altLang="en-US" sz="1800" kern="0" baseline="0" dirty="0" smtClean="0"/>
              <a:t>引擎同时还有</a:t>
            </a:r>
            <a:r>
              <a:rPr lang="en-US" altLang="zh-CN" sz="1800" kern="0" baseline="0" dirty="0" smtClean="0"/>
              <a:t>MYD(</a:t>
            </a:r>
            <a:r>
              <a:rPr lang="zh-CN" altLang="en-US" sz="1800" kern="0" baseline="0" dirty="0" smtClean="0"/>
              <a:t>数据</a:t>
            </a:r>
            <a:r>
              <a:rPr lang="en-US" altLang="zh-CN" sz="1800" kern="0" baseline="0" dirty="0" smtClean="0"/>
              <a:t>)</a:t>
            </a:r>
            <a:r>
              <a:rPr lang="zh-CN" altLang="en-US" sz="1800" kern="0" baseline="0" dirty="0" smtClean="0"/>
              <a:t>文件</a:t>
            </a:r>
            <a:r>
              <a:rPr lang="en-US" altLang="zh-CN" sz="1800" kern="0" baseline="0" dirty="0" smtClean="0"/>
              <a:t>, MYI(</a:t>
            </a:r>
            <a:r>
              <a:rPr lang="zh-CN" altLang="en-US" sz="1800" kern="0" baseline="0" dirty="0" smtClean="0"/>
              <a:t>索引</a:t>
            </a:r>
            <a:r>
              <a:rPr lang="en-US" altLang="zh-CN" sz="1800" kern="0" baseline="0" dirty="0" smtClean="0"/>
              <a:t>)</a:t>
            </a:r>
            <a:r>
              <a:rPr lang="zh-CN" altLang="en-US" sz="1800" kern="0" baseline="0" dirty="0" smtClean="0"/>
              <a:t>文件</a:t>
            </a:r>
            <a:r>
              <a:rPr lang="en-US" altLang="zh-CN" sz="1800" kern="0" baseline="0" dirty="0" smtClean="0"/>
              <a:t>, INNODB</a:t>
            </a:r>
            <a:r>
              <a:rPr lang="zh-CN" altLang="en-US" sz="1800" kern="0" baseline="0" dirty="0" smtClean="0"/>
              <a:t>文件有</a:t>
            </a:r>
            <a:r>
              <a:rPr lang="en-US" altLang="zh-CN" sz="1800" kern="0" baseline="0" dirty="0" err="1" smtClean="0"/>
              <a:t>ibd</a:t>
            </a:r>
            <a:r>
              <a:rPr lang="zh-CN" altLang="en-US" sz="1800" kern="0" baseline="0" dirty="0" smtClean="0"/>
              <a:t>文件</a:t>
            </a:r>
            <a:r>
              <a:rPr lang="en-US" altLang="zh-CN" sz="1800" kern="0" baseline="0" dirty="0"/>
              <a:t>(</a:t>
            </a:r>
            <a:r>
              <a:rPr lang="en-US" altLang="zh-CN" sz="1800" kern="0" baseline="0" dirty="0" err="1" smtClean="0"/>
              <a:t>innodb_file_per_table</a:t>
            </a:r>
            <a:r>
              <a:rPr lang="zh-CN" altLang="en-US" sz="1800" kern="0" baseline="0" dirty="0" smtClean="0"/>
              <a:t>为</a:t>
            </a:r>
            <a:r>
              <a:rPr lang="en-US" altLang="zh-CN" sz="1800" kern="0" baseline="0" dirty="0" smtClean="0"/>
              <a:t>on)</a:t>
            </a:r>
          </a:p>
          <a:p>
            <a:pPr marL="457200" indent="-457200">
              <a:buAutoNum type="arabicPeriod"/>
            </a:pPr>
            <a:r>
              <a:rPr lang="en-US" altLang="zh-CN" sz="1800" kern="0" baseline="0" dirty="0" smtClean="0"/>
              <a:t>MYISAM</a:t>
            </a:r>
            <a:r>
              <a:rPr lang="zh-CN" altLang="en-US" sz="1800" kern="0" baseline="0" dirty="0" smtClean="0"/>
              <a:t>引擎表可以直接通过复制文件来达到复制表的目的</a:t>
            </a:r>
            <a:r>
              <a:rPr lang="en-US" altLang="zh-CN" sz="1800" kern="0" baseline="0" dirty="0" smtClean="0"/>
              <a:t>(INNODB</a:t>
            </a:r>
            <a:r>
              <a:rPr lang="zh-CN" altLang="en-US" sz="1800" kern="0" baseline="0" dirty="0" smtClean="0"/>
              <a:t>不可</a:t>
            </a:r>
            <a:r>
              <a:rPr lang="en-US" altLang="zh-CN" sz="1800" kern="0" baseline="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zh-CN" sz="1800" kern="0" baseline="0" dirty="0" err="1" smtClean="0"/>
              <a:t>innodb_file_per_table</a:t>
            </a:r>
            <a:r>
              <a:rPr lang="zh-CN" altLang="en-US" sz="1800" kern="0" baseline="0" dirty="0" smtClean="0"/>
              <a:t>为</a:t>
            </a:r>
            <a:r>
              <a:rPr lang="en-US" altLang="zh-CN" sz="1800" kern="0" baseline="0" dirty="0" smtClean="0"/>
              <a:t>OFF</a:t>
            </a:r>
            <a:r>
              <a:rPr lang="zh-CN" altLang="en-US" sz="1800" kern="0" baseline="0" dirty="0" smtClean="0"/>
              <a:t>的话</a:t>
            </a:r>
            <a:r>
              <a:rPr lang="en-US" altLang="zh-CN" sz="1800" kern="0" baseline="0" dirty="0" smtClean="0"/>
              <a:t>, </a:t>
            </a:r>
            <a:r>
              <a:rPr lang="zh-CN" altLang="en-US" sz="1800" kern="0" baseline="0" dirty="0" smtClean="0"/>
              <a:t>会有共享</a:t>
            </a:r>
            <a:r>
              <a:rPr lang="en-US" altLang="zh-CN" sz="1800" kern="0" baseline="0" dirty="0" smtClean="0"/>
              <a:t>table space IBD</a:t>
            </a:r>
            <a:r>
              <a:rPr lang="zh-CN" altLang="en-US" sz="1800" kern="0" baseline="0" dirty="0"/>
              <a:t>文件</a:t>
            </a:r>
            <a:endParaRPr lang="en-US" altLang="zh-CN" sz="1800" kern="0" baseline="0" dirty="0" smtClean="0"/>
          </a:p>
          <a:p>
            <a:pPr marL="457200" indent="-457200">
              <a:buAutoNum type="arabicPeriod"/>
            </a:pPr>
            <a:r>
              <a:rPr lang="en-US" altLang="zh-CN" sz="1800" kern="0" baseline="0" dirty="0" smtClean="0"/>
              <a:t>IBD</a:t>
            </a:r>
            <a:r>
              <a:rPr lang="zh-CN" altLang="en-US" sz="1800" kern="0" baseline="0" dirty="0" smtClean="0"/>
              <a:t>文件不可</a:t>
            </a:r>
            <a:r>
              <a:rPr lang="en-US" altLang="zh-CN" sz="1800" kern="0" baseline="0" dirty="0" smtClean="0"/>
              <a:t>SHRINK</a:t>
            </a:r>
          </a:p>
          <a:p>
            <a:pPr marL="457200" indent="-457200">
              <a:buAutoNum type="arabicPeriod"/>
            </a:pPr>
            <a:r>
              <a:rPr lang="zh-CN" altLang="en-US" sz="1800" kern="0" baseline="0" dirty="0" smtClean="0"/>
              <a:t>数据字典表</a:t>
            </a:r>
            <a:r>
              <a:rPr lang="en-US" altLang="zh-CN" sz="1800" kern="0" baseline="0" dirty="0" smtClean="0"/>
              <a:t>: </a:t>
            </a:r>
            <a:r>
              <a:rPr lang="en-US" altLang="zh-CN" sz="1800" kern="0" baseline="0" dirty="0" err="1" smtClean="0"/>
              <a:t>information_schema.schemata</a:t>
            </a:r>
            <a:r>
              <a:rPr lang="en-US" altLang="zh-CN" sz="1800" kern="0" baseline="0" dirty="0" smtClean="0"/>
              <a:t>, </a:t>
            </a:r>
            <a:r>
              <a:rPr lang="en-US" altLang="zh-CN" sz="1800" kern="0" baseline="0" dirty="0" err="1" smtClean="0"/>
              <a:t>information_schema.tables</a:t>
            </a:r>
            <a:r>
              <a:rPr lang="en-US" altLang="zh-CN" sz="1800" kern="0" baseline="0" dirty="0" smtClean="0"/>
              <a:t>, </a:t>
            </a:r>
            <a:r>
              <a:rPr lang="en-US" altLang="zh-CN" sz="1800" kern="0" baseline="0" dirty="0" err="1" smtClean="0"/>
              <a:t>information_schema.columns</a:t>
            </a:r>
            <a:r>
              <a:rPr lang="en-US" altLang="zh-CN" sz="1800" kern="0" baseline="0" dirty="0" smtClean="0"/>
              <a:t>, </a:t>
            </a:r>
            <a:r>
              <a:rPr lang="en-US" altLang="zh-CN" sz="1800" kern="0" baseline="0" dirty="0" err="1" smtClean="0"/>
              <a:t>information_schema.routines</a:t>
            </a:r>
            <a:r>
              <a:rPr lang="en-US" altLang="zh-CN" sz="1800" kern="0" baseline="0" dirty="0" smtClean="0"/>
              <a:t>… views</a:t>
            </a:r>
            <a:r>
              <a:rPr lang="en-US" altLang="zh-CN" sz="1800" kern="0" baseline="0" dirty="0"/>
              <a:t>, triggers, </a:t>
            </a:r>
            <a:r>
              <a:rPr lang="en-US" altLang="zh-CN" sz="1800" kern="0" baseline="0" dirty="0" smtClean="0"/>
              <a:t>TABLE_CONSTRAINTS</a:t>
            </a:r>
            <a:r>
              <a:rPr lang="en-US" altLang="zh-CN" sz="1800" kern="0" baseline="0" dirty="0"/>
              <a:t>, KEY_COLUMN_USAGE </a:t>
            </a:r>
            <a:r>
              <a:rPr lang="en-US" altLang="zh-CN" sz="1800" kern="0" baseline="0" dirty="0" smtClean="0"/>
              <a:t>, STATISTICS</a:t>
            </a:r>
          </a:p>
        </p:txBody>
      </p:sp>
    </p:spTree>
    <p:extLst>
      <p:ext uri="{BB962C8B-B14F-4D97-AF65-F5344CB8AC3E}">
        <p14:creationId xmlns:p14="http://schemas.microsoft.com/office/powerpoint/2010/main" val="19941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1950" y="3265969"/>
            <a:ext cx="8059380" cy="23384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全球十大互联网公司有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个在</a:t>
            </a:r>
            <a:r>
              <a:rPr lang="zh-CN" altLang="en-US" sz="2000" dirty="0"/>
              <a:t>使用</a:t>
            </a:r>
            <a:r>
              <a:rPr lang="en-US" altLang="zh-CN" sz="2000" dirty="0" smtClean="0"/>
              <a:t>MySQL(</a:t>
            </a:r>
            <a:r>
              <a:rPr lang="zh-CN" altLang="en-US" sz="2000" dirty="0" smtClean="0"/>
              <a:t>除了微软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zh-CN" altLang="en-US" sz="2000" dirty="0"/>
              <a:t>中国的腾</a:t>
            </a:r>
            <a:r>
              <a:rPr lang="zh-CN" altLang="en-US" sz="2000" dirty="0" smtClean="0"/>
              <a:t>讯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阿里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百度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网易</a:t>
            </a:r>
            <a:r>
              <a:rPr lang="en-US" altLang="zh-CN" sz="2000" dirty="0" smtClean="0"/>
              <a:t>, 360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均有使用并维护自己的定制版本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最著名的衍生版本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MariaDB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Percona</a:t>
            </a:r>
            <a:r>
              <a:rPr lang="en-US" altLang="zh-CN" sz="2000" dirty="0" smtClean="0"/>
              <a:t> Server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0723" y="928162"/>
            <a:ext cx="98587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（官方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发音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為英语发音：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Wikipedia:英語國際音標"/>
              </a:rPr>
              <a:t>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Wikipedia:英語國際音標"/>
              </a:rPr>
              <a:t>maɪ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Wikipedia:英語國際音標"/>
              </a:rPr>
              <a:t>ˌɛskjuːˈɛl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Wikipedia:英語國際音標"/>
              </a:rPr>
              <a:t>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"My S-Q-L",</a:t>
            </a:r>
            <a:r>
              <a:rPr kumimoji="0" lang="zh-CN" altLang="zh-CN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[1]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但也经常读作英语发音：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Wikipedia:英語國際音標"/>
              </a:rPr>
              <a:t>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Wikipedia:英語國際音標"/>
              </a:rPr>
              <a:t>maɪ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Wikipedia:英語國際音標"/>
              </a:rPr>
              <a:t>ˈsiːkwəl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Wikipedia:英語國際音標"/>
              </a:rPr>
              <a:t>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"My Sequel"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aseline="0" dirty="0" smtClean="0">
                <a:latin typeface="Arial" panose="020B0604020202020204" pitchFamily="34" charset="0"/>
              </a:rPr>
              <a:t>是一个开源的关系数据库管理系统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原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开发者为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瑞典"/>
              </a:rPr>
              <a:t>瑞典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MySQL AB"/>
              </a:rPr>
              <a:t>MySQL AB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公司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该公司于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2008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年被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收购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2009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年，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收购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成为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旗下产品。 </a:t>
            </a:r>
          </a:p>
        </p:txBody>
      </p:sp>
    </p:spTree>
    <p:extLst>
      <p:ext uri="{BB962C8B-B14F-4D97-AF65-F5344CB8AC3E}">
        <p14:creationId xmlns:p14="http://schemas.microsoft.com/office/powerpoint/2010/main" val="24414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20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0480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1800" kern="0" baseline="0" dirty="0" smtClean="0"/>
              <a:t>SHOW STATUS</a:t>
            </a:r>
          </a:p>
          <a:p>
            <a:pPr marL="457200" indent="-457200">
              <a:buAutoNum type="arabicPeriod"/>
            </a:pPr>
            <a:r>
              <a:rPr lang="en-US" altLang="zh-CN" sz="1800" kern="0" baseline="0" dirty="0" err="1" smtClean="0"/>
              <a:t>My.cnf</a:t>
            </a:r>
            <a:endParaRPr lang="en-US" altLang="zh-CN" sz="1800" kern="0" baseline="0" dirty="0" smtClean="0"/>
          </a:p>
          <a:p>
            <a:pPr marL="0" indent="0">
              <a:buNone/>
            </a:pPr>
            <a:endParaRPr lang="en-US" altLang="zh-CN" sz="1800" kern="0" baseline="0" dirty="0" smtClean="0"/>
          </a:p>
          <a:p>
            <a:pPr marL="0" indent="0">
              <a:buNone/>
            </a:pPr>
            <a:endParaRPr lang="en-US" altLang="zh-CN" sz="1800" kern="0" baseline="0" dirty="0"/>
          </a:p>
          <a:p>
            <a:pPr marL="0" indent="0">
              <a:buNone/>
            </a:pPr>
            <a:endParaRPr lang="en-US" altLang="zh-CN" sz="1800" kern="0" baseline="0" dirty="0" smtClean="0"/>
          </a:p>
          <a:p>
            <a:pPr marL="0" indent="0">
              <a:buNone/>
            </a:pPr>
            <a:endParaRPr lang="en-US" altLang="zh-CN" sz="1800" kern="0" baseline="0" dirty="0"/>
          </a:p>
          <a:p>
            <a:pPr marL="0" indent="0">
              <a:buNone/>
            </a:pPr>
            <a:endParaRPr lang="en-US" altLang="zh-CN" sz="1800" kern="0" baseline="0" dirty="0" smtClean="0"/>
          </a:p>
          <a:p>
            <a:pPr marL="0" indent="0">
              <a:buNone/>
            </a:pPr>
            <a:endParaRPr lang="en-US" altLang="zh-CN" sz="1800" kern="0" baseline="0" dirty="0"/>
          </a:p>
          <a:p>
            <a:pPr marL="0" indent="0">
              <a:buNone/>
            </a:pPr>
            <a:r>
              <a:rPr lang="en-US" altLang="zh-CN" sz="1800" kern="0" baseline="0" dirty="0" smtClean="0"/>
              <a:t>3.     SET GLOBAL/SESSION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785550"/>
            <a:ext cx="61626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21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MySQL</a:t>
            </a:r>
            <a:r>
              <a:rPr lang="zh-CN" altLang="en-US" dirty="0">
                <a:ea typeface="宋体" panose="02010600030101010101" pitchFamily="2" charset="-122"/>
              </a:rPr>
              <a:t>日志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1190625"/>
            <a:ext cx="5438775" cy="1238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2809875"/>
            <a:ext cx="52197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22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MySQL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General Log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400300"/>
            <a:ext cx="6734175" cy="167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" y="1309687"/>
            <a:ext cx="3829050" cy="295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562" y="17012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kern="0" baseline="0" dirty="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rPr>
              <a:t>该参数可动态修改</a:t>
            </a:r>
          </a:p>
        </p:txBody>
      </p:sp>
    </p:spTree>
    <p:extLst>
      <p:ext uri="{BB962C8B-B14F-4D97-AF65-F5344CB8AC3E}">
        <p14:creationId xmlns:p14="http://schemas.microsoft.com/office/powerpoint/2010/main" val="13880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23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MySQL</a:t>
            </a:r>
            <a:r>
              <a:rPr lang="zh-CN" altLang="en-US" dirty="0" smtClean="0">
                <a:ea typeface="宋体" panose="02010600030101010101" pitchFamily="2" charset="-122"/>
              </a:rPr>
              <a:t>二进制日志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285875"/>
            <a:ext cx="3295650" cy="209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100262"/>
            <a:ext cx="8557971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24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MySQL</a:t>
            </a:r>
            <a:r>
              <a:rPr lang="zh-CN" altLang="en-US" dirty="0" smtClean="0">
                <a:ea typeface="宋体" panose="02010600030101010101" pitchFamily="2" charset="-122"/>
              </a:rPr>
              <a:t>二进制日志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1561641"/>
            <a:ext cx="53054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25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MySQL</a:t>
            </a:r>
            <a:r>
              <a:rPr lang="zh-CN" altLang="en-US" dirty="0" smtClean="0">
                <a:ea typeface="宋体" panose="02010600030101010101" pitchFamily="2" charset="-122"/>
              </a:rPr>
              <a:t>二进制日志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047750"/>
            <a:ext cx="5419725" cy="2381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3900487"/>
            <a:ext cx="5276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26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MySQL</a:t>
            </a:r>
            <a:r>
              <a:rPr lang="zh-CN" altLang="en-US" dirty="0" smtClean="0">
                <a:ea typeface="宋体" panose="02010600030101010101" pitchFamily="2" charset="-122"/>
              </a:rPr>
              <a:t>慢查询日志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728787"/>
            <a:ext cx="3371850" cy="466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2541914"/>
            <a:ext cx="5781675" cy="2724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562" y="11977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kern="0" baseline="0" dirty="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rPr>
              <a:t>该参数可动态修改</a:t>
            </a:r>
          </a:p>
        </p:txBody>
      </p:sp>
    </p:spTree>
    <p:extLst>
      <p:ext uri="{BB962C8B-B14F-4D97-AF65-F5344CB8AC3E}">
        <p14:creationId xmlns:p14="http://schemas.microsoft.com/office/powerpoint/2010/main" val="9633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27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MySQL</a:t>
            </a:r>
            <a:r>
              <a:rPr lang="zh-CN" altLang="en-US" dirty="0" smtClean="0">
                <a:ea typeface="宋体" panose="02010600030101010101" pitchFamily="2" charset="-122"/>
              </a:rPr>
              <a:t>备份恢复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" y="1057619"/>
            <a:ext cx="2924175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49" y="2233612"/>
            <a:ext cx="5867400" cy="2238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" y="4611850"/>
            <a:ext cx="58864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/>
              <a:t>bin/</a:t>
            </a:r>
            <a:r>
              <a:rPr lang="en-US" altLang="zh-CN" sz="1800" dirty="0" err="1"/>
              <a:t>mysqlbackup</a:t>
            </a:r>
            <a:r>
              <a:rPr lang="en-US" altLang="zh-CN" sz="1800" dirty="0"/>
              <a:t> --with-timestamp --user=root --password=‘******’ --socket=/data/</a:t>
            </a:r>
            <a:r>
              <a:rPr lang="en-US" altLang="zh-CN" sz="1800" dirty="0" err="1"/>
              <a:t>mysql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mysql.sock</a:t>
            </a:r>
            <a:r>
              <a:rPr lang="en-US" altLang="zh-CN" sz="1800" dirty="0"/>
              <a:t> --incremental --start-</a:t>
            </a:r>
            <a:r>
              <a:rPr lang="en-US" altLang="zh-CN" sz="1800" dirty="0" err="1"/>
              <a:t>lsn</a:t>
            </a:r>
            <a:r>
              <a:rPr lang="en-US" altLang="zh-CN" sz="1800" dirty="0"/>
              <a:t>=411828581612 --incremental-backup-</a:t>
            </a:r>
            <a:r>
              <a:rPr lang="en-US" altLang="zh-CN" sz="1800" dirty="0" err="1"/>
              <a:t>dir</a:t>
            </a:r>
            <a:r>
              <a:rPr lang="en-US" altLang="zh-CN" sz="1800" dirty="0"/>
              <a:t>=/backup/</a:t>
            </a:r>
            <a:r>
              <a:rPr lang="en-US" altLang="zh-CN" sz="1800" dirty="0" err="1"/>
              <a:t>scm_db</a:t>
            </a:r>
            <a:r>
              <a:rPr lang="en-US" altLang="zh-CN" sz="1800" dirty="0"/>
              <a:t> backup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/bin/</a:t>
            </a:r>
            <a:r>
              <a:rPr lang="en-US" altLang="zh-CN" sz="1800" dirty="0" err="1"/>
              <a:t>mysqlbackup</a:t>
            </a:r>
            <a:r>
              <a:rPr lang="en-US" altLang="zh-CN" sz="1800" dirty="0"/>
              <a:t>  </a:t>
            </a:r>
            <a:r>
              <a:rPr lang="en-US" altLang="zh-CN" sz="1800" dirty="0" smtClean="0"/>
              <a:t>--</a:t>
            </a:r>
            <a:r>
              <a:rPr lang="en-US" altLang="zh-CN" sz="1800" dirty="0"/>
              <a:t>backup-</a:t>
            </a:r>
            <a:r>
              <a:rPr lang="en-US" altLang="zh-CN" sz="1800" dirty="0" err="1"/>
              <a:t>dir</a:t>
            </a:r>
            <a:r>
              <a:rPr lang="en-US" altLang="zh-CN" sz="1800" dirty="0"/>
              <a:t>=/</a:t>
            </a:r>
            <a:r>
              <a:rPr lang="en-US" altLang="zh-CN" sz="1800" dirty="0" smtClean="0"/>
              <a:t>backup/</a:t>
            </a:r>
            <a:r>
              <a:rPr lang="en-US" altLang="zh-CN" sz="1800" dirty="0" err="1" smtClean="0"/>
              <a:t>scm_db</a:t>
            </a:r>
            <a:r>
              <a:rPr lang="en-US" altLang="zh-CN" sz="1800" dirty="0" smtClean="0"/>
              <a:t>/full apply-log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/bin/</a:t>
            </a:r>
            <a:r>
              <a:rPr lang="en-US" altLang="zh-CN" sz="1800" dirty="0" err="1"/>
              <a:t>mysqlbackup</a:t>
            </a:r>
            <a:r>
              <a:rPr lang="en-US" altLang="zh-CN" sz="1800" dirty="0"/>
              <a:t>  --</a:t>
            </a:r>
            <a:r>
              <a:rPr lang="en-US" altLang="zh-CN" sz="1800" dirty="0" smtClean="0"/>
              <a:t>incremental-backup-</a:t>
            </a:r>
            <a:r>
              <a:rPr lang="en-US" altLang="zh-CN" sz="1800" dirty="0" err="1" smtClean="0"/>
              <a:t>dir</a:t>
            </a:r>
            <a:r>
              <a:rPr lang="en-US" altLang="zh-CN" sz="1800" dirty="0" smtClean="0"/>
              <a:t>=/backup/</a:t>
            </a:r>
            <a:r>
              <a:rPr lang="en-US" altLang="zh-CN" sz="1800" dirty="0" err="1" smtClean="0"/>
              <a:t>scm_db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inc</a:t>
            </a:r>
            <a:r>
              <a:rPr lang="en-US" altLang="zh-CN" sz="1800" dirty="0" smtClean="0"/>
              <a:t> --</a:t>
            </a:r>
            <a:r>
              <a:rPr lang="en-US" altLang="zh-CN" sz="1800" dirty="0"/>
              <a:t>backup-</a:t>
            </a:r>
            <a:r>
              <a:rPr lang="en-US" altLang="zh-CN" sz="1800" dirty="0" err="1"/>
              <a:t>dir</a:t>
            </a:r>
            <a:r>
              <a:rPr lang="en-US" altLang="zh-CN" sz="1800" dirty="0"/>
              <a:t>=/</a:t>
            </a:r>
            <a:r>
              <a:rPr lang="en-US" altLang="zh-CN" sz="1800" dirty="0" smtClean="0"/>
              <a:t>backup/</a:t>
            </a:r>
            <a:r>
              <a:rPr lang="en-US" altLang="zh-CN" sz="1800" dirty="0" err="1" smtClean="0"/>
              <a:t>scm_db</a:t>
            </a:r>
            <a:r>
              <a:rPr lang="en-US" altLang="zh-CN" sz="1800" dirty="0"/>
              <a:t>/full apply-incremental-backup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28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MySQL</a:t>
            </a:r>
            <a:r>
              <a:rPr lang="zh-CN" altLang="en-US" dirty="0" smtClean="0">
                <a:ea typeface="宋体" panose="02010600030101010101" pitchFamily="2" charset="-122"/>
              </a:rPr>
              <a:t>备份恢复</a:t>
            </a:r>
            <a:endParaRPr lang="zh-CN" altLang="en-US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30480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1800" kern="0" baseline="0" dirty="0"/>
              <a:t>/bin/</a:t>
            </a:r>
            <a:r>
              <a:rPr lang="en-US" altLang="zh-CN" sz="1800" kern="0" baseline="0" dirty="0" err="1"/>
              <a:t>mysqlbackup</a:t>
            </a:r>
            <a:r>
              <a:rPr lang="en-US" altLang="zh-CN" sz="1800" kern="0" baseline="0" dirty="0"/>
              <a:t>  --with-timestamp </a:t>
            </a:r>
            <a:r>
              <a:rPr lang="en-US" altLang="zh-CN" sz="1800" kern="0" baseline="0" dirty="0" smtClean="0"/>
              <a:t>--</a:t>
            </a:r>
            <a:r>
              <a:rPr lang="en-US" altLang="zh-CN" sz="1800" kern="0" baseline="0" dirty="0"/>
              <a:t>user=root --password</a:t>
            </a:r>
            <a:r>
              <a:rPr lang="en-US" altLang="zh-CN" sz="1800" kern="0" baseline="0" dirty="0" smtClean="0"/>
              <a:t>=‘******' </a:t>
            </a:r>
            <a:r>
              <a:rPr lang="en-US" altLang="zh-CN" sz="1800" kern="0" baseline="0" dirty="0"/>
              <a:t>--socket=/data/</a:t>
            </a:r>
            <a:r>
              <a:rPr lang="en-US" altLang="zh-CN" sz="1800" kern="0" baseline="0" dirty="0" err="1"/>
              <a:t>mysql</a:t>
            </a:r>
            <a:r>
              <a:rPr lang="en-US" altLang="zh-CN" sz="1800" kern="0" baseline="0" dirty="0"/>
              <a:t>/</a:t>
            </a:r>
            <a:r>
              <a:rPr lang="en-US" altLang="zh-CN" sz="1800" kern="0" baseline="0" dirty="0" err="1"/>
              <a:t>mysql.sock</a:t>
            </a:r>
            <a:r>
              <a:rPr lang="en-US" altLang="zh-CN" sz="1800" kern="0" baseline="0" dirty="0"/>
              <a:t> --backup-</a:t>
            </a:r>
            <a:r>
              <a:rPr lang="en-US" altLang="zh-CN" sz="1800" kern="0" baseline="0" dirty="0" err="1"/>
              <a:t>dir</a:t>
            </a:r>
            <a:r>
              <a:rPr lang="en-US" altLang="zh-CN" sz="1800" kern="0" baseline="0" dirty="0"/>
              <a:t>=/backup/</a:t>
            </a:r>
            <a:r>
              <a:rPr lang="en-US" altLang="zh-CN" sz="1800" kern="0" baseline="0" dirty="0" err="1"/>
              <a:t>scm_db</a:t>
            </a:r>
            <a:r>
              <a:rPr lang="en-US" altLang="zh-CN" sz="1800" kern="0" baseline="0" dirty="0"/>
              <a:t> </a:t>
            </a:r>
            <a:r>
              <a:rPr lang="en-US" altLang="zh-CN" sz="1800" kern="0" baseline="0" dirty="0" smtClean="0"/>
              <a:t>backup</a:t>
            </a:r>
            <a:endParaRPr lang="en-US" altLang="zh-CN" sz="1800" kern="0" baseline="0" dirty="0"/>
          </a:p>
        </p:txBody>
      </p:sp>
    </p:spTree>
    <p:extLst>
      <p:ext uri="{BB962C8B-B14F-4D97-AF65-F5344CB8AC3E}">
        <p14:creationId xmlns:p14="http://schemas.microsoft.com/office/powerpoint/2010/main" val="30295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zh-CN" sz="2000" dirty="0" smtClean="0"/>
              <a:t>MySQL</a:t>
            </a:r>
            <a:r>
              <a:rPr lang="zh-CN" altLang="en-US" sz="2000" dirty="0" smtClean="0"/>
              <a:t>应用广泛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前景光明</a:t>
            </a:r>
            <a:endParaRPr lang="en-US" altLang="zh-CN" sz="2000" dirty="0" smtClean="0"/>
          </a:p>
          <a:p>
            <a:pPr marL="228600" indent="-228600">
              <a:buAutoNum type="arabicPeriod"/>
            </a:pPr>
            <a:r>
              <a:rPr lang="en-US" altLang="zh-CN" sz="2000" dirty="0" smtClean="0"/>
              <a:t>MySQL</a:t>
            </a:r>
            <a:r>
              <a:rPr lang="zh-CN" altLang="en-US" sz="2000" dirty="0" smtClean="0"/>
              <a:t>是开源的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且文档详实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多看文档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多多练习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en-US" altLang="zh-CN" sz="2000" dirty="0" smtClean="0"/>
              <a:t>MySQL</a:t>
            </a:r>
            <a:r>
              <a:rPr lang="zh-CN" altLang="en-US" sz="2000" dirty="0" smtClean="0"/>
              <a:t>权限与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绑定</a:t>
            </a:r>
            <a:endParaRPr lang="en-US" altLang="zh-CN" sz="2000" dirty="0" smtClean="0"/>
          </a:p>
          <a:p>
            <a:pPr marL="228600" indent="-228600">
              <a:buAutoNum type="arabicPeriod"/>
            </a:pPr>
            <a:r>
              <a:rPr lang="zh-CN" altLang="en-US" sz="2000" dirty="0" smtClean="0"/>
              <a:t>开启二进制日志很重要</a:t>
            </a:r>
            <a:endParaRPr lang="en-US" altLang="zh-CN" sz="2000" dirty="0" smtClean="0"/>
          </a:p>
          <a:p>
            <a:pPr marL="228600" indent="-228600">
              <a:buAutoNum type="arabicPeriod"/>
            </a:pPr>
            <a:r>
              <a:rPr lang="zh-CN" altLang="en-US" sz="2000" dirty="0"/>
              <a:t>慢</a:t>
            </a:r>
            <a:r>
              <a:rPr lang="zh-CN" altLang="en-US" sz="2000" dirty="0" smtClean="0"/>
              <a:t>查询日志不可忽视</a:t>
            </a:r>
            <a:endParaRPr lang="en-US" altLang="zh-CN" sz="2000" dirty="0" smtClean="0"/>
          </a:p>
          <a:p>
            <a:pPr marL="228600" indent="-228600">
              <a:buAutoNum type="arabicPeriod"/>
            </a:pPr>
            <a:r>
              <a:rPr lang="zh-CN" altLang="en-US" sz="2000" dirty="0" smtClean="0"/>
              <a:t>备份恢复方法多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但要不</a:t>
            </a:r>
            <a:r>
              <a:rPr lang="zh-CN" altLang="en-US" sz="2000" dirty="0"/>
              <a:t>锁表</a:t>
            </a:r>
            <a:r>
              <a:rPr lang="zh-CN" altLang="en-US" sz="2000" dirty="0" smtClean="0"/>
              <a:t>热备必利用二进制日志</a:t>
            </a:r>
            <a:r>
              <a:rPr lang="en-US" altLang="zh-CN" sz="2000" dirty="0" smtClean="0"/>
              <a:t>(MYSAM</a:t>
            </a:r>
            <a:r>
              <a:rPr lang="zh-CN" altLang="en-US" sz="2000" dirty="0"/>
              <a:t>除外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29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总结</a:t>
            </a:r>
            <a:endParaRPr lang="zh-CN" altLang="en-US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30480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zh-CN" sz="1800" kern="0" baseline="0" dirty="0"/>
          </a:p>
        </p:txBody>
      </p:sp>
    </p:spTree>
    <p:extLst>
      <p:ext uri="{BB962C8B-B14F-4D97-AF65-F5344CB8AC3E}">
        <p14:creationId xmlns:p14="http://schemas.microsoft.com/office/powerpoint/2010/main" val="17432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20"/>
            <a:ext cx="8068019" cy="45685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3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61949" y="1075563"/>
            <a:ext cx="8059380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kern="0" baseline="0" dirty="0" smtClean="0"/>
              <a:t>MySQL</a:t>
            </a:r>
            <a:r>
              <a:rPr lang="zh-CN" altLang="en-US" sz="2000" kern="0" baseline="0" dirty="0" smtClean="0"/>
              <a:t>三种安装方式</a:t>
            </a:r>
            <a:r>
              <a:rPr lang="en-US" altLang="zh-CN" sz="2000" kern="0" baseline="0" dirty="0" smtClean="0"/>
              <a:t>: </a:t>
            </a:r>
            <a:r>
              <a:rPr lang="zh-CN" altLang="en-US" sz="2000" kern="0" baseline="0" dirty="0" smtClean="0"/>
              <a:t>包安装</a:t>
            </a:r>
            <a:r>
              <a:rPr lang="en-US" altLang="zh-CN" sz="2000" kern="0" baseline="0" dirty="0" smtClean="0"/>
              <a:t>, </a:t>
            </a:r>
            <a:r>
              <a:rPr lang="zh-CN" altLang="en-US" sz="2000" kern="0" baseline="0" dirty="0" smtClean="0"/>
              <a:t>源码安装</a:t>
            </a:r>
            <a:r>
              <a:rPr lang="en-US" altLang="zh-CN" sz="2000" kern="0" baseline="0" dirty="0" smtClean="0"/>
              <a:t>, </a:t>
            </a:r>
            <a:r>
              <a:rPr lang="zh-CN" altLang="en-US" sz="2000" kern="0" baseline="0" dirty="0" smtClean="0"/>
              <a:t>二进制安装</a:t>
            </a:r>
            <a:endParaRPr lang="en-US" altLang="zh-CN" sz="2000" kern="0" baseline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52" y="1640619"/>
            <a:ext cx="2604474" cy="22605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021" y="4027356"/>
            <a:ext cx="3971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9011" y="2718873"/>
            <a:ext cx="4267200" cy="2157487"/>
          </a:xfrm>
        </p:spPr>
        <p:txBody>
          <a:bodyPr/>
          <a:lstStyle/>
          <a:p>
            <a:r>
              <a:rPr lang="en-US" altLang="zh-CN" sz="4800" dirty="0" smtClean="0"/>
              <a:t>Thanks</a:t>
            </a:r>
            <a:r>
              <a:rPr lang="en-US" altLang="zh-CN" sz="4000" dirty="0" smtClean="0"/>
              <a:t>.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30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6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4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二进制安装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61949" y="1075563"/>
            <a:ext cx="8059380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zh-CN" sz="2000" kern="0" baseline="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057619"/>
            <a:ext cx="3362325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2067613"/>
            <a:ext cx="4962525" cy="1752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445808"/>
            <a:ext cx="5334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5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二进制安装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61949" y="1075563"/>
            <a:ext cx="8059380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2000" kern="0" baseline="0" dirty="0"/>
              <a:t>shell&gt; </a:t>
            </a:r>
            <a:r>
              <a:rPr lang="en-US" altLang="zh-CN" sz="2000" kern="0" baseline="0" dirty="0" err="1"/>
              <a:t>groupadd</a:t>
            </a:r>
            <a:r>
              <a:rPr lang="en-US" altLang="zh-CN" sz="2000" kern="0" baseline="0" dirty="0"/>
              <a:t> </a:t>
            </a:r>
            <a:r>
              <a:rPr lang="en-US" altLang="zh-CN" sz="2000" kern="0" baseline="0" dirty="0" err="1"/>
              <a:t>mysql</a:t>
            </a:r>
            <a:endParaRPr lang="en-US" altLang="zh-CN" sz="2000" kern="0" baseline="0" dirty="0"/>
          </a:p>
          <a:p>
            <a:pPr marL="0" indent="0">
              <a:buNone/>
            </a:pPr>
            <a:r>
              <a:rPr lang="en-US" altLang="zh-CN" sz="2000" kern="0" baseline="0" dirty="0"/>
              <a:t>shell&gt; </a:t>
            </a:r>
            <a:r>
              <a:rPr lang="en-US" altLang="zh-CN" sz="2000" kern="0" baseline="0" dirty="0" err="1"/>
              <a:t>useradd</a:t>
            </a:r>
            <a:r>
              <a:rPr lang="en-US" altLang="zh-CN" sz="2000" kern="0" baseline="0" dirty="0"/>
              <a:t> -r -g </a:t>
            </a:r>
            <a:r>
              <a:rPr lang="en-US" altLang="zh-CN" sz="2000" kern="0" baseline="0" dirty="0" err="1"/>
              <a:t>mysql</a:t>
            </a:r>
            <a:r>
              <a:rPr lang="en-US" altLang="zh-CN" sz="2000" kern="0" baseline="0" dirty="0"/>
              <a:t> </a:t>
            </a:r>
            <a:r>
              <a:rPr lang="en-US" altLang="zh-CN" sz="2000" kern="0" baseline="0" dirty="0" err="1"/>
              <a:t>mysql</a:t>
            </a:r>
            <a:endParaRPr lang="en-US" altLang="zh-CN" sz="2000" kern="0" baseline="0" dirty="0"/>
          </a:p>
          <a:p>
            <a:pPr marL="0" indent="0">
              <a:buNone/>
            </a:pPr>
            <a:r>
              <a:rPr lang="en-US" altLang="zh-CN" sz="2000" kern="0" baseline="0" dirty="0"/>
              <a:t>shell&gt; tar -</a:t>
            </a:r>
            <a:r>
              <a:rPr lang="en-US" altLang="zh-CN" sz="2000" kern="0" baseline="0" dirty="0" err="1"/>
              <a:t>xvf</a:t>
            </a:r>
            <a:r>
              <a:rPr lang="en-US" altLang="zh-CN" sz="2000" kern="0" baseline="0" dirty="0"/>
              <a:t> mysql-5.6.10-linux-glibc2.5-i686.tar.gz</a:t>
            </a:r>
          </a:p>
          <a:p>
            <a:pPr marL="0" indent="0">
              <a:buNone/>
            </a:pPr>
            <a:r>
              <a:rPr lang="en-US" altLang="zh-CN" sz="2000" kern="0" baseline="0" dirty="0"/>
              <a:t>shell&gt; mv mysql-5.6.10-linux-glibc2.5-i686 /</a:t>
            </a:r>
            <a:r>
              <a:rPr lang="en-US" altLang="zh-CN" sz="2000" kern="0" baseline="0" dirty="0" smtClean="0"/>
              <a:t>opt/</a:t>
            </a:r>
            <a:r>
              <a:rPr lang="en-US" altLang="zh-CN" sz="2000" kern="0" baseline="0" dirty="0" err="1" smtClean="0"/>
              <a:t>mysql</a:t>
            </a:r>
            <a:endParaRPr lang="en-US" altLang="zh-CN" sz="2000" kern="0" baseline="0" dirty="0" smtClean="0"/>
          </a:p>
          <a:p>
            <a:pPr marL="0" indent="0">
              <a:buNone/>
            </a:pPr>
            <a:r>
              <a:rPr lang="en-US" altLang="zh-CN" sz="2000" kern="0" baseline="0" dirty="0" smtClean="0"/>
              <a:t>shell</a:t>
            </a:r>
            <a:r>
              <a:rPr lang="en-US" altLang="zh-CN" sz="2000" kern="0" baseline="0" dirty="0"/>
              <a:t>&gt; cd </a:t>
            </a:r>
            <a:r>
              <a:rPr lang="en-US" altLang="zh-CN" sz="2000" kern="0" baseline="0" dirty="0" smtClean="0"/>
              <a:t>/opt/</a:t>
            </a:r>
            <a:r>
              <a:rPr lang="en-US" altLang="zh-CN" sz="2000" kern="0" baseline="0" dirty="0" err="1" smtClean="0"/>
              <a:t>mysql</a:t>
            </a:r>
            <a:endParaRPr lang="en-US" altLang="zh-CN" sz="2000" kern="0" baseline="0" dirty="0"/>
          </a:p>
          <a:p>
            <a:pPr marL="0" indent="0">
              <a:buNone/>
            </a:pPr>
            <a:r>
              <a:rPr lang="en-US" altLang="zh-CN" sz="2000" kern="0" baseline="0" dirty="0"/>
              <a:t>shell&gt; </a:t>
            </a:r>
            <a:r>
              <a:rPr lang="en-US" altLang="zh-CN" sz="2000" kern="0" baseline="0" dirty="0" err="1"/>
              <a:t>cp</a:t>
            </a:r>
            <a:r>
              <a:rPr lang="en-US" altLang="zh-CN" sz="2000" kern="0" baseline="0" dirty="0"/>
              <a:t> support-files/my-</a:t>
            </a:r>
            <a:r>
              <a:rPr lang="en-US" altLang="zh-CN" sz="2000" kern="0" baseline="0" dirty="0" err="1"/>
              <a:t>default.cnf</a:t>
            </a:r>
            <a:r>
              <a:rPr lang="en-US" altLang="zh-CN" sz="2000" kern="0" baseline="0" dirty="0"/>
              <a:t> </a:t>
            </a:r>
            <a:r>
              <a:rPr lang="en-US" altLang="zh-CN" sz="2000" kern="0" baseline="0" dirty="0" smtClean="0"/>
              <a:t>/</a:t>
            </a:r>
            <a:r>
              <a:rPr lang="en-US" altLang="zh-CN" sz="2000" kern="0" baseline="0" dirty="0" err="1" smtClean="0"/>
              <a:t>etc</a:t>
            </a:r>
            <a:r>
              <a:rPr lang="en-US" altLang="zh-CN" sz="2000" kern="0" baseline="0" dirty="0" smtClean="0"/>
              <a:t>/</a:t>
            </a:r>
            <a:r>
              <a:rPr lang="en-US" altLang="zh-CN" sz="2000" kern="0" baseline="0" dirty="0" err="1" smtClean="0"/>
              <a:t>my.cnf</a:t>
            </a:r>
            <a:endParaRPr lang="en-US" altLang="zh-CN" sz="2000" kern="0" baseline="0" dirty="0"/>
          </a:p>
          <a:p>
            <a:pPr marL="0" indent="0">
              <a:buNone/>
            </a:pPr>
            <a:r>
              <a:rPr lang="en-US" altLang="zh-CN" sz="2000" kern="0" baseline="0" dirty="0"/>
              <a:t>shell&gt; </a:t>
            </a:r>
            <a:r>
              <a:rPr lang="en-US" altLang="zh-CN" sz="2000" kern="0" baseline="0" dirty="0" smtClean="0"/>
              <a:t>vi /</a:t>
            </a:r>
            <a:r>
              <a:rPr lang="en-US" altLang="zh-CN" sz="2000" kern="0" baseline="0" dirty="0" err="1" smtClean="0"/>
              <a:t>etc</a:t>
            </a:r>
            <a:r>
              <a:rPr lang="en-US" altLang="zh-CN" sz="2000" kern="0" baseline="0" dirty="0" smtClean="0"/>
              <a:t>/</a:t>
            </a:r>
            <a:r>
              <a:rPr lang="en-US" altLang="zh-CN" sz="2000" kern="0" baseline="0" dirty="0" err="1" smtClean="0"/>
              <a:t>my.cnf</a:t>
            </a:r>
            <a:endParaRPr lang="en-US" altLang="zh-CN" sz="2000" kern="0" baseline="0" dirty="0" smtClean="0"/>
          </a:p>
          <a:p>
            <a:pPr marL="0" indent="0">
              <a:buNone/>
            </a:pPr>
            <a:endParaRPr lang="en-US" altLang="zh-CN" sz="2000" kern="0" baseline="0" dirty="0"/>
          </a:p>
          <a:p>
            <a:pPr marL="0" indent="0">
              <a:buNone/>
            </a:pPr>
            <a:endParaRPr lang="en-US" altLang="zh-CN" sz="2000" kern="0" baseline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3661975"/>
            <a:ext cx="4638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6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二进制安装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2000" kern="0" baseline="0" dirty="0"/>
              <a:t>shell&gt; scripts/</a:t>
            </a:r>
            <a:r>
              <a:rPr lang="en-US" altLang="zh-CN" sz="2000" kern="0" baseline="0" dirty="0" err="1"/>
              <a:t>mysql_install_db</a:t>
            </a:r>
            <a:r>
              <a:rPr lang="en-US" altLang="zh-CN" sz="2000" kern="0" baseline="0" dirty="0"/>
              <a:t> --</a:t>
            </a:r>
            <a:r>
              <a:rPr lang="en-US" altLang="zh-CN" sz="2000" kern="0" baseline="0" dirty="0" err="1"/>
              <a:t>basedir</a:t>
            </a:r>
            <a:r>
              <a:rPr lang="en-US" altLang="zh-CN" sz="2000" kern="0" baseline="0" dirty="0"/>
              <a:t>=/opt/</a:t>
            </a:r>
            <a:r>
              <a:rPr lang="en-US" altLang="zh-CN" sz="2000" kern="0" baseline="0" dirty="0" err="1"/>
              <a:t>mysql</a:t>
            </a:r>
            <a:r>
              <a:rPr lang="en-US" altLang="zh-CN" sz="2000" kern="0" baseline="0" dirty="0"/>
              <a:t> --</a:t>
            </a:r>
            <a:r>
              <a:rPr lang="en-US" altLang="zh-CN" sz="2000" kern="0" baseline="0" dirty="0" err="1"/>
              <a:t>datadir</a:t>
            </a:r>
            <a:r>
              <a:rPr lang="en-US" altLang="zh-CN" sz="2000" kern="0" baseline="0" dirty="0"/>
              <a:t>=/</a:t>
            </a:r>
            <a:r>
              <a:rPr lang="en-US" altLang="zh-CN" sz="2000" kern="0" baseline="0" dirty="0" smtClean="0"/>
              <a:t>opt/</a:t>
            </a:r>
            <a:r>
              <a:rPr lang="en-US" altLang="zh-CN" sz="2000" kern="0" baseline="0" dirty="0" err="1" smtClean="0"/>
              <a:t>mysql</a:t>
            </a:r>
            <a:r>
              <a:rPr lang="en-US" altLang="zh-CN" sz="2000" kern="0" baseline="0" dirty="0" smtClean="0"/>
              <a:t>/data</a:t>
            </a:r>
          </a:p>
          <a:p>
            <a:pPr marL="0" indent="0">
              <a:buNone/>
            </a:pPr>
            <a:r>
              <a:rPr lang="en-US" altLang="zh-CN" sz="2000" kern="0" baseline="0" dirty="0" smtClean="0"/>
              <a:t>shell</a:t>
            </a:r>
            <a:r>
              <a:rPr lang="en-US" altLang="zh-CN" sz="2000" kern="0" baseline="0" dirty="0"/>
              <a:t>&gt; </a:t>
            </a:r>
            <a:r>
              <a:rPr lang="en-US" altLang="zh-CN" sz="2000" kern="0" baseline="0" dirty="0" err="1"/>
              <a:t>cp</a:t>
            </a:r>
            <a:r>
              <a:rPr lang="en-US" altLang="zh-CN" sz="2000" kern="0" baseline="0" dirty="0"/>
              <a:t> support-files/</a:t>
            </a:r>
            <a:r>
              <a:rPr lang="en-US" altLang="zh-CN" sz="2000" kern="0" baseline="0" dirty="0" err="1"/>
              <a:t>mysql.server</a:t>
            </a:r>
            <a:r>
              <a:rPr lang="en-US" altLang="zh-CN" sz="2000" kern="0" baseline="0" dirty="0"/>
              <a:t> /</a:t>
            </a:r>
            <a:r>
              <a:rPr lang="en-US" altLang="zh-CN" sz="2000" kern="0" baseline="0" dirty="0" err="1"/>
              <a:t>etc</a:t>
            </a:r>
            <a:r>
              <a:rPr lang="en-US" altLang="zh-CN" sz="2000" kern="0" baseline="0" dirty="0"/>
              <a:t>/</a:t>
            </a:r>
            <a:r>
              <a:rPr lang="en-US" altLang="zh-CN" sz="2000" kern="0" baseline="0" dirty="0" err="1"/>
              <a:t>init.d</a:t>
            </a:r>
            <a:r>
              <a:rPr lang="en-US" altLang="zh-CN" sz="2000" kern="0" baseline="0" dirty="0"/>
              <a:t>/</a:t>
            </a:r>
            <a:r>
              <a:rPr lang="en-US" altLang="zh-CN" sz="2000" kern="0" baseline="0" dirty="0" err="1"/>
              <a:t>mysql</a:t>
            </a:r>
            <a:endParaRPr lang="en-US" altLang="zh-CN" sz="2000" kern="0" baseline="0" dirty="0"/>
          </a:p>
          <a:p>
            <a:pPr marL="0" indent="0">
              <a:buNone/>
            </a:pPr>
            <a:r>
              <a:rPr lang="en-US" altLang="zh-CN" sz="2000" kern="0" baseline="0" dirty="0"/>
              <a:t>shell&gt; vi /</a:t>
            </a:r>
            <a:r>
              <a:rPr lang="en-US" altLang="zh-CN" sz="2000" kern="0" baseline="0" dirty="0" err="1"/>
              <a:t>etc</a:t>
            </a:r>
            <a:r>
              <a:rPr lang="en-US" altLang="zh-CN" sz="2000" kern="0" baseline="0" dirty="0"/>
              <a:t>/</a:t>
            </a:r>
            <a:r>
              <a:rPr lang="en-US" altLang="zh-CN" sz="2000" kern="0" baseline="0" dirty="0" err="1"/>
              <a:t>init.d</a:t>
            </a:r>
            <a:r>
              <a:rPr lang="en-US" altLang="zh-CN" sz="2000" kern="0" baseline="0" dirty="0"/>
              <a:t>/</a:t>
            </a:r>
            <a:r>
              <a:rPr lang="en-US" altLang="zh-CN" sz="2000" kern="0" baseline="0" dirty="0" err="1"/>
              <a:t>mysql</a:t>
            </a:r>
            <a:endParaRPr lang="en-US" altLang="zh-CN" sz="2000" kern="0" baseline="0" dirty="0"/>
          </a:p>
          <a:p>
            <a:pPr marL="0" indent="0">
              <a:buNone/>
            </a:pPr>
            <a:endParaRPr lang="en-US" altLang="zh-CN" sz="2000" kern="0" baseline="0" dirty="0" smtClean="0"/>
          </a:p>
          <a:p>
            <a:pPr marL="0" indent="0">
              <a:buNone/>
            </a:pPr>
            <a:endParaRPr lang="en-US" altLang="zh-CN" sz="2000" kern="0" baseline="0" dirty="0"/>
          </a:p>
          <a:p>
            <a:pPr marL="0" indent="0">
              <a:buNone/>
            </a:pPr>
            <a:r>
              <a:rPr lang="en-US" altLang="zh-CN" sz="2000" kern="0" baseline="0" dirty="0"/>
              <a:t>shell&gt; </a:t>
            </a:r>
            <a:r>
              <a:rPr lang="en-US" altLang="zh-CN" sz="2000" kern="0" baseline="0" dirty="0" err="1"/>
              <a:t>chown</a:t>
            </a:r>
            <a:r>
              <a:rPr lang="en-US" altLang="zh-CN" sz="2000" kern="0" baseline="0" dirty="0"/>
              <a:t> -R </a:t>
            </a:r>
            <a:r>
              <a:rPr lang="en-US" altLang="zh-CN" sz="2000" kern="0" baseline="0" dirty="0" err="1"/>
              <a:t>mysql</a:t>
            </a:r>
            <a:r>
              <a:rPr lang="en-US" altLang="zh-CN" sz="2000" kern="0" baseline="0" dirty="0"/>
              <a:t> </a:t>
            </a:r>
            <a:r>
              <a:rPr lang="en-US" altLang="zh-CN" sz="2000" kern="0" baseline="0" dirty="0" smtClean="0"/>
              <a:t>/opt/</a:t>
            </a:r>
            <a:r>
              <a:rPr lang="en-US" altLang="zh-CN" sz="2000" kern="0" baseline="0" dirty="0" err="1" smtClean="0"/>
              <a:t>mysql</a:t>
            </a:r>
            <a:endParaRPr lang="en-US" altLang="zh-CN" sz="2000" kern="0" baseline="0" dirty="0" smtClean="0"/>
          </a:p>
          <a:p>
            <a:pPr marL="0" indent="0">
              <a:buNone/>
            </a:pPr>
            <a:r>
              <a:rPr lang="en-US" altLang="zh-CN" sz="2000" kern="0" baseline="0" dirty="0"/>
              <a:t>shell&gt; </a:t>
            </a:r>
            <a:r>
              <a:rPr lang="en-US" altLang="zh-CN" sz="2000" kern="0" baseline="0" dirty="0" err="1"/>
              <a:t>chgrp</a:t>
            </a:r>
            <a:r>
              <a:rPr lang="en-US" altLang="zh-CN" sz="2000" kern="0" baseline="0" dirty="0"/>
              <a:t> -R </a:t>
            </a:r>
            <a:r>
              <a:rPr lang="en-US" altLang="zh-CN" sz="2000" kern="0" baseline="0" dirty="0" err="1"/>
              <a:t>mysql</a:t>
            </a:r>
            <a:r>
              <a:rPr lang="en-US" altLang="zh-CN" sz="2000" kern="0" baseline="0" dirty="0"/>
              <a:t> </a:t>
            </a:r>
            <a:r>
              <a:rPr lang="en-US" altLang="zh-CN" sz="2000" kern="0" baseline="0" dirty="0" smtClean="0"/>
              <a:t>/opt/</a:t>
            </a:r>
            <a:r>
              <a:rPr lang="en-US" altLang="zh-CN" sz="2000" kern="0" baseline="0" dirty="0" err="1" smtClean="0"/>
              <a:t>mysql</a:t>
            </a:r>
            <a:endParaRPr lang="en-US" altLang="zh-CN" sz="2000" kern="0" baseline="0" dirty="0" smtClean="0"/>
          </a:p>
          <a:p>
            <a:pPr marL="0" indent="0">
              <a:buNone/>
            </a:pPr>
            <a:r>
              <a:rPr lang="en-US" altLang="zh-CN" sz="2000" kern="0" baseline="0" dirty="0"/>
              <a:t>shell&gt; </a:t>
            </a:r>
            <a:r>
              <a:rPr lang="en-US" altLang="zh-CN" sz="2000" kern="0" baseline="0" dirty="0" smtClean="0"/>
              <a:t>service </a:t>
            </a:r>
            <a:r>
              <a:rPr lang="en-US" altLang="zh-CN" sz="2000" kern="0" baseline="0" dirty="0" err="1" smtClean="0"/>
              <a:t>mysql</a:t>
            </a:r>
            <a:r>
              <a:rPr lang="en-US" altLang="zh-CN" sz="2000" kern="0" baseline="0" dirty="0" smtClean="0"/>
              <a:t> start</a:t>
            </a:r>
          </a:p>
          <a:p>
            <a:pPr marL="0" indent="0">
              <a:buNone/>
            </a:pPr>
            <a:r>
              <a:rPr lang="en-US" altLang="zh-CN" sz="2000" kern="0" baseline="0" dirty="0"/>
              <a:t>shell&gt; bin/</a:t>
            </a:r>
            <a:r>
              <a:rPr lang="en-US" altLang="zh-CN" sz="2000" kern="0" baseline="0" dirty="0" err="1"/>
              <a:t>mysql_secure_installation</a:t>
            </a:r>
            <a:endParaRPr lang="en-US" altLang="zh-CN" sz="2000" kern="0" baseline="0" dirty="0"/>
          </a:p>
          <a:p>
            <a:pPr marL="0" indent="0">
              <a:buNone/>
            </a:pPr>
            <a:r>
              <a:rPr lang="zh-CN" altLang="en-US" sz="2000" kern="0" baseline="0" dirty="0" smtClean="0"/>
              <a:t>注意</a:t>
            </a:r>
            <a:r>
              <a:rPr lang="en-US" altLang="zh-CN" sz="2000" kern="0" baseline="0" dirty="0" smtClean="0"/>
              <a:t>socket</a:t>
            </a:r>
            <a:r>
              <a:rPr lang="zh-CN" altLang="en-US" sz="2000" kern="0" baseline="0" dirty="0" smtClean="0"/>
              <a:t>位置问题</a:t>
            </a:r>
            <a:endParaRPr lang="en-US" altLang="zh-CN" sz="2000" kern="0" baseline="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" y="2171241"/>
            <a:ext cx="5476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7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r>
              <a:rPr lang="en-US" altLang="zh-CN" dirty="0"/>
              <a:t> </a:t>
            </a:r>
            <a:r>
              <a:rPr lang="en-US" altLang="zh-CN" dirty="0" smtClean="0"/>
              <a:t>– MySQL</a:t>
            </a:r>
            <a:r>
              <a:rPr lang="zh-CN" altLang="en-US" dirty="0" smtClean="0"/>
              <a:t>启动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停止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2000" kern="0" baseline="0" dirty="0"/>
              <a:t>shell</a:t>
            </a:r>
            <a:r>
              <a:rPr lang="en-US" altLang="zh-CN" sz="2000" kern="0" baseline="0" dirty="0" smtClean="0"/>
              <a:t>&gt; service </a:t>
            </a:r>
            <a:r>
              <a:rPr lang="en-US" altLang="zh-CN" sz="2000" kern="0" baseline="0" dirty="0" err="1" smtClean="0"/>
              <a:t>mysql</a:t>
            </a:r>
            <a:r>
              <a:rPr lang="en-US" altLang="zh-CN" sz="2000" kern="0" baseline="0" dirty="0" smtClean="0"/>
              <a:t> start</a:t>
            </a:r>
          </a:p>
          <a:p>
            <a:pPr marL="0" indent="0">
              <a:buNone/>
            </a:pPr>
            <a:r>
              <a:rPr lang="en-US" altLang="zh-CN" sz="2000" kern="0" baseline="0" dirty="0"/>
              <a:t>shell&gt; service </a:t>
            </a:r>
            <a:r>
              <a:rPr lang="en-US" altLang="zh-CN" sz="2000" kern="0" baseline="0" dirty="0" err="1"/>
              <a:t>mysql</a:t>
            </a:r>
            <a:r>
              <a:rPr lang="en-US" altLang="zh-CN" sz="2000" kern="0" baseline="0" dirty="0"/>
              <a:t> </a:t>
            </a:r>
            <a:r>
              <a:rPr lang="en-US" altLang="zh-CN" sz="2000" kern="0" baseline="0" dirty="0" smtClean="0"/>
              <a:t>stop</a:t>
            </a:r>
          </a:p>
          <a:p>
            <a:pPr marL="0" indent="0">
              <a:buNone/>
            </a:pPr>
            <a:r>
              <a:rPr lang="en-US" altLang="zh-CN" sz="2000" kern="0" baseline="0" dirty="0"/>
              <a:t>shell&gt; </a:t>
            </a:r>
            <a:r>
              <a:rPr lang="en-US" altLang="zh-CN" sz="2000" kern="0" baseline="0" dirty="0" smtClean="0"/>
              <a:t>cd /opt/</a:t>
            </a:r>
            <a:r>
              <a:rPr lang="en-US" altLang="zh-CN" sz="2000" kern="0" baseline="0" dirty="0" err="1" smtClean="0"/>
              <a:t>mysql</a:t>
            </a:r>
            <a:endParaRPr lang="en-US" altLang="zh-CN" sz="2000" kern="0" baseline="0" dirty="0" smtClean="0"/>
          </a:p>
          <a:p>
            <a:pPr marL="0" indent="0">
              <a:buNone/>
            </a:pPr>
            <a:r>
              <a:rPr lang="en-US" altLang="zh-CN" sz="2000" kern="0" baseline="0" dirty="0" smtClean="0"/>
              <a:t>shell</a:t>
            </a:r>
            <a:r>
              <a:rPr lang="en-US" altLang="zh-CN" sz="2000" kern="0" baseline="0" dirty="0"/>
              <a:t>&gt; bin/</a:t>
            </a:r>
            <a:r>
              <a:rPr lang="en-US" altLang="zh-CN" sz="2000" kern="0" baseline="0" dirty="0" err="1"/>
              <a:t>mysqld_safe</a:t>
            </a:r>
            <a:r>
              <a:rPr lang="en-US" altLang="zh-CN" sz="2000" kern="0" baseline="0" dirty="0"/>
              <a:t> --defaults-file=/</a:t>
            </a:r>
            <a:r>
              <a:rPr lang="en-US" altLang="zh-CN" sz="2000" kern="0" baseline="0" dirty="0" err="1"/>
              <a:t>etc</a:t>
            </a:r>
            <a:r>
              <a:rPr lang="en-US" altLang="zh-CN" sz="2000" kern="0" baseline="0" dirty="0"/>
              <a:t>/</a:t>
            </a:r>
            <a:r>
              <a:rPr lang="en-US" altLang="zh-CN" sz="2000" kern="0" baseline="0" dirty="0" err="1"/>
              <a:t>my.cnf</a:t>
            </a:r>
            <a:r>
              <a:rPr lang="en-US" altLang="zh-CN" sz="2000" kern="0" baseline="0" dirty="0"/>
              <a:t> </a:t>
            </a:r>
            <a:r>
              <a:rPr lang="en-US" altLang="zh-CN" sz="2000" kern="0" baseline="0" dirty="0" smtClean="0"/>
              <a:t>&amp;</a:t>
            </a:r>
          </a:p>
          <a:p>
            <a:pPr marL="0" indent="0">
              <a:buNone/>
            </a:pPr>
            <a:r>
              <a:rPr lang="en-US" altLang="zh-CN" sz="2000" kern="0" baseline="0" dirty="0"/>
              <a:t>shell&gt; </a:t>
            </a:r>
            <a:r>
              <a:rPr lang="en-US" altLang="zh-CN" sz="2000" kern="0" baseline="0" dirty="0" smtClean="0"/>
              <a:t>bin/</a:t>
            </a:r>
            <a:r>
              <a:rPr lang="en-US" altLang="zh-CN" sz="2000" kern="0" baseline="0" dirty="0" err="1" smtClean="0"/>
              <a:t>mysqladmin</a:t>
            </a:r>
            <a:r>
              <a:rPr lang="en-US" altLang="zh-CN" sz="2000" kern="0" baseline="0" dirty="0" smtClean="0"/>
              <a:t> –u root –p –socket=/opt/</a:t>
            </a:r>
            <a:r>
              <a:rPr lang="en-US" altLang="zh-CN" sz="2000" kern="0" baseline="0" dirty="0" err="1" smtClean="0"/>
              <a:t>mysql</a:t>
            </a:r>
            <a:r>
              <a:rPr lang="en-US" altLang="zh-CN" sz="2000" kern="0" baseline="0" dirty="0" smtClean="0"/>
              <a:t>/</a:t>
            </a:r>
            <a:r>
              <a:rPr lang="en-US" altLang="zh-CN" sz="2000" kern="0" baseline="0" dirty="0" err="1" smtClean="0"/>
              <a:t>mysql.sock</a:t>
            </a:r>
            <a:r>
              <a:rPr lang="en-US" altLang="zh-CN" sz="2000" kern="0" baseline="0" dirty="0" smtClean="0"/>
              <a:t> shutdown</a:t>
            </a:r>
            <a:endParaRPr lang="en-US" altLang="zh-CN" sz="2000" kern="0" baseline="0" dirty="0"/>
          </a:p>
          <a:p>
            <a:pPr marL="0" indent="0">
              <a:buNone/>
            </a:pPr>
            <a:r>
              <a:rPr lang="en-US" altLang="zh-CN" sz="2000" kern="0" baseline="0" dirty="0" smtClean="0"/>
              <a:t>shell&gt; service </a:t>
            </a:r>
            <a:r>
              <a:rPr lang="en-US" altLang="zh-CN" sz="2000" kern="0" baseline="0" dirty="0" err="1" smtClean="0"/>
              <a:t>mysql</a:t>
            </a:r>
            <a:r>
              <a:rPr lang="en-US" altLang="zh-CN" sz="2000" kern="0" baseline="0" dirty="0" smtClean="0"/>
              <a:t> status</a:t>
            </a:r>
          </a:p>
          <a:p>
            <a:pPr marL="0" indent="0">
              <a:buNone/>
            </a:pPr>
            <a:r>
              <a:rPr lang="en-US" altLang="zh-CN" sz="2000" kern="0" baseline="0" dirty="0" smtClean="0"/>
              <a:t>Shell&gt; </a:t>
            </a:r>
            <a:r>
              <a:rPr lang="en-US" altLang="zh-CN" sz="2000" kern="0" baseline="0" dirty="0" err="1" smtClean="0"/>
              <a:t>ps</a:t>
            </a:r>
            <a:r>
              <a:rPr lang="en-US" altLang="zh-CN" sz="2000" kern="0" baseline="0" dirty="0" smtClean="0"/>
              <a:t> –</a:t>
            </a:r>
            <a:r>
              <a:rPr lang="en-US" altLang="zh-CN" sz="2000" kern="0" baseline="0" dirty="0" err="1" smtClean="0"/>
              <a:t>aef</a:t>
            </a:r>
            <a:r>
              <a:rPr lang="en-US" altLang="zh-CN" sz="2000" kern="0" baseline="0" dirty="0" smtClean="0"/>
              <a:t> | </a:t>
            </a:r>
            <a:r>
              <a:rPr lang="en-US" altLang="zh-CN" sz="2000" kern="0" baseline="0" dirty="0" err="1" smtClean="0"/>
              <a:t>grep</a:t>
            </a:r>
            <a:r>
              <a:rPr lang="en-US" altLang="zh-CN" sz="2000" kern="0" baseline="0" dirty="0" smtClean="0"/>
              <a:t> </a:t>
            </a:r>
            <a:r>
              <a:rPr lang="en-US" altLang="zh-CN" sz="2000" kern="0" baseline="0" dirty="0" err="1" smtClean="0"/>
              <a:t>mysqld</a:t>
            </a:r>
            <a:endParaRPr lang="en-US" altLang="zh-CN" sz="2000" kern="0" baseline="0" dirty="0"/>
          </a:p>
          <a:p>
            <a:pPr marL="0" indent="0">
              <a:buNone/>
            </a:pPr>
            <a:endParaRPr lang="en-US" altLang="zh-CN" sz="2000" kern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498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8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0" y="1075563"/>
            <a:ext cx="9077325" cy="2338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u"/>
              <a:defRPr sz="2400">
                <a:solidFill>
                  <a:srgbClr val="091E77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Arial" pitchFamily="34" charset="0"/>
              <a:buChar char="•"/>
              <a:defRPr sz="24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2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2000">
                <a:solidFill>
                  <a:srgbClr val="091E77"/>
                </a:solidFill>
                <a:latin typeface="+mn-ea"/>
                <a:ea typeface="+mn-ea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000" kern="0" baseline="0" dirty="0" smtClean="0"/>
              <a:t>用户与</a:t>
            </a:r>
            <a:r>
              <a:rPr lang="en-US" altLang="zh-CN" sz="2000" kern="0" baseline="0" dirty="0" smtClean="0"/>
              <a:t>HOST/IP_ADDRESS</a:t>
            </a:r>
            <a:r>
              <a:rPr lang="zh-CN" altLang="en-US" sz="2000" kern="0" baseline="0" dirty="0" smtClean="0"/>
              <a:t>绑定</a:t>
            </a:r>
            <a:endParaRPr lang="en-US" altLang="zh-CN" sz="2000" kern="0" baseline="0" dirty="0" smtClean="0"/>
          </a:p>
          <a:p>
            <a:pPr marL="457200" indent="-457200">
              <a:buAutoNum type="arabicPeriod"/>
            </a:pPr>
            <a:r>
              <a:rPr lang="zh-CN" altLang="en-US" sz="2000" kern="0" baseline="0" dirty="0" smtClean="0"/>
              <a:t>没有</a:t>
            </a:r>
            <a:r>
              <a:rPr lang="en-US" altLang="zh-CN" sz="2000" kern="0" baseline="0" dirty="0" smtClean="0"/>
              <a:t>Role</a:t>
            </a:r>
          </a:p>
          <a:p>
            <a:pPr marL="457200" indent="-457200">
              <a:buAutoNum type="arabicPeriod"/>
            </a:pPr>
            <a:r>
              <a:rPr lang="zh-CN" altLang="en-US" sz="2000" kern="0" baseline="0" dirty="0" smtClean="0"/>
              <a:t>分全局权限</a:t>
            </a:r>
            <a:r>
              <a:rPr lang="en-US" altLang="zh-CN" sz="2000" kern="0" baseline="0" dirty="0" smtClean="0"/>
              <a:t>, DB, Table, Column, Routine</a:t>
            </a:r>
            <a:r>
              <a:rPr lang="zh-CN" altLang="en-US" sz="2000" kern="0" baseline="0" dirty="0"/>
              <a:t>权限</a:t>
            </a:r>
            <a:endParaRPr lang="zh-CN" altLang="en-US" sz="2000" kern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1767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7619"/>
            <a:ext cx="8068019" cy="4208445"/>
          </a:xfrm>
        </p:spPr>
        <p:txBody>
          <a:bodyPr/>
          <a:lstStyle/>
          <a:p>
            <a:pPr marL="457200" indent="-45720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DC666-0BA8-416C-A623-88DD2BB220A8}" type="slidenum">
              <a:rPr lang="x-none" altLang="zh-CN" smtClean="0"/>
              <a:pPr>
                <a:defRPr/>
              </a:pPr>
              <a:t>9</a:t>
            </a:fld>
            <a:endParaRPr lang="en-US" altLang="zh-CN" dirty="0">
              <a:cs typeface="Tahoma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737853"/>
            <a:ext cx="5267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46CA6"/>
      </a:dk1>
      <a:lt1>
        <a:srgbClr val="FFFFFF"/>
      </a:lt1>
      <a:dk2>
        <a:srgbClr val="000000"/>
      </a:dk2>
      <a:lt2>
        <a:srgbClr val="DDDDDD"/>
      </a:lt2>
      <a:accent1>
        <a:srgbClr val="8AC8DE"/>
      </a:accent1>
      <a:accent2>
        <a:srgbClr val="99669B"/>
      </a:accent2>
      <a:accent3>
        <a:srgbClr val="FFFFFF"/>
      </a:accent3>
      <a:accent4>
        <a:srgbClr val="035B8D"/>
      </a:accent4>
      <a:accent5>
        <a:srgbClr val="C4E0EC"/>
      </a:accent5>
      <a:accent6>
        <a:srgbClr val="8A5C8C"/>
      </a:accent6>
      <a:hlink>
        <a:srgbClr val="DDB523"/>
      </a:hlink>
      <a:folHlink>
        <a:srgbClr val="969696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46CA6"/>
        </a:dk1>
        <a:lt1>
          <a:srgbClr val="FFFFFF"/>
        </a:lt1>
        <a:dk2>
          <a:srgbClr val="000000"/>
        </a:dk2>
        <a:lt2>
          <a:srgbClr val="DDDDDD"/>
        </a:lt2>
        <a:accent1>
          <a:srgbClr val="8AC8DE"/>
        </a:accent1>
        <a:accent2>
          <a:srgbClr val="99669B"/>
        </a:accent2>
        <a:accent3>
          <a:srgbClr val="FFFFFF"/>
        </a:accent3>
        <a:accent4>
          <a:srgbClr val="035B8D"/>
        </a:accent4>
        <a:accent5>
          <a:srgbClr val="C4E0EC"/>
        </a:accent5>
        <a:accent6>
          <a:srgbClr val="8A5C8C"/>
        </a:accent6>
        <a:hlink>
          <a:srgbClr val="DDB52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36699"/>
        </a:dk1>
        <a:lt1>
          <a:srgbClr val="FFFFFF"/>
        </a:lt1>
        <a:dk2>
          <a:srgbClr val="000000"/>
        </a:dk2>
        <a:lt2>
          <a:srgbClr val="DDDDDD"/>
        </a:lt2>
        <a:accent1>
          <a:srgbClr val="BEC779"/>
        </a:accent1>
        <a:accent2>
          <a:srgbClr val="C78DD7"/>
        </a:accent2>
        <a:accent3>
          <a:srgbClr val="FFFFFF"/>
        </a:accent3>
        <a:accent4>
          <a:srgbClr val="2A5682"/>
        </a:accent4>
        <a:accent5>
          <a:srgbClr val="DBE0BE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6699"/>
        </a:dk1>
        <a:lt1>
          <a:srgbClr val="FFFFFF"/>
        </a:lt1>
        <a:dk2>
          <a:srgbClr val="000000"/>
        </a:dk2>
        <a:lt2>
          <a:srgbClr val="DDDDDD"/>
        </a:lt2>
        <a:accent1>
          <a:srgbClr val="E8B558"/>
        </a:accent1>
        <a:accent2>
          <a:srgbClr val="C78DD7"/>
        </a:accent2>
        <a:accent3>
          <a:srgbClr val="FFFFFF"/>
        </a:accent3>
        <a:accent4>
          <a:srgbClr val="2A5682"/>
        </a:accent4>
        <a:accent5>
          <a:srgbClr val="F2D7B4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36699"/>
        </a:dk1>
        <a:lt1>
          <a:srgbClr val="FFFFFF"/>
        </a:lt1>
        <a:dk2>
          <a:srgbClr val="000000"/>
        </a:dk2>
        <a:lt2>
          <a:srgbClr val="F7F4D5"/>
        </a:lt2>
        <a:accent1>
          <a:srgbClr val="79B4C7"/>
        </a:accent1>
        <a:accent2>
          <a:srgbClr val="C78DD7"/>
        </a:accent2>
        <a:accent3>
          <a:srgbClr val="FFFFFF"/>
        </a:accent3>
        <a:accent4>
          <a:srgbClr val="2A5682"/>
        </a:accent4>
        <a:accent5>
          <a:srgbClr val="BED6E0"/>
        </a:accent5>
        <a:accent6>
          <a:srgbClr val="B47FC3"/>
        </a:accent6>
        <a:hlink>
          <a:srgbClr val="E79633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A2B5CA"/>
        </a:accent1>
        <a:accent2>
          <a:srgbClr val="CF934B"/>
        </a:accent2>
        <a:accent3>
          <a:srgbClr val="FFFFFF"/>
        </a:accent3>
        <a:accent4>
          <a:srgbClr val="565682"/>
        </a:accent4>
        <a:accent5>
          <a:srgbClr val="CED7E1"/>
        </a:accent5>
        <a:accent6>
          <a:srgbClr val="BB8543"/>
        </a:accent6>
        <a:hlink>
          <a:srgbClr val="3B8FB1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17126</TotalTime>
  <Words>1299</Words>
  <Application>Microsoft Office PowerPoint</Application>
  <PresentationFormat>全屏显示(4:3)</PresentationFormat>
  <Paragraphs>325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宋体</vt:lpstr>
      <vt:lpstr>宋体</vt:lpstr>
      <vt:lpstr>Arial</vt:lpstr>
      <vt:lpstr>Arial Black</vt:lpstr>
      <vt:lpstr>Calibri</vt:lpstr>
      <vt:lpstr>Tahoma</vt:lpstr>
      <vt:lpstr>Verdana</vt:lpstr>
      <vt:lpstr>Wingdings</vt:lpstr>
      <vt:lpstr>Default Design</vt:lpstr>
      <vt:lpstr>大纲</vt:lpstr>
      <vt:lpstr>MySQL简介</vt:lpstr>
      <vt:lpstr>MySQL安装</vt:lpstr>
      <vt:lpstr>MySQL安装 - 二进制安装</vt:lpstr>
      <vt:lpstr>MySQL安装 - 二进制安装</vt:lpstr>
      <vt:lpstr>MySQL安装 - 二进制安装</vt:lpstr>
      <vt:lpstr>MySQL安装 – MySQL启动 &amp; 停止</vt:lpstr>
      <vt:lpstr>MySQL权限</vt:lpstr>
      <vt:lpstr>MySQL权限</vt:lpstr>
      <vt:lpstr>MySQL权限</vt:lpstr>
      <vt:lpstr>MySQL权限</vt:lpstr>
      <vt:lpstr>MySQL权限</vt:lpstr>
      <vt:lpstr>MySQL数据库连接</vt:lpstr>
      <vt:lpstr>MySQL数据导入导出</vt:lpstr>
      <vt:lpstr>MySQL数据导入导出 - mysqldump</vt:lpstr>
      <vt:lpstr>MySQL数据导入导出 - mysqlimport</vt:lpstr>
      <vt:lpstr>MySQL数据导入导出</vt:lpstr>
      <vt:lpstr>MySQL数据导入导出</vt:lpstr>
      <vt:lpstr>MySQL数据库/表/数据字典</vt:lpstr>
      <vt:lpstr>MySQL参数</vt:lpstr>
      <vt:lpstr>MySQL日志</vt:lpstr>
      <vt:lpstr>MySQL General Log</vt:lpstr>
      <vt:lpstr>MySQL二进制日志</vt:lpstr>
      <vt:lpstr>MySQL二进制日志</vt:lpstr>
      <vt:lpstr>MySQL二进制日志</vt:lpstr>
      <vt:lpstr>MySQL慢查询日志</vt:lpstr>
      <vt:lpstr>MySQL备份恢复</vt:lpstr>
      <vt:lpstr>MySQL备份恢复</vt:lpstr>
      <vt:lpstr>总结</vt:lpstr>
      <vt:lpstr>QA?</vt:lpstr>
    </vt:vector>
  </TitlesOfParts>
  <Company>GuildDesign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GenScript</dc:title>
  <dc:creator>FrZ</dc:creator>
  <cp:lastModifiedBy>Shengzao Jiang</cp:lastModifiedBy>
  <cp:revision>1396</cp:revision>
  <cp:lastPrinted>2009-01-06T22:13:28Z</cp:lastPrinted>
  <dcterms:created xsi:type="dcterms:W3CDTF">2004-07-21T02:43:03Z</dcterms:created>
  <dcterms:modified xsi:type="dcterms:W3CDTF">2016-08-25T03:55:15Z</dcterms:modified>
</cp:coreProperties>
</file>