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Fai clic per spostare la diapositiva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119DB68-911B-489E-BC18-45254CCB698F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it-IT" sz="1300" spc="-1" strike="noStrike" u="sng">
                <a:solidFill>
                  <a:srgbClr val="000000"/>
                </a:solidFill>
                <a:uFillTx/>
                <a:latin typeface="Arial"/>
              </a:rPr>
              <a:t>Sportello Front-Office 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1" lang="it-IT" sz="1300" spc="-1" strike="noStrike">
                <a:solidFill>
                  <a:srgbClr val="000000"/>
                </a:solidFill>
                <a:latin typeface="Arial"/>
              </a:rPr>
              <a:t>Il servizio è reso da studenti part time</a:t>
            </a: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t-IT" sz="13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6A8860-CFC3-4F12-8134-354BEE1DB543}" type="slidenum">
              <a:rPr b="0" lang="it-IT" sz="1300" spc="-1" strike="noStrike">
                <a:solidFill>
                  <a:srgbClr val="000000"/>
                </a:solidFill>
                <a:latin typeface="Calibri"/>
                <a:ea typeface="+mn-ea"/>
              </a:rPr>
              <a:t>&lt;numero&gt;</a:t>
            </a:fld>
            <a:endParaRPr b="0" lang="it-IT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90D478-0399-478C-A73E-92A9F1DBD6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AD228CF-C0E4-4738-8F74-11201AB997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4FF0C9B-0297-4B4B-B54A-C5C3A955BB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7113AE-22B2-401C-B8F2-BB5B8D2D6C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2D8B9F-7307-4221-AB74-C9473A790C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4F99C1-1CA1-489D-8039-DDD3EB60A7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2072DA-371F-4BBF-9983-F5DE5F8B89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39A1313-1289-45D9-B310-B8E2814841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ECDDBFB-05D8-4933-81CF-5DCE27B672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37EE995-77FA-45AE-9E1D-D921DAA522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BB0FEE3-9B34-45F0-94B2-F4EBF02147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420200"/>
            <a:ext cx="5181120" cy="9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09480">
              <a:lnSpc>
                <a:spcPct val="100000"/>
              </a:lnSpc>
              <a:buNone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9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A4F7EA-7EF8-4008-BAD4-EF3A19D311CC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182160"/>
            <a:ext cx="2005200" cy="77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134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383200" y="182160"/>
            <a:ext cx="3407400" cy="39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87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04920" y="956880"/>
            <a:ext cx="2005200" cy="312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187"/>
              </a:spcBef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93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B90B7B-5F34-49BC-9A07-ED24BB735B26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94840" y="3200400"/>
            <a:ext cx="36572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134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94840" y="408600"/>
            <a:ext cx="3657240" cy="27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Fai clic per modificare il formato del testo della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Secondo livello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Terzo livello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Quarto livello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Quinto livello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Sesto livello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Settimo livello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194840" y="3578400"/>
            <a:ext cx="3657240" cy="53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187"/>
              </a:spcBef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93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A32DA5-555B-4669-BB51-85457AF0539E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4920" y="183240"/>
            <a:ext cx="54860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09480">
              <a:lnSpc>
                <a:spcPct val="100000"/>
              </a:lnSpc>
              <a:buNone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9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04920" y="1066680"/>
            <a:ext cx="5486040" cy="301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87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880D8E-114B-4285-A8E6-F38CFACF7604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19720" y="183240"/>
            <a:ext cx="1371240" cy="39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609480">
              <a:lnSpc>
                <a:spcPct val="100000"/>
              </a:lnSpc>
              <a:buNone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9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04920" y="183240"/>
            <a:ext cx="4012920" cy="39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87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AA952A-7E0B-4DC4-A959-07B69A225FFF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183240"/>
            <a:ext cx="54860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09480">
              <a:lnSpc>
                <a:spcPct val="100000"/>
              </a:lnSpc>
              <a:buNone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9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4920" y="1066680"/>
            <a:ext cx="5486040" cy="301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87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76078F-C030-4B77-8014-1453E593D4E5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1680" y="2937960"/>
            <a:ext cx="5181120" cy="90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266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81680" y="1937880"/>
            <a:ext cx="5181120" cy="9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spcBef>
                <a:spcPts val="266"/>
              </a:spcBef>
              <a:buNone/>
              <a:tabLst>
                <a:tab algn="l" pos="0"/>
              </a:tabLst>
            </a:pPr>
            <a:r>
              <a:rPr b="0" lang="en-US" sz="134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A78D61-5800-47C1-80F6-4CDD44B38E9B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183240"/>
            <a:ext cx="54860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09480">
              <a:lnSpc>
                <a:spcPct val="100000"/>
              </a:lnSpc>
              <a:buNone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9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4920" y="1066680"/>
            <a:ext cx="2692080" cy="301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187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20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098880" y="1066680"/>
            <a:ext cx="2692080" cy="301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187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20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C5BEC9-9F15-4DA4-AC08-D29D9E07EE9E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4920" y="183240"/>
            <a:ext cx="54860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09480">
              <a:lnSpc>
                <a:spcPct val="100000"/>
              </a:lnSpc>
              <a:buNone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9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04920" y="1023480"/>
            <a:ext cx="2693160" cy="42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04920" y="1450080"/>
            <a:ext cx="2693160" cy="263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20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13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07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07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13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07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0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096720" y="1023480"/>
            <a:ext cx="2694240" cy="42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096720" y="1450080"/>
            <a:ext cx="2694240" cy="263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609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1" marL="495360" indent="-190440" defTabSz="609480">
              <a:lnSpc>
                <a:spcPct val="100000"/>
              </a:lnSpc>
              <a:spcBef>
                <a:spcPts val="266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4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2" marL="762120" indent="-152280" defTabSz="6094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it-IT" sz="1200" spc="-1" strike="noStrike">
              <a:solidFill>
                <a:schemeClr val="dk1"/>
              </a:solidFill>
              <a:latin typeface="Calibri"/>
            </a:endParaRPr>
          </a:p>
          <a:p>
            <a:pPr lvl="3" marL="1066680" indent="-152280" defTabSz="609480">
              <a:lnSpc>
                <a:spcPct val="100000"/>
              </a:lnSpc>
              <a:spcBef>
                <a:spcPts val="213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07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it-IT" sz="1070" spc="-1" strike="noStrike">
              <a:solidFill>
                <a:schemeClr val="dk1"/>
              </a:solidFill>
              <a:latin typeface="Calibri"/>
            </a:endParaRPr>
          </a:p>
          <a:p>
            <a:pPr lvl="4" marL="1371600" indent="-152280" defTabSz="609480">
              <a:lnSpc>
                <a:spcPct val="100000"/>
              </a:lnSpc>
              <a:spcBef>
                <a:spcPts val="213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07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it-IT" sz="10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0F9D13-DAB9-4665-A02C-F2270313E928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4920" y="183240"/>
            <a:ext cx="54860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09480">
              <a:lnSpc>
                <a:spcPct val="100000"/>
              </a:lnSpc>
              <a:buNone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it-IT" sz="29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71CB38-7CC4-4C73-ACEB-A76C2C67B831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30492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&lt;data/ora&gt;</a:t>
            </a:r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2082960" y="4237560"/>
            <a:ext cx="192996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4368960" y="4237560"/>
            <a:ext cx="1422000" cy="2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343A0C-912E-4C8E-86A1-46FBF2B4A09F}" type="slidenum">
              <a:rPr b="0" lang="en-US" sz="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&lt;numero&gt;</a:t>
            </a:fld>
            <a:endParaRPr b="0" lang="it-IT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Calibri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130" spc="-1" strike="noStrike">
                <a:solidFill>
                  <a:schemeClr val="dk1"/>
                </a:solidFill>
                <a:latin typeface="Calibri"/>
              </a:rPr>
              <a:t>Fai clic per modificare il formato del testo della struttura</a:t>
            </a:r>
            <a:endParaRPr b="0" lang="it-IT" sz="213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40" spc="-1" strike="noStrike">
                <a:solidFill>
                  <a:schemeClr val="dk1"/>
                </a:solidFill>
                <a:latin typeface="Calibri"/>
              </a:rPr>
              <a:t>Terzo livello struttura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340" spc="-1" strike="noStrike">
                <a:solidFill>
                  <a:schemeClr val="dk1"/>
                </a:solidFill>
                <a:latin typeface="Calibri"/>
              </a:rPr>
              <a:t>Quarto livello struttura</a:t>
            </a:r>
            <a:endParaRPr b="0" lang="it-IT" sz="134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5b3d7"/>
            </a:gs>
            <a:gs pos="22000">
              <a:srgbClr val="b0c6e1"/>
            </a:gs>
            <a:gs pos="41500">
              <a:srgbClr val="d3e0ef"/>
            </a:gs>
            <a:gs pos="61000">
              <a:srgbClr val="f6f9fc">
                <a:alpha val="5000"/>
              </a:srgbClr>
            </a:gs>
            <a:gs pos="87000">
              <a:srgbClr val="cad9eb"/>
            </a:gs>
          </a:gsLst>
          <a:lin ang="7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3"/>
          <p:cNvSpPr/>
          <p:nvPr/>
        </p:nvSpPr>
        <p:spPr>
          <a:xfrm rot="16200000">
            <a:off x="2675880" y="3644640"/>
            <a:ext cx="221040" cy="55728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4" name="Group 4"/>
          <p:cNvGrpSpPr/>
          <p:nvPr/>
        </p:nvGrpSpPr>
        <p:grpSpPr>
          <a:xfrm>
            <a:off x="6349320" y="360"/>
            <a:ext cx="5842800" cy="4123800"/>
            <a:chOff x="6349320" y="360"/>
            <a:chExt cx="5842800" cy="4123800"/>
          </a:xfrm>
        </p:grpSpPr>
        <p:sp>
          <p:nvSpPr>
            <p:cNvPr id="75" name="Freeform 5"/>
            <p:cNvSpPr/>
            <p:nvPr/>
          </p:nvSpPr>
          <p:spPr>
            <a:xfrm rot="10800000">
              <a:off x="6349320" y="0"/>
              <a:ext cx="5842800" cy="4123800"/>
            </a:xfrm>
            <a:custGeom>
              <a:avLst/>
              <a:gdLst>
                <a:gd name="textAreaLeft" fmla="*/ 0 w 5842800"/>
                <a:gd name="textAreaRight" fmla="*/ 5843160 w 5842800"/>
                <a:gd name="textAreaTop" fmla="*/ 0 h 4123800"/>
                <a:gd name="textAreaBottom" fmla="*/ 4124160 h 4123800"/>
              </a:gdLst>
              <a:ahLst/>
              <a:rect l="textAreaLeft" t="textAreaTop" r="textAreaRight" b="textAreaBottom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it-IT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76" name="Picture 6" descr=""/>
          <p:cNvPicPr/>
          <p:nvPr/>
        </p:nvPicPr>
        <p:blipFill>
          <a:blip r:embed="rId1">
            <a:alphaModFix amt="65000"/>
          </a:blip>
          <a:stretch/>
        </p:blipFill>
        <p:spPr>
          <a:xfrm rot="2113200">
            <a:off x="9457920" y="1240920"/>
            <a:ext cx="2391120" cy="164088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7" descr=""/>
          <p:cNvPicPr/>
          <p:nvPr/>
        </p:nvPicPr>
        <p:blipFill>
          <a:blip r:embed="rId2"/>
          <a:stretch/>
        </p:blipFill>
        <p:spPr>
          <a:xfrm rot="12935400">
            <a:off x="8485200" y="1092240"/>
            <a:ext cx="2137680" cy="106848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8" descr=""/>
          <p:cNvPicPr/>
          <p:nvPr/>
        </p:nvPicPr>
        <p:blipFill>
          <a:blip r:embed="rId3"/>
          <a:stretch/>
        </p:blipFill>
        <p:spPr>
          <a:xfrm>
            <a:off x="8395920" y="1169280"/>
            <a:ext cx="1748520" cy="1785240"/>
          </a:xfrm>
          <a:prstGeom prst="rect">
            <a:avLst/>
          </a:prstGeom>
          <a:ln w="0">
            <a:noFill/>
          </a:ln>
        </p:spPr>
      </p:pic>
      <p:sp>
        <p:nvSpPr>
          <p:cNvPr id="79" name="AutoShape 17"/>
          <p:cNvSpPr/>
          <p:nvPr/>
        </p:nvSpPr>
        <p:spPr>
          <a:xfrm rot="16200000">
            <a:off x="3325680" y="-2374560"/>
            <a:ext cx="45360" cy="6696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0" name="Group 18"/>
          <p:cNvGrpSpPr/>
          <p:nvPr/>
        </p:nvGrpSpPr>
        <p:grpSpPr>
          <a:xfrm>
            <a:off x="6208560" y="2585520"/>
            <a:ext cx="5542560" cy="3295080"/>
            <a:chOff x="6208560" y="2585520"/>
            <a:chExt cx="5542560" cy="3295080"/>
          </a:xfrm>
        </p:grpSpPr>
        <p:sp>
          <p:nvSpPr>
            <p:cNvPr id="81" name="TextBox 19"/>
            <p:cNvSpPr/>
            <p:nvPr/>
          </p:nvSpPr>
          <p:spPr>
            <a:xfrm>
              <a:off x="6208560" y="2585520"/>
              <a:ext cx="5542560" cy="30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772"/>
                </a:lnSpc>
              </a:pPr>
              <a:endParaRPr b="0" lang="it-IT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2" name="TextBox 21"/>
            <p:cNvSpPr/>
            <p:nvPr/>
          </p:nvSpPr>
          <p:spPr>
            <a:xfrm>
              <a:off x="6208560" y="3792240"/>
              <a:ext cx="5542560" cy="30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772"/>
                </a:lnSpc>
              </a:pPr>
              <a:endParaRPr b="0" lang="it-IT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3" name="TextBox 24"/>
            <p:cNvSpPr/>
            <p:nvPr/>
          </p:nvSpPr>
          <p:spPr>
            <a:xfrm>
              <a:off x="6208560" y="5551920"/>
              <a:ext cx="5542560" cy="32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999"/>
                </a:lnSpc>
              </a:pPr>
              <a:endParaRPr b="0" lang="it-IT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84" name="TextBox 22"/>
          <p:cNvSpPr/>
          <p:nvPr/>
        </p:nvSpPr>
        <p:spPr>
          <a:xfrm>
            <a:off x="5618880" y="4327200"/>
            <a:ext cx="63925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609480">
              <a:lnSpc>
                <a:spcPts val="2999"/>
              </a:lnSpc>
            </a:pPr>
            <a:endParaRPr b="0" lang="it-IT" sz="8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ts val="2999"/>
              </a:lnSpc>
            </a:pP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" name="Group 18"/>
          <p:cNvGrpSpPr/>
          <p:nvPr/>
        </p:nvGrpSpPr>
        <p:grpSpPr>
          <a:xfrm>
            <a:off x="6242760" y="2853360"/>
            <a:ext cx="5542560" cy="3295080"/>
            <a:chOff x="6242760" y="2853360"/>
            <a:chExt cx="5542560" cy="3295080"/>
          </a:xfrm>
        </p:grpSpPr>
        <p:sp>
          <p:nvSpPr>
            <p:cNvPr id="86" name="TextBox 19"/>
            <p:cNvSpPr/>
            <p:nvPr/>
          </p:nvSpPr>
          <p:spPr>
            <a:xfrm>
              <a:off x="6242760" y="2853360"/>
              <a:ext cx="5542560" cy="30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772"/>
                </a:lnSpc>
              </a:pPr>
              <a:endParaRPr b="0" lang="it-IT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7" name="TextBox 20"/>
            <p:cNvSpPr/>
            <p:nvPr/>
          </p:nvSpPr>
          <p:spPr>
            <a:xfrm>
              <a:off x="6242760" y="3416760"/>
              <a:ext cx="5542560" cy="32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999"/>
                </a:lnSpc>
              </a:pPr>
              <a:endParaRPr b="0" lang="it-IT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8" name="TextBox 21"/>
            <p:cNvSpPr/>
            <p:nvPr/>
          </p:nvSpPr>
          <p:spPr>
            <a:xfrm>
              <a:off x="6242760" y="4060080"/>
              <a:ext cx="5542560" cy="30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772"/>
                </a:lnSpc>
              </a:pPr>
              <a:endParaRPr b="0" lang="it-IT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9" name="TextBox 22"/>
            <p:cNvSpPr/>
            <p:nvPr/>
          </p:nvSpPr>
          <p:spPr>
            <a:xfrm>
              <a:off x="6242760" y="4623480"/>
              <a:ext cx="554256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999"/>
                </a:lnSpc>
              </a:pPr>
              <a:endParaRPr b="1" lang="en-US" sz="2000" spc="18" strike="noStrike">
                <a:solidFill>
                  <a:srgbClr val="f2f0f4"/>
                </a:solidFill>
                <a:latin typeface="Times New Roman"/>
              </a:endParaRPr>
            </a:p>
          </p:txBody>
        </p:sp>
        <p:sp>
          <p:nvSpPr>
            <p:cNvPr id="90" name="TextBox 23"/>
            <p:cNvSpPr/>
            <p:nvPr/>
          </p:nvSpPr>
          <p:spPr>
            <a:xfrm>
              <a:off x="6242760" y="5271120"/>
              <a:ext cx="5542560" cy="30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599"/>
                </a:lnSpc>
              </a:pPr>
              <a:endParaRPr b="1" lang="en-US" sz="2000" spc="180" strike="noStrike">
                <a:solidFill>
                  <a:srgbClr val="f2f0f4"/>
                </a:solidFill>
                <a:latin typeface="Times New Roman"/>
              </a:endParaRPr>
            </a:p>
          </p:txBody>
        </p:sp>
        <p:sp>
          <p:nvSpPr>
            <p:cNvPr id="91" name="TextBox 24"/>
            <p:cNvSpPr/>
            <p:nvPr/>
          </p:nvSpPr>
          <p:spPr>
            <a:xfrm>
              <a:off x="6242760" y="5819760"/>
              <a:ext cx="5542560" cy="32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609480">
                <a:lnSpc>
                  <a:spcPts val="2999"/>
                </a:lnSpc>
              </a:pPr>
              <a:endParaRPr b="0" lang="it-IT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92" name="CasellaDiTesto 3"/>
          <p:cNvSpPr/>
          <p:nvPr/>
        </p:nvSpPr>
        <p:spPr>
          <a:xfrm>
            <a:off x="100080" y="256680"/>
            <a:ext cx="883368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800" spc="-1" strike="noStrike">
                <a:solidFill>
                  <a:schemeClr val="dk1"/>
                </a:solidFill>
                <a:latin typeface="Calibri"/>
              </a:rPr>
              <a:t>Corso di laurea in Ingegneria Informatica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sellaDiTesto 9"/>
          <p:cNvSpPr/>
          <p:nvPr/>
        </p:nvSpPr>
        <p:spPr>
          <a:xfrm>
            <a:off x="267840" y="3416760"/>
            <a:ext cx="4910400" cy="26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500" spc="-1" strike="noStrike">
                <a:solidFill>
                  <a:srgbClr val="c00000"/>
                </a:solidFill>
                <a:latin typeface="Calibri"/>
              </a:rPr>
              <a:t>Il lavoro ha riguardato la selezione, sulla base del ciclo cinematico previsto, dei componenti il power train di uno scooter ibrido a celle a combustibile.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500" spc="-1" strike="noStrike">
                <a:solidFill>
                  <a:srgbClr val="c00000"/>
                </a:solidFill>
                <a:latin typeface="Calibri"/>
              </a:rPr>
              <a:t>Esso è stato svolto in collaborazione con la ditta SmartScooters che lo utilizzerà come base preliminare per i successivi studi che intende svolgere.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500" spc="-1" strike="noStrike">
                <a:solidFill>
                  <a:srgbClr val="c00000"/>
                </a:solidFill>
                <a:latin typeface="Calibri"/>
              </a:rPr>
              <a:t>Lo studio ha dimostrato la possibilità concreta di alloggiare tutti i componenti del power train nel telaio di uno scooter commerciale esistente.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sellaDiTesto 11"/>
          <p:cNvSpPr/>
          <p:nvPr/>
        </p:nvSpPr>
        <p:spPr>
          <a:xfrm>
            <a:off x="135000" y="1680480"/>
            <a:ext cx="8693640" cy="699480"/>
          </a:xfrm>
          <a:prstGeom prst="rect">
            <a:avLst/>
          </a:prstGeom>
          <a:noFill/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GB" sz="2000" spc="-1" strike="noStrike">
                <a:solidFill>
                  <a:schemeClr val="dk1"/>
                </a:solidFill>
                <a:latin typeface="Calibri"/>
              </a:rPr>
              <a:t>Prova finale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Algoritmo di coordinamento di sciame di droni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AutoShape 17"/>
          <p:cNvSpPr/>
          <p:nvPr/>
        </p:nvSpPr>
        <p:spPr>
          <a:xfrm flipH="1" rot="16200000">
            <a:off x="2741040" y="253800"/>
            <a:ext cx="91080" cy="55728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asellaDiTesto 3"/>
          <p:cNvSpPr/>
          <p:nvPr/>
        </p:nvSpPr>
        <p:spPr>
          <a:xfrm>
            <a:off x="135000" y="1066680"/>
            <a:ext cx="5265000" cy="517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800" spc="-1" strike="noStrike">
                <a:solidFill>
                  <a:schemeClr val="dk1"/>
                </a:solidFill>
                <a:latin typeface="Calibri"/>
              </a:rPr>
              <a:t>Laureato: Dott. Gianluca Mondini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asellaDiTesto 3"/>
          <p:cNvSpPr/>
          <p:nvPr/>
        </p:nvSpPr>
        <p:spPr>
          <a:xfrm>
            <a:off x="140760" y="2491920"/>
            <a:ext cx="450000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Relatore/i: Prof….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6120000" y="3240000"/>
            <a:ext cx="3240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asellaDiTesto 1"/>
          <p:cNvSpPr/>
          <p:nvPr/>
        </p:nvSpPr>
        <p:spPr>
          <a:xfrm>
            <a:off x="263520" y="1700640"/>
            <a:ext cx="11232720" cy="24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</a:pPr>
            <a:r>
              <a:rPr b="1" lang="it-IT" sz="1700" spc="-1" strike="noStrike">
                <a:solidFill>
                  <a:schemeClr val="dk1"/>
                </a:solidFill>
                <a:latin typeface="Calibri"/>
              </a:rPr>
              <a:t>Come utilizzare questo file: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1" lang="it-IT" sz="1700" spc="-1" strike="noStrike">
                <a:solidFill>
                  <a:schemeClr val="dk1"/>
                </a:solidFill>
                <a:latin typeface="Calibri"/>
              </a:rPr>
              <a:t>La slide deve essere formulata in maniera piana e comprensibile anche ai non addetti ai lavori, </a:t>
            </a: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evitando in particolare l’uso di acronimi o spiegandone il significato nei casi in cui il loro uso sia reputato indispensabile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Nella slide scelta compilare tutti i campi; dopo la compilazione convertire il colore in nero (mantenendo invariati font e corpo). Quindi aggiungere l’</a:t>
            </a:r>
            <a:r>
              <a:rPr b="0" i="1" lang="it-IT" sz="1700" spc="-1" strike="noStrike">
                <a:solidFill>
                  <a:schemeClr val="dk1"/>
                </a:solidFill>
                <a:latin typeface="Calibri"/>
              </a:rPr>
              <a:t>immagine</a:t>
            </a: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 desiderata.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L’</a:t>
            </a:r>
            <a:r>
              <a:rPr b="0" i="1" lang="it-IT" sz="1700" spc="-1" strike="noStrike">
                <a:solidFill>
                  <a:schemeClr val="dk1"/>
                </a:solidFill>
                <a:latin typeface="Calibri"/>
              </a:rPr>
              <a:t>immagine</a:t>
            </a: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 deve essere ben leggibile in sala, anche nell’eventuale testo incluso, se significativo. A tal fine il corpo di quest’ultimo dovrebbe essere pari almeno a 14-16 punti. 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E' consentito, e incoraggiato, l'uso di </a:t>
            </a:r>
            <a:r>
              <a:rPr b="0" i="1" lang="it-IT" sz="1700" spc="-1" strike="noStrike">
                <a:solidFill>
                  <a:schemeClr val="dk1"/>
                </a:solidFill>
                <a:latin typeface="Calibri"/>
              </a:rPr>
              <a:t>immagini </a:t>
            </a: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animate. 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LibreOffice/24.2.4.2$Linux_X86_64 LibreOffice_project/51a6219feb6075d9a4c46691dcfe0cd9c4fff3c2</Application>
  <AppVersion>15.0000</AppVersion>
  <Words>273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2023-06-19T11:45:48Z</dcterms:created>
  <dc:creator>Monica Puccini</dc:creator>
  <dc:description/>
  <dc:language>it-IT</dc:language>
  <cp:lastModifiedBy/>
  <dcterms:modified xsi:type="dcterms:W3CDTF">2024-07-16T19:10:25Z</dcterms:modified>
  <cp:revision>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