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2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gif" ContentType="image/gif"/>
  <Override PartName="/ppt/media/image6.png" ContentType="image/png"/>
  <Override PartName="/ppt/media/image10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</p:sldMasterIdLst>
  <p:notesMasterIdLst>
    <p:notesMasterId r:id="rId31"/>
  </p:notesMasterIdLst>
  <p:sldIdLst>
    <p:sldId id="256" r:id="rId32"/>
    <p:sldId id="257" r:id="rId33"/>
    <p:sldId id="258" r:id="rId34"/>
    <p:sldId id="259" r:id="rId35"/>
  </p:sldIdLst>
  <p:sldSz cx="9144000" cy="6858000"/>
  <p:notesSz cx="7099300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notesMaster" Target="notesMasters/notesMaster1.xml"/><Relationship Id="rId32" Type="http://schemas.openxmlformats.org/officeDocument/2006/relationships/slide" Target="slides/slide1.xml"/><Relationship Id="rId33" Type="http://schemas.openxmlformats.org/officeDocument/2006/relationships/slide" Target="slides/slide2.xml"/><Relationship Id="rId34" Type="http://schemas.openxmlformats.org/officeDocument/2006/relationships/slide" Target="slides/slide3.xml"/><Relationship Id="rId35" Type="http://schemas.openxmlformats.org/officeDocument/2006/relationships/slide" Target="slides/slide4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spostare la diapositiva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Fai clic per modificare il formato delle note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&lt;intestazione&gt;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2353675-60DD-4090-8B61-4A422B9B60C5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Num" idx="4"/>
          </p:nvPr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6840" rIns="96840" tIns="48240" bIns="48240" anchor="b">
            <a:noAutofit/>
          </a:bodyPr>
          <a:lstStyle>
            <a:lvl1pPr indent="0" algn="r" defTabSz="988920">
              <a:lnSpc>
                <a:spcPct val="100000"/>
              </a:lnSpc>
              <a:buNone/>
              <a:tabLst>
                <a:tab algn="l" pos="0"/>
              </a:tabLst>
              <a:defRPr b="0" lang="it-IT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988920">
              <a:lnSpc>
                <a:spcPct val="100000"/>
              </a:lnSpc>
              <a:buNone/>
              <a:tabLst>
                <a:tab algn="l" pos="0"/>
              </a:tabLst>
            </a:pPr>
            <a:fld id="{AF320968-FA72-4683-9667-F7D444769C11}" type="slidenum">
              <a:rPr b="0" lang="it-IT" sz="1300" spc="-1" strike="noStrike">
                <a:solidFill>
                  <a:schemeClr val="dk1"/>
                </a:solidFill>
                <a:latin typeface="Arial"/>
              </a:rPr>
              <a:t>&lt;numero&gt;</a:t>
            </a:fld>
            <a:endParaRPr b="0" lang="it-I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Img"/>
          </p:nvPr>
        </p:nvSpPr>
        <p:spPr>
          <a:xfrm>
            <a:off x="990720" y="768240"/>
            <a:ext cx="5115960" cy="383652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709560" y="4862520"/>
            <a:ext cx="5677920" cy="460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6840" rIns="96840" tIns="48240" bIns="4824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990720" y="768240"/>
            <a:ext cx="5115960" cy="383652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09560" y="4862520"/>
            <a:ext cx="5677920" cy="460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6840" rIns="96840" tIns="48240" bIns="4824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5"/>
          </p:nvPr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6840" rIns="96840" tIns="48240" bIns="48240" anchor="b">
            <a:noAutofit/>
          </a:bodyPr>
          <a:lstStyle>
            <a:lvl1pPr indent="0" algn="r" defTabSz="966960">
              <a:lnSpc>
                <a:spcPct val="100000"/>
              </a:lnSpc>
              <a:buNone/>
              <a:tabLst>
                <a:tab algn="l" pos="0"/>
              </a:tabLst>
              <a:defRPr b="0" lang="it-IT" sz="1300" spc="-1" strike="noStrike">
                <a:solidFill>
                  <a:schemeClr val="dk1"/>
                </a:solidFill>
                <a:latin typeface="Arial"/>
                <a:ea typeface="+mn-ea"/>
              </a:defRPr>
            </a:lvl1pPr>
          </a:lstStyle>
          <a:p>
            <a:pPr indent="0" algn="r" defTabSz="966960">
              <a:lnSpc>
                <a:spcPct val="100000"/>
              </a:lnSpc>
              <a:buNone/>
              <a:tabLst>
                <a:tab algn="l" pos="0"/>
              </a:tabLst>
            </a:pPr>
            <a:fld id="{8552CACC-3239-4255-B763-2A5B11156797}" type="slidenum">
              <a:rPr b="0" lang="it-IT" sz="1300" spc="-1" strike="noStrike">
                <a:solidFill>
                  <a:schemeClr val="dk1"/>
                </a:solidFill>
                <a:latin typeface="Arial"/>
                <a:ea typeface="+mn-ea"/>
              </a:rPr>
              <a:t>&lt;numero&gt;</a:t>
            </a:fld>
            <a:endParaRPr b="0" lang="it-IT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4216320" cy="27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8560" y="981000"/>
            <a:ext cx="4216320" cy="27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250920" y="3989160"/>
            <a:ext cx="4216320" cy="27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4678560" y="3989160"/>
            <a:ext cx="4216320" cy="27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421632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8560" y="981000"/>
            <a:ext cx="421632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redefini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redefini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fini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fini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421632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678560" y="981000"/>
            <a:ext cx="421632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fini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8640360" cy="27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50920" y="3989160"/>
            <a:ext cx="8640360" cy="27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Media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421632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8560" y="981000"/>
            <a:ext cx="4216320" cy="27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8560" y="3989160"/>
            <a:ext cx="4216320" cy="27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g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27" hidden="1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2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3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4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5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" name="Rectangle 39" hidden="1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324000" y="404640"/>
            <a:ext cx="8494200" cy="2590200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49920"/>
          </a:xfrm>
          <a:prstGeom prst="rect">
            <a:avLst/>
          </a:prstGeom>
          <a:noFill/>
          <a:ln w="0">
            <a:noFill/>
          </a:ln>
          <a:effectLst>
            <a:outerShdw dist="35638" dir="2700000" blurRad="0" rotWithShape="0">
              <a:srgbClr val="808080">
                <a:alpha val="50000"/>
              </a:srgbClr>
            </a:outerShdw>
          </a:effectLst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12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113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114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15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16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7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18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BC71B00D-3A99-41D9-B1BF-25E33F157E39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596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8560" y="981000"/>
            <a:ext cx="421596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0920" y="3989520"/>
            <a:ext cx="421596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8560" y="3989520"/>
            <a:ext cx="421596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30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131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132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33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34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5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36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pic>
        <p:nvPicPr>
          <p:cNvPr id="137" name="Picture 6" descr=""/>
          <p:cNvPicPr/>
          <p:nvPr/>
        </p:nvPicPr>
        <p:blipFill>
          <a:blip r:embed="rId3"/>
          <a:stretch/>
        </p:blipFill>
        <p:spPr>
          <a:xfrm>
            <a:off x="17640" y="-14400"/>
            <a:ext cx="789120" cy="805680"/>
          </a:xfrm>
          <a:prstGeom prst="rect">
            <a:avLst/>
          </a:prstGeom>
          <a:ln w="0">
            <a:noFill/>
          </a:ln>
        </p:spPr>
      </p:pic>
      <p:sp>
        <p:nvSpPr>
          <p:cNvPr id="138" name="Rectangle 7"/>
          <p:cNvSpPr/>
          <p:nvPr/>
        </p:nvSpPr>
        <p:spPr>
          <a:xfrm>
            <a:off x="8172360" y="0"/>
            <a:ext cx="951840" cy="95184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44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145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146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47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48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9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50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6149BA81-8F32-44FD-86B5-98C51BC24C53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52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153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154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55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56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7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58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pic>
        <p:nvPicPr>
          <p:cNvPr id="159" name="Picture 5" descr=""/>
          <p:cNvPicPr/>
          <p:nvPr/>
        </p:nvPicPr>
        <p:blipFill>
          <a:blip r:embed="rId3"/>
          <a:stretch/>
        </p:blipFill>
        <p:spPr>
          <a:xfrm>
            <a:off x="8372880" y="5976000"/>
            <a:ext cx="703080" cy="641520"/>
          </a:xfrm>
          <a:prstGeom prst="rect">
            <a:avLst/>
          </a:prstGeom>
          <a:ln w="0">
            <a:noFill/>
          </a:ln>
        </p:spPr>
      </p:pic>
      <p:sp>
        <p:nvSpPr>
          <p:cNvPr id="160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 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A94AD736-047A-4050-A505-A0182F92F31C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5960" cy="575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8560" y="981000"/>
            <a:ext cx="4215960" cy="575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68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169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170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71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72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3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pic>
        <p:nvPicPr>
          <p:cNvPr id="174" name="Picture 6" descr=""/>
          <p:cNvPicPr/>
          <p:nvPr/>
        </p:nvPicPr>
        <p:blipFill>
          <a:blip r:embed="rId3"/>
          <a:stretch/>
        </p:blipFill>
        <p:spPr>
          <a:xfrm>
            <a:off x="8372880" y="5976000"/>
            <a:ext cx="703080" cy="641520"/>
          </a:xfrm>
          <a:prstGeom prst="rect">
            <a:avLst/>
          </a:prstGeom>
          <a:ln w="0">
            <a:noFill/>
          </a:ln>
        </p:spPr>
      </p:pic>
      <p:sp>
        <p:nvSpPr>
          <p:cNvPr id="175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 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7097CBCA-2D33-464A-8573-238485BD3630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77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178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179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80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81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2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83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pic>
        <p:nvPicPr>
          <p:cNvPr id="184" name="Picture 3" descr=""/>
          <p:cNvPicPr/>
          <p:nvPr/>
        </p:nvPicPr>
        <p:blipFill>
          <a:blip r:embed="rId3"/>
          <a:stretch/>
        </p:blipFill>
        <p:spPr>
          <a:xfrm>
            <a:off x="8372880" y="5976000"/>
            <a:ext cx="703080" cy="64152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4" descr=""/>
          <p:cNvPicPr/>
          <p:nvPr/>
        </p:nvPicPr>
        <p:blipFill>
          <a:blip r:embed="rId4"/>
          <a:stretch/>
        </p:blipFill>
        <p:spPr>
          <a:xfrm>
            <a:off x="8525520" y="6128640"/>
            <a:ext cx="703080" cy="641520"/>
          </a:xfrm>
          <a:prstGeom prst="rect">
            <a:avLst/>
          </a:prstGeom>
          <a:ln w="0">
            <a:noFill/>
          </a:ln>
        </p:spPr>
      </p:pic>
      <p:sp>
        <p:nvSpPr>
          <p:cNvPr id="186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 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6E19A8C5-560B-4740-899A-7B3D7C9B39E0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90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191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192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93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94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5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pic>
        <p:nvPicPr>
          <p:cNvPr id="196" name="Picture 1" descr=""/>
          <p:cNvPicPr/>
          <p:nvPr/>
        </p:nvPicPr>
        <p:blipFill>
          <a:blip r:embed="rId3"/>
          <a:stretch/>
        </p:blipFill>
        <p:spPr>
          <a:xfrm>
            <a:off x="8372880" y="5976000"/>
            <a:ext cx="703080" cy="641520"/>
          </a:xfrm>
          <a:prstGeom prst="rect">
            <a:avLst/>
          </a:prstGeom>
          <a:ln w="0">
            <a:noFill/>
          </a:ln>
        </p:spPr>
      </p:pic>
      <p:sp>
        <p:nvSpPr>
          <p:cNvPr id="197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 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B31FB4CA-18DA-4FCE-949F-26318C180D8F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99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200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201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202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203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4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pic>
        <p:nvPicPr>
          <p:cNvPr id="205" name="Picture 4" descr=""/>
          <p:cNvPicPr/>
          <p:nvPr/>
        </p:nvPicPr>
        <p:blipFill>
          <a:blip r:embed="rId3"/>
          <a:stretch/>
        </p:blipFill>
        <p:spPr>
          <a:xfrm>
            <a:off x="8372880" y="5976000"/>
            <a:ext cx="703080" cy="641520"/>
          </a:xfrm>
          <a:prstGeom prst="rect">
            <a:avLst/>
          </a:prstGeom>
          <a:ln w="0">
            <a:noFill/>
          </a:ln>
        </p:spPr>
      </p:pic>
      <p:sp>
        <p:nvSpPr>
          <p:cNvPr id="206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 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94D25345-4545-47B6-A129-13A5B68AD03D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208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209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210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211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212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3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pic>
        <p:nvPicPr>
          <p:cNvPr id="214" name="Picture 4" descr=""/>
          <p:cNvPicPr/>
          <p:nvPr/>
        </p:nvPicPr>
        <p:blipFill>
          <a:blip r:embed="rId3"/>
          <a:stretch/>
        </p:blipFill>
        <p:spPr>
          <a:xfrm>
            <a:off x="8372880" y="5976000"/>
            <a:ext cx="703080" cy="6415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utoShape 4"/>
          <p:cNvSpPr/>
          <p:nvPr/>
        </p:nvSpPr>
        <p:spPr>
          <a:xfrm>
            <a:off x="324000" y="1052640"/>
            <a:ext cx="8494200" cy="2590200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216" name="AutoShape 5"/>
          <p:cNvSpPr/>
          <p:nvPr/>
        </p:nvSpPr>
        <p:spPr>
          <a:xfrm>
            <a:off x="539640" y="4292640"/>
            <a:ext cx="8062200" cy="185832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3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14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15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6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7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9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F48D7A76-68C5-48D5-92EC-CC68C7A49D9A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5960" cy="575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8560" y="981000"/>
            <a:ext cx="4215960" cy="575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21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22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23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24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25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27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00D9B014-C16A-4DA2-B89A-2F260E37EAB6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29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30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31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32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33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036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50920" y="3989520"/>
            <a:ext cx="864036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42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43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44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45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46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48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F7ECEACA-DB30-4C83-A834-23118F11DD65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56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57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58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59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60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62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3BC690E3-8316-4AEA-A23E-509064E56489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70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71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72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73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74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5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76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04A520F8-A4A0-48C8-AD25-B494200AF736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84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85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86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87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88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9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90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9B4B1EA2-209E-459D-801B-F898ECE6E3C8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5960" cy="575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8560" y="981000"/>
            <a:ext cx="421596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8560" y="3989520"/>
            <a:ext cx="421596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27"/>
          <p:cNvSpPr/>
          <p:nvPr/>
        </p:nvSpPr>
        <p:spPr>
          <a:xfrm>
            <a:off x="-36360" y="-27000"/>
            <a:ext cx="8278200" cy="791640"/>
          </a:xfrm>
          <a:custGeom>
            <a:avLst/>
            <a:gdLst>
              <a:gd name="textAreaLeft" fmla="*/ 0 w 8278200"/>
              <a:gd name="textAreaRight" fmla="*/ 8280360 w 8278200"/>
              <a:gd name="textAreaTop" fmla="*/ 0 h 791640"/>
              <a:gd name="textAreaBottom" fmla="*/ 793800 h 79164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00" name="Group 33"/>
          <p:cNvGrpSpPr/>
          <p:nvPr/>
        </p:nvGrpSpPr>
        <p:grpSpPr>
          <a:xfrm>
            <a:off x="8244000" y="0"/>
            <a:ext cx="759960" cy="958320"/>
            <a:chOff x="8244000" y="0"/>
            <a:chExt cx="759960" cy="958320"/>
          </a:xfrm>
        </p:grpSpPr>
        <p:grpSp>
          <p:nvGrpSpPr>
            <p:cNvPr id="101" name="Group 34"/>
            <p:cNvGrpSpPr/>
            <p:nvPr/>
          </p:nvGrpSpPr>
          <p:grpSpPr>
            <a:xfrm>
              <a:off x="8244000" y="0"/>
              <a:ext cx="759960" cy="912240"/>
              <a:chOff x="8244000" y="0"/>
              <a:chExt cx="759960" cy="912240"/>
            </a:xfrm>
          </p:grpSpPr>
          <p:pic>
            <p:nvPicPr>
              <p:cNvPr id="102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59960" cy="75996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03" name="Rectangle 36"/>
              <p:cNvSpPr/>
              <p:nvPr/>
            </p:nvSpPr>
            <p:spPr>
              <a:xfrm>
                <a:off x="8244000" y="762120"/>
                <a:ext cx="759960" cy="150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04" name="Text Box 37"/>
            <p:cNvSpPr/>
            <p:nvPr/>
          </p:nvSpPr>
          <p:spPr>
            <a:xfrm>
              <a:off x="8246880" y="685800"/>
              <a:ext cx="75132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5" name="Rectangle 39"/>
          <p:cNvSpPr/>
          <p:nvPr/>
        </p:nvSpPr>
        <p:spPr>
          <a:xfrm>
            <a:off x="0" y="6669000"/>
            <a:ext cx="9141840" cy="1868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06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EC499226-9E87-4A9D-9448-B7AD89DCD729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256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0360" cy="57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23640" y="404640"/>
            <a:ext cx="8494920" cy="2604600"/>
          </a:xfrm>
          <a:prstGeom prst="rect">
            <a:avLst/>
          </a:prstGeom>
          <a:noFill/>
          <a:ln w="9360">
            <a:noFill/>
          </a:ln>
          <a:effectLst>
            <a:outerShdw dist="35638" dir="2700000" blurRad="0" rotWithShape="0">
              <a:srgbClr val="000000">
                <a:alpha val="50000"/>
              </a:srgbClr>
            </a:outerShdw>
          </a:effectLst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400" spc="-1" strike="noStrike">
                <a:solidFill>
                  <a:schemeClr val="lt1"/>
                </a:solidFill>
                <a:latin typeface="Franklin Gothic Demi"/>
              </a:rPr>
              <a:t>Algoritmo di coordinamento di sciame di droni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Picture 34" descr="marchio_unipi_pant541_288"/>
          <p:cNvPicPr/>
          <p:nvPr/>
        </p:nvPicPr>
        <p:blipFill>
          <a:blip r:embed="rId1"/>
          <a:stretch/>
        </p:blipFill>
        <p:spPr>
          <a:xfrm>
            <a:off x="3611520" y="5445360"/>
            <a:ext cx="1918800" cy="1018440"/>
          </a:xfrm>
          <a:prstGeom prst="rect">
            <a:avLst/>
          </a:prstGeom>
          <a:ln w="9525">
            <a:noFill/>
          </a:ln>
        </p:spPr>
      </p:pic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539640" y="3285000"/>
            <a:ext cx="8062200" cy="1810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20"/>
              </a:spcBef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20"/>
              </a:spcBef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20"/>
              </a:spcBef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20"/>
              </a:spcBef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Box 1"/>
          <p:cNvSpPr/>
          <p:nvPr/>
        </p:nvSpPr>
        <p:spPr>
          <a:xfrm>
            <a:off x="2156040" y="3098520"/>
            <a:ext cx="4829400" cy="12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003366"/>
                </a:solidFill>
                <a:latin typeface="Calibri"/>
              </a:rPr>
              <a:t>Tesi di Laurea in 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Calibri"/>
              </a:rPr>
              <a:t>Ingegneria Informatica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Box 14"/>
          <p:cNvSpPr/>
          <p:nvPr/>
        </p:nvSpPr>
        <p:spPr>
          <a:xfrm>
            <a:off x="561240" y="4634280"/>
            <a:ext cx="2088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1" lang="it-IT" sz="2000" spc="-1" strike="noStrike">
                <a:solidFill>
                  <a:srgbClr val="003366"/>
                </a:solidFill>
                <a:latin typeface="Calibri"/>
              </a:rPr>
              <a:t>Candidato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marL="87480" algn="just">
              <a:lnSpc>
                <a:spcPct val="100000"/>
              </a:lnSpc>
            </a:pPr>
            <a:r>
              <a:rPr b="0" lang="it-IT" sz="2000" spc="-1" strike="noStrike">
                <a:solidFill>
                  <a:srgbClr val="003366"/>
                </a:solidFill>
                <a:latin typeface="Calibri"/>
              </a:rPr>
              <a:t>Gianluca Mondini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Box 15"/>
          <p:cNvSpPr/>
          <p:nvPr/>
        </p:nvSpPr>
        <p:spPr>
          <a:xfrm>
            <a:off x="6084000" y="4591440"/>
            <a:ext cx="29502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1" lang="it-IT" sz="2000" spc="-1" strike="noStrike">
                <a:solidFill>
                  <a:srgbClr val="003366"/>
                </a:solidFill>
                <a:latin typeface="Calibri"/>
              </a:rPr>
              <a:t>Relatori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marL="87480" algn="just">
              <a:lnSpc>
                <a:spcPct val="100000"/>
              </a:lnSpc>
            </a:pPr>
            <a:r>
              <a:rPr b="0" lang="it-IT" sz="2000" spc="-1" strike="noStrike">
                <a:solidFill>
                  <a:srgbClr val="003366"/>
                </a:solidFill>
                <a:latin typeface="Calibri"/>
              </a:rPr>
              <a:t>Mario G.C.A. Cimino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marL="87480" algn="just">
              <a:lnSpc>
                <a:spcPct val="100000"/>
              </a:lnSpc>
            </a:pPr>
            <a:r>
              <a:rPr b="0" lang="it-IT" sz="2000" spc="-1" strike="noStrike">
                <a:solidFill>
                  <a:srgbClr val="003366"/>
                </a:solidFill>
                <a:latin typeface="Calibri"/>
              </a:rPr>
              <a:t>Giada Simionato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27640" y="44280"/>
            <a:ext cx="7342560" cy="71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pc="-1" strike="noStrike">
                <a:solidFill>
                  <a:schemeClr val="lt1"/>
                </a:solidFill>
                <a:latin typeface="Franklin Gothic Demi Cond"/>
              </a:rPr>
              <a:t>Introduzione e Problema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250920" y="883440"/>
            <a:ext cx="5148360" cy="57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2100" spc="-1" strike="noStrike">
                <a:solidFill>
                  <a:schemeClr val="dk1"/>
                </a:solidFill>
                <a:latin typeface="Calibri"/>
              </a:rPr>
              <a:t>Dato un insieme di droni e un'area geografica, implementare un algoritmo che equi-disponga i droni su tale regione</a:t>
            </a: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2100" spc="-1" strike="noStrike">
                <a:solidFill>
                  <a:schemeClr val="dk1"/>
                </a:solidFill>
                <a:latin typeface="Calibri"/>
              </a:rPr>
              <a:t>Requisiti e Ipotesi</a:t>
            </a: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100" spc="-1" strike="noStrike">
                <a:solidFill>
                  <a:schemeClr val="dk1"/>
                </a:solidFill>
                <a:latin typeface="Calibri"/>
              </a:rPr>
              <a:t>L’implementazione finale dev’essere realizzata per l’ambiente di simulazione OpenModelica</a:t>
            </a: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100" spc="-1" strike="noStrike">
                <a:solidFill>
                  <a:schemeClr val="dk1"/>
                </a:solidFill>
                <a:latin typeface="Calibri"/>
              </a:rPr>
              <a:t>Si può supporre che l’area sia un poligono convesso</a:t>
            </a: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2100" spc="-1" strike="noStrike">
                <a:solidFill>
                  <a:schemeClr val="dk1"/>
                </a:solidFill>
                <a:latin typeface="Calibri"/>
              </a:rPr>
              <a:t>L’obiettivo da raggiungere è la suddivisione dell’area in regioni secondo la tassellatura di Voronoi, dove i droni si posizionino in corrispondenza dei centri di massa di ogni regione, ottenendo una tassellatura centroidale di Voronoi</a:t>
            </a: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Gianluca Mondini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5618BE73-E920-4B4B-893B-F10AAE967A51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6120000" y="1080000"/>
            <a:ext cx="2518560" cy="251856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5818680" y="3997080"/>
            <a:ext cx="3180240" cy="1581840"/>
          </a:xfrm>
          <a:prstGeom prst="rect">
            <a:avLst/>
          </a:prstGeom>
          <a:ln w="0">
            <a:noFill/>
          </a:ln>
        </p:spPr>
      </p:pic>
      <p:sp>
        <p:nvSpPr>
          <p:cNvPr id="249" name=""/>
          <p:cNvSpPr/>
          <p:nvPr/>
        </p:nvSpPr>
        <p:spPr>
          <a:xfrm>
            <a:off x="5818680" y="5579640"/>
            <a:ext cx="156096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050" spc="-1" strike="noStrike">
                <a:solidFill>
                  <a:srgbClr val="000000"/>
                </a:solidFill>
                <a:latin typeface="Arial"/>
              </a:rPr>
              <a:t>Tassellatura di Voronoi</a:t>
            </a:r>
            <a:endParaRPr b="0" lang="it-IT" sz="10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050" spc="-1" strike="noStrike">
                <a:solidFill>
                  <a:srgbClr val="000000"/>
                </a:solidFill>
                <a:latin typeface="Arial"/>
              </a:rPr>
              <a:t>(non centroidale)</a:t>
            </a:r>
            <a:endParaRPr b="0" lang="it-IT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7452000" y="5580000"/>
            <a:ext cx="154764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050" spc="-1" strike="noStrike">
                <a:solidFill>
                  <a:srgbClr val="000000"/>
                </a:solidFill>
                <a:latin typeface="Arial"/>
              </a:rPr>
              <a:t>Tassellatura di Voronoi</a:t>
            </a:r>
            <a:endParaRPr b="0" lang="it-IT" sz="10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050" spc="-1" strike="noStrike">
                <a:solidFill>
                  <a:srgbClr val="000000"/>
                </a:solidFill>
                <a:latin typeface="Arial"/>
              </a:rPr>
              <a:t>(centroidale)</a:t>
            </a:r>
            <a:endParaRPr b="0" lang="it-IT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27640" y="44280"/>
            <a:ext cx="7342560" cy="71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pc="-1" strike="noStrike">
                <a:solidFill>
                  <a:schemeClr val="lt1"/>
                </a:solidFill>
                <a:latin typeface="Franklin Gothic Demi Cond"/>
              </a:rPr>
              <a:t>Soluzioni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71280" y="1052280"/>
            <a:ext cx="4427640" cy="57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Implementazione dell’</a:t>
            </a:r>
            <a:r>
              <a:rPr b="1" lang="it-IT" sz="1700" spc="-1" strike="noStrike">
                <a:solidFill>
                  <a:schemeClr val="dk1"/>
                </a:solidFill>
                <a:latin typeface="Calibri"/>
              </a:rPr>
              <a:t>Algoritmo di Lloyd</a:t>
            </a: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, che opera in tre fasi ripetutamente iterate: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lvl="1" marL="793800" indent="-271440">
              <a:lnSpc>
                <a:spcPct val="100000"/>
              </a:lnSpc>
              <a:spcBef>
                <a:spcPts val="1134"/>
              </a:spcBef>
              <a:buClr>
                <a:srgbClr val="000080"/>
              </a:buClr>
              <a:buFont typeface="Wingdings" charset="2"/>
              <a:buAutoNum type="arabicParenR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Calcolo della tassellatura di Voronoi per l’area, dove i nodi sono le posizioni dei droni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lvl="1" marL="793800" indent="-271440">
              <a:lnSpc>
                <a:spcPct val="100000"/>
              </a:lnSpc>
              <a:spcBef>
                <a:spcPts val="1134"/>
              </a:spcBef>
              <a:buClr>
                <a:srgbClr val="000080"/>
              </a:buClr>
              <a:buFont typeface="Wingdings" charset="2"/>
              <a:buAutoNum type="arabicParenR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Calcolo del centro di massa per ciascuna regione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lvl="1" marL="793800" indent="-271440">
              <a:lnSpc>
                <a:spcPct val="100000"/>
              </a:lnSpc>
              <a:spcBef>
                <a:spcPts val="1134"/>
              </a:spcBef>
              <a:buClr>
                <a:srgbClr val="000080"/>
              </a:buClr>
              <a:buFont typeface="Wingdings" charset="2"/>
              <a:buAutoNum type="arabicParenR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Spostamento dei droni verso i centri di massa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Implementazioni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lvl="1" marL="793800" indent="-271440">
              <a:lnSpc>
                <a:spcPct val="100000"/>
              </a:lnSpc>
              <a:spcBef>
                <a:spcPts val="1134"/>
              </a:spcBef>
              <a:buClr>
                <a:srgbClr val="000080"/>
              </a:buClr>
              <a:buFont typeface="Wingdings" charset="2"/>
              <a:buChar char="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Una prima implementazione in Python (con visualizzazione interattiva in Pygame)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lvl="1" marL="793800" indent="-271440">
              <a:lnSpc>
                <a:spcPct val="100000"/>
              </a:lnSpc>
              <a:spcBef>
                <a:spcPts val="1134"/>
              </a:spcBef>
              <a:buClr>
                <a:srgbClr val="000080"/>
              </a:buClr>
              <a:buFont typeface="Wingdings" charset="2"/>
              <a:buChar char="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Implementazione (come richiesto) medianti classi dell’ambiente di simulazione OpenModelica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Gianluca Mondini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B4207902-1B89-4B2A-AA3C-6297CB536B9A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4451400" y="1052280"/>
            <a:ext cx="4367160" cy="524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27640" y="44280"/>
            <a:ext cx="7342560" cy="71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pc="-1" strike="noStrike">
                <a:solidFill>
                  <a:schemeClr val="lt1"/>
                </a:solidFill>
                <a:latin typeface="Franklin Gothic Demi Cond"/>
              </a:rPr>
              <a:t>Risultati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5507280" cy="57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Implementazioni e risultati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1" marL="793800" indent="-271440">
              <a:lnSpc>
                <a:spcPct val="100000"/>
              </a:lnSpc>
              <a:spcBef>
                <a:spcPts val="519"/>
              </a:spcBef>
              <a:buClr>
                <a:srgbClr val="00008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Prototipo Python + Pygame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2" marL="1436760" indent="-363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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Visivamente si ha la disposizione dei droni e la convergenza dell’algoritmo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1" marL="793800" indent="-271440">
              <a:lnSpc>
                <a:spcPct val="100000"/>
              </a:lnSpc>
              <a:spcBef>
                <a:spcPts val="519"/>
              </a:spcBef>
              <a:buClr>
                <a:srgbClr val="00008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Implementazione con classi OpenModelica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2" marL="1436760" indent="-363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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L’algoritmo può essere implementato con OpenModelica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2" marL="1436760" indent="-363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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È stato possibile realizzare l’algoritmo di Lloyd in maniera </a:t>
            </a:r>
            <a:r>
              <a:rPr b="0" i="1" lang="it-IT" sz="1600" spc="-1" strike="noStrike">
                <a:solidFill>
                  <a:schemeClr val="dk1"/>
                </a:solidFill>
                <a:latin typeface="Calibri"/>
              </a:rPr>
              <a:t>funzionale,</a:t>
            </a: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 mediante l’uso di funzioni </a:t>
            </a:r>
            <a:r>
              <a:rPr b="0" i="1" lang="it-IT" sz="1600" spc="-1" strike="noStrike">
                <a:solidFill>
                  <a:schemeClr val="dk1"/>
                </a:solidFill>
                <a:latin typeface="Calibri"/>
              </a:rPr>
              <a:t>pure</a:t>
            </a: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, così da permettere test più approfonditi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2" marL="1436760" indent="-363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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I test di integrazione delle classi OpenModelica implementate, data un’area geografica e un insieme di posizioni iniziali dei droni, hanno dimostrato che 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l’algoritmo converge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la disposizione ottenuta è una </a:t>
            </a:r>
            <a:r>
              <a:rPr b="1" lang="it-IT" sz="1600" spc="-1" strike="noStrike">
                <a:solidFill>
                  <a:schemeClr val="dk1"/>
                </a:solidFill>
                <a:latin typeface="Calibri"/>
              </a:rPr>
              <a:t>tassellatura centroidale di Voronoi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Segnaposto piè di pagina 3"/>
          <p:cNvSpPr/>
          <p:nvPr/>
        </p:nvSpPr>
        <p:spPr>
          <a:xfrm>
            <a:off x="17640" y="6624720"/>
            <a:ext cx="9124200" cy="258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Gianluca Mondini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5590B57C-4E24-4675-A73B-482FDE2AC92B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5940000" y="1142280"/>
            <a:ext cx="2544480" cy="4077000"/>
          </a:xfrm>
          <a:prstGeom prst="rect">
            <a:avLst/>
          </a:prstGeom>
          <a:ln w="0">
            <a:noFill/>
          </a:ln>
        </p:spPr>
      </p:pic>
      <p:sp>
        <p:nvSpPr>
          <p:cNvPr id="259" name=""/>
          <p:cNvSpPr/>
          <p:nvPr/>
        </p:nvSpPr>
        <p:spPr>
          <a:xfrm>
            <a:off x="5818680" y="5220000"/>
            <a:ext cx="282060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Un rendering della simulazione,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alcuni frame prima della convergenza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30762</TotalTime>
  <Application>LibreOffice/24.2.4.2$Linux_X86_64 LibreOffice_project/51a6219feb6075d9a4c46691dcfe0cd9c4fff3c2</Application>
  <AppVersion>15.0000</AppVersion>
  <Words>146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2005-03-30T13:34:00Z</dcterms:created>
  <dc:creator>Mdf</dc:creator>
  <dc:description/>
  <dc:language>it-IT</dc:language>
  <cp:lastModifiedBy/>
  <cp:lastPrinted>2016-05-24T07:18:58Z</cp:lastPrinted>
  <dcterms:modified xsi:type="dcterms:W3CDTF">2024-07-19T19:15:33Z</dcterms:modified>
  <cp:revision>1228</cp:revision>
  <dc:subject/>
  <dc:title>Progetto e valutazione di un protocollo di power management per reti di sensori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Presentazione su schermo (4:3)</vt:lpwstr>
  </property>
  <property fmtid="{D5CDD505-2E9C-101B-9397-08002B2CF9AE}" pid="4" name="Slides">
    <vt:i4>4</vt:i4>
  </property>
</Properties>
</file>