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7"/>
    <a:srgbClr val="0084B5"/>
    <a:srgbClr val="FF8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>
        <p:scale>
          <a:sx n="90" d="100"/>
          <a:sy n="90" d="100"/>
        </p:scale>
        <p:origin x="14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B371-F886-2744-973E-DEAED0F3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Minority Math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5E0D0-A807-DC4F-ABCA-E45D3F6A6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invest in new York city to elevate minority representation in mathematics</a:t>
            </a:r>
          </a:p>
        </p:txBody>
      </p:sp>
    </p:spTree>
    <p:extLst>
      <p:ext uri="{BB962C8B-B14F-4D97-AF65-F5344CB8AC3E}">
        <p14:creationId xmlns:p14="http://schemas.microsoft.com/office/powerpoint/2010/main" val="20189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2BCD-06B3-014A-A952-444436F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949"/>
          </a:xfrm>
        </p:spPr>
        <p:txBody>
          <a:bodyPr/>
          <a:lstStyle/>
          <a:p>
            <a:r>
              <a:rPr lang="en-US" dirty="0"/>
              <a:t>Investment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F3755-F9E1-184F-BC6A-A40E0078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089064" y="4648908"/>
            <a:ext cx="4212803" cy="203822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6D15FC-A1EB-454A-963F-47E9F834EF14}"/>
              </a:ext>
            </a:extLst>
          </p:cNvPr>
          <p:cNvSpPr txBox="1">
            <a:spLocks/>
          </p:cNvSpPr>
          <p:nvPr/>
        </p:nvSpPr>
        <p:spPr>
          <a:xfrm>
            <a:off x="4151072" y="3515524"/>
            <a:ext cx="3564382" cy="468234"/>
          </a:xfrm>
          <a:prstGeom prst="rect">
            <a:avLst/>
          </a:prstGeom>
          <a:ln w="50800" cap="flat">
            <a:solidFill>
              <a:srgbClr val="009DD7"/>
            </a:solidFill>
            <a:round/>
          </a:ln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What can we improve?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A90FE-21F3-CD4D-B246-EB4A59DE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5" y="1268390"/>
            <a:ext cx="4133457" cy="203822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AB7A0-5F30-E04D-9F68-616B92AE0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39692"/>
            <a:ext cx="4133457" cy="201068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10729-24CC-8140-82FF-6F68C6A68834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7715454" y="2850374"/>
            <a:ext cx="447275" cy="899267"/>
          </a:xfrm>
          <a:prstGeom prst="curvedConnector2">
            <a:avLst/>
          </a:prstGeom>
          <a:ln w="50800">
            <a:solidFill>
              <a:srgbClr val="009DD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61E3771C-3B21-0F4A-BD50-182D116D8C1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6231789" y="3685231"/>
            <a:ext cx="665150" cy="1262203"/>
          </a:xfrm>
          <a:prstGeom prst="curvedConnector3">
            <a:avLst>
              <a:gd name="adj1" fmla="val 50000"/>
            </a:avLst>
          </a:prstGeom>
          <a:ln w="50800">
            <a:solidFill>
              <a:srgbClr val="009DD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15">
            <a:extLst>
              <a:ext uri="{FF2B5EF4-FFF2-40B4-BE49-F238E27FC236}">
                <a16:creationId xmlns:a16="http://schemas.microsoft.com/office/drawing/2014/main" id="{A93E2170-2303-5045-808D-4F57B6631818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2550494" y="3306613"/>
            <a:ext cx="1600578" cy="443029"/>
          </a:xfrm>
          <a:prstGeom prst="curvedConnector2">
            <a:avLst/>
          </a:prstGeom>
          <a:ln w="50800">
            <a:solidFill>
              <a:srgbClr val="009DD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F741-D160-6746-B1CD-28120B31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6ABF-47CD-1543-9A76-0F663270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Center for Science and Engineering Statistics (NCSES) 2017 </a:t>
            </a:r>
            <a:r>
              <a:rPr lang="en-US" i="1" dirty="0"/>
              <a:t>Women, Minorities, and Persons with Disabilities in Science and Engineering</a:t>
            </a:r>
            <a:r>
              <a:rPr lang="en-US" dirty="0"/>
              <a:t> (WMPD) report</a:t>
            </a:r>
          </a:p>
          <a:p>
            <a:r>
              <a:rPr lang="en-US" dirty="0"/>
              <a:t>Findings:</a:t>
            </a:r>
          </a:p>
          <a:p>
            <a:r>
              <a:rPr lang="en-US" dirty="0"/>
              <a:t>A wide gap in educational attainment remains between underrepresented minorities and whites and Asians, two groups that have higher representation in S&amp;E education than they do in the U.S. population.</a:t>
            </a:r>
          </a:p>
          <a:p>
            <a:r>
              <a:rPr lang="en-US" dirty="0"/>
              <a:t>White men constitute about one-third of the overall U.S. population; they comprise half of the S&amp;E workforce. Blacks, Hispanics and people with disabilities are underrepresented in the S&amp;E workforce.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381A-521E-D84F-9017-69EFEDAD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040A-EDD5-1F44-BDC8-25643117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30" y="2756085"/>
            <a:ext cx="7225320" cy="3848099"/>
          </a:xfrm>
        </p:spPr>
        <p:txBody>
          <a:bodyPr numCol="3" spcCol="274320">
            <a:normAutofit/>
          </a:bodyPr>
          <a:lstStyle/>
          <a:p>
            <a:r>
              <a:rPr lang="en-US" dirty="0"/>
              <a:t>Economic Need Index</a:t>
            </a:r>
          </a:p>
          <a:p>
            <a:r>
              <a:rPr lang="en-US" dirty="0"/>
              <a:t>Student Attendance Rate </a:t>
            </a:r>
          </a:p>
          <a:p>
            <a:r>
              <a:rPr lang="en-US" dirty="0"/>
              <a:t>Percent of Students Chronically Absent</a:t>
            </a:r>
          </a:p>
          <a:p>
            <a:r>
              <a:rPr lang="en-US" dirty="0"/>
              <a:t>Rigorous Instruction %</a:t>
            </a:r>
          </a:p>
          <a:p>
            <a:r>
              <a:rPr lang="en-US" b="1" u="sng" dirty="0"/>
              <a:t>Collaborative Teachers % </a:t>
            </a:r>
          </a:p>
          <a:p>
            <a:r>
              <a:rPr lang="en-US" dirty="0"/>
              <a:t>Supportive Environment % </a:t>
            </a:r>
          </a:p>
          <a:p>
            <a:r>
              <a:rPr lang="en-US" dirty="0"/>
              <a:t>Effective School Leadership % </a:t>
            </a:r>
          </a:p>
          <a:p>
            <a:r>
              <a:rPr lang="en-US" dirty="0"/>
              <a:t>Strong Family-Community Ties % </a:t>
            </a:r>
          </a:p>
          <a:p>
            <a:r>
              <a:rPr lang="en-US" b="1" u="sng" dirty="0"/>
              <a:t>Trust % </a:t>
            </a:r>
          </a:p>
          <a:p>
            <a:r>
              <a:rPr lang="en-US" dirty="0"/>
              <a:t>Student Achievement Rating </a:t>
            </a:r>
          </a:p>
          <a:p>
            <a:r>
              <a:rPr lang="en-US" dirty="0"/>
              <a:t>Average Math Proficiency </a:t>
            </a:r>
          </a:p>
          <a:p>
            <a:r>
              <a:rPr lang="en-US" b="1" u="sng" dirty="0"/>
              <a:t>Grade Range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01632-D714-4840-BEB0-103202C415A0}"/>
              </a:ext>
            </a:extLst>
          </p:cNvPr>
          <p:cNvSpPr txBox="1"/>
          <p:nvPr/>
        </p:nvSpPr>
        <p:spPr>
          <a:xfrm>
            <a:off x="693130" y="1513174"/>
            <a:ext cx="483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PASSNYC</a:t>
            </a:r>
          </a:p>
          <a:p>
            <a:r>
              <a:rPr lang="en-US" sz="2400" b="1" dirty="0"/>
              <a:t>2016 School Explorer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012CA-2764-B444-9D76-CB850BBFA82E}"/>
              </a:ext>
            </a:extLst>
          </p:cNvPr>
          <p:cNvSpPr/>
          <p:nvPr/>
        </p:nvSpPr>
        <p:spPr>
          <a:xfrm>
            <a:off x="7918450" y="1313048"/>
            <a:ext cx="3743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NYC OPEN DATA</a:t>
            </a:r>
          </a:p>
          <a:p>
            <a:r>
              <a:rPr lang="en-US" sz="2400" b="1" dirty="0"/>
              <a:t>2015-2016 Pupil-Student Ratio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BB5B49-C775-DB4A-BE39-3641F6E74B07}"/>
              </a:ext>
            </a:extLst>
          </p:cNvPr>
          <p:cNvSpPr txBox="1">
            <a:spLocks/>
          </p:cNvSpPr>
          <p:nvPr/>
        </p:nvSpPr>
        <p:spPr>
          <a:xfrm>
            <a:off x="7918450" y="2726107"/>
            <a:ext cx="3883025" cy="773949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Student to Teacher Ratio</a:t>
            </a:r>
          </a:p>
        </p:txBody>
      </p:sp>
    </p:spTree>
    <p:extLst>
      <p:ext uri="{BB962C8B-B14F-4D97-AF65-F5344CB8AC3E}">
        <p14:creationId xmlns:p14="http://schemas.microsoft.com/office/powerpoint/2010/main" val="297431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381A-521E-D84F-9017-69EFEDAD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dirty="0"/>
              <a:t>Defining our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01632-D714-4840-BEB0-103202C415A0}"/>
              </a:ext>
            </a:extLst>
          </p:cNvPr>
          <p:cNvSpPr txBox="1"/>
          <p:nvPr/>
        </p:nvSpPr>
        <p:spPr>
          <a:xfrm>
            <a:off x="693130" y="1513174"/>
            <a:ext cx="483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success in math?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BB5B49-C775-DB4A-BE39-3641F6E74B07}"/>
              </a:ext>
            </a:extLst>
          </p:cNvPr>
          <p:cNvSpPr txBox="1">
            <a:spLocks/>
          </p:cNvSpPr>
          <p:nvPr/>
        </p:nvSpPr>
        <p:spPr>
          <a:xfrm>
            <a:off x="646110" y="2470716"/>
            <a:ext cx="8855077" cy="1144022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Looking at the 4th quartile of math scores for NYC schools in the dataset, we define a high math score as ~ 2.98 or above (out of 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4E377-7855-C94C-AA93-AEB4B789D05D}"/>
              </a:ext>
            </a:extLst>
          </p:cNvPr>
          <p:cNvSpPr txBox="1"/>
          <p:nvPr/>
        </p:nvSpPr>
        <p:spPr>
          <a:xfrm>
            <a:off x="693130" y="4110615"/>
            <a:ext cx="615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Feature Elimination (RFE)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6455AF-46EF-3246-888C-B4BCE842924F}"/>
              </a:ext>
            </a:extLst>
          </p:cNvPr>
          <p:cNvSpPr txBox="1">
            <a:spLocks/>
          </p:cNvSpPr>
          <p:nvPr/>
        </p:nvSpPr>
        <p:spPr>
          <a:xfrm>
            <a:off x="693130" y="4785290"/>
            <a:ext cx="8640764" cy="1444059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Through recursive feature engineering, which takes smaller and smaller sets of features in a given classifier to identify feature importance, Collaborative Teachers %, Trust %, and Grade Range were eliminated</a:t>
            </a:r>
          </a:p>
        </p:txBody>
      </p:sp>
    </p:spTree>
    <p:extLst>
      <p:ext uri="{BB962C8B-B14F-4D97-AF65-F5344CB8AC3E}">
        <p14:creationId xmlns:p14="http://schemas.microsoft.com/office/powerpoint/2010/main" val="158891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E63D4-A685-8341-B017-37FC2A9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DF7F-FDA6-0A4A-8F9E-90398126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8" y="5740494"/>
            <a:ext cx="9181185" cy="507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Baseline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FA8C9-CF45-2042-8176-E80765431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1" y="1470761"/>
            <a:ext cx="5075038" cy="5024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A1C3A-1E0B-7445-BE98-B691C051EB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88" y="670574"/>
            <a:ext cx="4603527" cy="36252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03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E63D4-A685-8341-B017-37FC2A9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DF7F-FDA6-0A4A-8F9E-90398126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8" y="5740494"/>
            <a:ext cx="9181185" cy="507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FA8C9-CF45-2042-8176-E8076543133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59734" y="1328737"/>
            <a:ext cx="4278077" cy="5162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A1C3A-1E0B-7445-BE98-B691C051EB9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068388" y="579792"/>
            <a:ext cx="4501694" cy="37160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56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381A-521E-D84F-9017-69EFEDAD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01632-D714-4840-BEB0-103202C415A0}"/>
              </a:ext>
            </a:extLst>
          </p:cNvPr>
          <p:cNvSpPr txBox="1"/>
          <p:nvPr/>
        </p:nvSpPr>
        <p:spPr>
          <a:xfrm>
            <a:off x="693130" y="1513174"/>
            <a:ext cx="52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 we can predict math scores…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6455AF-46EF-3246-888C-B4BCE842924F}"/>
              </a:ext>
            </a:extLst>
          </p:cNvPr>
          <p:cNvSpPr txBox="1">
            <a:spLocks/>
          </p:cNvSpPr>
          <p:nvPr/>
        </p:nvSpPr>
        <p:spPr>
          <a:xfrm>
            <a:off x="646111" y="2499290"/>
            <a:ext cx="8640764" cy="3730060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What do we do with this info?</a:t>
            </a:r>
          </a:p>
          <a:p>
            <a:endParaRPr lang="en-US" dirty="0"/>
          </a:p>
          <a:p>
            <a:r>
              <a:rPr lang="en-US" dirty="0"/>
              <a:t>The original problem statement – minorities in STEM</a:t>
            </a:r>
          </a:p>
          <a:p>
            <a:endParaRPr lang="en-US" dirty="0"/>
          </a:p>
          <a:p>
            <a:r>
              <a:rPr lang="en-US" dirty="0"/>
              <a:t>Where can we focus for the most impact?</a:t>
            </a:r>
          </a:p>
        </p:txBody>
      </p:sp>
    </p:spTree>
    <p:extLst>
      <p:ext uri="{BB962C8B-B14F-4D97-AF65-F5344CB8AC3E}">
        <p14:creationId xmlns:p14="http://schemas.microsoft.com/office/powerpoint/2010/main" val="423285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91DC-CA78-8C45-87F3-E71B2B87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01" y="2930137"/>
            <a:ext cx="4470419" cy="99772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EBEBEB"/>
                </a:solidFill>
              </a:rPr>
              <a:t>The Schools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384522-FB50-5A4E-BD24-3C74901E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351228"/>
            <a:ext cx="5449889" cy="4155540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59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2BCD-06B3-014A-A952-444436F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949"/>
          </a:xfrm>
        </p:spPr>
        <p:txBody>
          <a:bodyPr/>
          <a:lstStyle/>
          <a:p>
            <a:r>
              <a:rPr lang="en-US" dirty="0"/>
              <a:t>Investment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DF3755-F9E1-184F-BC6A-A40E0078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2785782"/>
            <a:ext cx="7505700" cy="36195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6D15FC-A1EB-454A-963F-47E9F834EF14}"/>
              </a:ext>
            </a:extLst>
          </p:cNvPr>
          <p:cNvSpPr txBox="1">
            <a:spLocks/>
          </p:cNvSpPr>
          <p:nvPr/>
        </p:nvSpPr>
        <p:spPr>
          <a:xfrm>
            <a:off x="646111" y="1345955"/>
            <a:ext cx="10655302" cy="1111495"/>
          </a:xfrm>
          <a:prstGeom prst="rect">
            <a:avLst/>
          </a:prstGeom>
        </p:spPr>
        <p:txBody>
          <a:bodyPr vert="horz" lIns="91440" tIns="45720" rIns="91440" bIns="45720" numCol="1" spcCol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We need focused solutions, not just more funding</a:t>
            </a:r>
          </a:p>
          <a:p>
            <a:r>
              <a:rPr lang="en-US" dirty="0"/>
              <a:t>Economic Need: % temp housing + % HRA eligible *0.5 + % free lunch eligible *0.5</a:t>
            </a:r>
          </a:p>
        </p:txBody>
      </p:sp>
    </p:spTree>
    <p:extLst>
      <p:ext uri="{BB962C8B-B14F-4D97-AF65-F5344CB8AC3E}">
        <p14:creationId xmlns:p14="http://schemas.microsoft.com/office/powerpoint/2010/main" val="365678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238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The Minority Math Problem</vt:lpstr>
      <vt:lpstr>The Problem</vt:lpstr>
      <vt:lpstr>The Data</vt:lpstr>
      <vt:lpstr>Defining our Model</vt:lpstr>
      <vt:lpstr>Model</vt:lpstr>
      <vt:lpstr>Model</vt:lpstr>
      <vt:lpstr>Implementation</vt:lpstr>
      <vt:lpstr>The Schools</vt:lpstr>
      <vt:lpstr>Investment</vt:lpstr>
      <vt:lpstr>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Minority Math Problem</dc:title>
  <dc:creator>Jeremy Owens</dc:creator>
  <cp:lastModifiedBy>Jeremy Owens</cp:lastModifiedBy>
  <cp:revision>7</cp:revision>
  <dcterms:created xsi:type="dcterms:W3CDTF">2019-08-09T15:05:39Z</dcterms:created>
  <dcterms:modified xsi:type="dcterms:W3CDTF">2019-08-09T17:32:09Z</dcterms:modified>
</cp:coreProperties>
</file>