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92" r:id="rId3"/>
    <p:sldId id="291" r:id="rId4"/>
    <p:sldId id="257" r:id="rId5"/>
    <p:sldId id="293" r:id="rId6"/>
    <p:sldId id="258" r:id="rId7"/>
    <p:sldId id="294" r:id="rId8"/>
    <p:sldId id="295" r:id="rId9"/>
    <p:sldId id="296" r:id="rId10"/>
    <p:sldId id="297" r:id="rId11"/>
    <p:sldId id="308" r:id="rId12"/>
    <p:sldId id="265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9" r:id="rId21"/>
    <p:sldId id="305" r:id="rId22"/>
    <p:sldId id="310" r:id="rId23"/>
    <p:sldId id="262" r:id="rId24"/>
    <p:sldId id="312" r:id="rId25"/>
    <p:sldId id="311" r:id="rId26"/>
    <p:sldId id="306" r:id="rId27"/>
    <p:sldId id="307" r:id="rId28"/>
  </p:sldIdLst>
  <p:sldSz cx="9144000" cy="5143500" type="screen16x9"/>
  <p:notesSz cx="6858000" cy="9144000"/>
  <p:embeddedFontLst>
    <p:embeddedFont>
      <p:font typeface="Nunito Light" pitchFamily="2" charset="0"/>
      <p:regular r:id="rId30"/>
      <p:italic r:id="rId31"/>
    </p:embeddedFont>
    <p:embeddedFont>
      <p:font typeface="Quantico" panose="020B0604020202020204" charset="0"/>
      <p:regular r:id="rId32"/>
      <p:bold r:id="rId33"/>
      <p:italic r:id="rId34"/>
      <p:boldItalic r:id="rId35"/>
    </p:embeddedFont>
    <p:embeddedFont>
      <p:font typeface="Source Code Pro" panose="020B050903040302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1EA54F-E27E-40A4-9FE9-4E1316A2DE31}">
  <a:tblStyle styleId="{751EA54F-E27E-40A4-9FE9-4E1316A2D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70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8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52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44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806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81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09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16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9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9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40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06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1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707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5d94438ed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5d94438ed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304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5d94438ed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5d94438ed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73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5d94438e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5d94438e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98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7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8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73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2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112775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Metodología</a:t>
            </a:r>
            <a:r>
              <a:rPr lang="en-US" dirty="0"/>
              <a:t> </a:t>
            </a:r>
            <a:r>
              <a:rPr lang="en-US" dirty="0" err="1"/>
              <a:t>Clásica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Módelo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45594"/>
            <a:ext cx="3043800" cy="65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Isidro Arredondo Camarena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Edgar Cortes Resendiz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84;p15">
            <a:extLst>
              <a:ext uri="{FF2B5EF4-FFF2-40B4-BE49-F238E27FC236}">
                <a16:creationId xmlns:a16="http://schemas.microsoft.com/office/drawing/2014/main" id="{2D95D8D6-237E-0EF2-36A5-833DBD77BE9A}"/>
              </a:ext>
            </a:extLst>
          </p:cNvPr>
          <p:cNvSpPr txBox="1">
            <a:spLocks/>
          </p:cNvSpPr>
          <p:nvPr/>
        </p:nvSpPr>
        <p:spPr>
          <a:xfrm>
            <a:off x="3776681" y="3400837"/>
            <a:ext cx="1590637" cy="3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1600" dirty="0" err="1"/>
              <a:t>Autores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32564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Características</a:t>
            </a: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464950" y="2652744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Modelo V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18300" y="1277720"/>
            <a:ext cx="1884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Enfoque Secuencial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018299" y="2289287"/>
            <a:ext cx="1996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Verificación y Validación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018300" y="3320164"/>
            <a:ext cx="2316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Documentación Rigurosa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18299" y="4205008"/>
            <a:ext cx="205382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  <a:latin typeface="Quantico"/>
                <a:ea typeface="Quantico"/>
                <a:cs typeface="Quantico"/>
                <a:sym typeface="Quantico"/>
              </a:rPr>
              <a:t>Aplicación</a:t>
            </a:r>
            <a:endParaRPr sz="2400" dirty="0">
              <a:solidFill>
                <a:schemeClr val="tx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endCxn id="114" idx="1"/>
          </p:cNvCxnSpPr>
          <p:nvPr/>
        </p:nvCxnSpPr>
        <p:spPr>
          <a:xfrm rot="5400000" flipH="1" flipV="1">
            <a:off x="2144075" y="2020195"/>
            <a:ext cx="1388100" cy="36035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endCxn id="123" idx="1"/>
          </p:cNvCxnSpPr>
          <p:nvPr/>
        </p:nvCxnSpPr>
        <p:spPr>
          <a:xfrm rot="16200000" flipH="1">
            <a:off x="2060397" y="3475706"/>
            <a:ext cx="1555454" cy="36035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endCxn id="117" idx="1"/>
          </p:cNvCxnSpPr>
          <p:nvPr/>
        </p:nvCxnSpPr>
        <p:spPr>
          <a:xfrm flipV="1">
            <a:off x="2300700" y="2517887"/>
            <a:ext cx="717599" cy="3538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endCxn id="120" idx="1"/>
          </p:cNvCxnSpPr>
          <p:nvPr/>
        </p:nvCxnSpPr>
        <p:spPr>
          <a:xfrm>
            <a:off x="2300700" y="2871693"/>
            <a:ext cx="717600" cy="6770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17C05335-21C0-CE7E-7BE4-892FA721251B}"/>
              </a:ext>
            </a:extLst>
          </p:cNvPr>
          <p:cNvSpPr/>
          <p:nvPr/>
        </p:nvSpPr>
        <p:spPr>
          <a:xfrm>
            <a:off x="5642491" y="1515971"/>
            <a:ext cx="2781509" cy="1593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14;p17">
            <a:extLst>
              <a:ext uri="{FF2B5EF4-FFF2-40B4-BE49-F238E27FC236}">
                <a16:creationId xmlns:a16="http://schemas.microsoft.com/office/drawing/2014/main" id="{8E893B0D-4266-AF3A-8851-9E0127D2E673}"/>
              </a:ext>
            </a:extLst>
          </p:cNvPr>
          <p:cNvSpPr txBox="1"/>
          <p:nvPr/>
        </p:nvSpPr>
        <p:spPr>
          <a:xfrm>
            <a:off x="5861106" y="2084357"/>
            <a:ext cx="23442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Se utiliza comúnmente en industrias donde la calidad y la seguridad son críticas, como la aeroespacial, defensa, automotriz y software médico.</a:t>
            </a:r>
          </a:p>
        </p:txBody>
      </p:sp>
      <p:pic>
        <p:nvPicPr>
          <p:cNvPr id="4098" name="Picture 2" descr="Definición y cómo funcionan las aplicaciones móviles">
            <a:extLst>
              <a:ext uri="{FF2B5EF4-FFF2-40B4-BE49-F238E27FC236}">
                <a16:creationId xmlns:a16="http://schemas.microsoft.com/office/drawing/2014/main" id="{3A1A7B7B-B4A4-73EE-7773-797AAF0F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05" y="3419474"/>
            <a:ext cx="1886877" cy="11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2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320772" y="1459283"/>
            <a:ext cx="2074351" cy="121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215065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9640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746444" y="3077376"/>
            <a:ext cx="3264976" cy="80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Funcionalidad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596998" y="1622783"/>
            <a:ext cx="1521900" cy="65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3</a:t>
            </a:r>
            <a:endParaRPr sz="48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38441" y="266036"/>
            <a:ext cx="2117029" cy="769106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9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grpSp>
        <p:nvGrpSpPr>
          <p:cNvPr id="486" name="Google Shape;486;p24"/>
          <p:cNvGrpSpPr/>
          <p:nvPr/>
        </p:nvGrpSpPr>
        <p:grpSpPr>
          <a:xfrm>
            <a:off x="187136" y="1436479"/>
            <a:ext cx="3828064" cy="728479"/>
            <a:chOff x="187136" y="1436479"/>
            <a:chExt cx="3828064" cy="728479"/>
          </a:xfrm>
        </p:grpSpPr>
        <p:sp>
          <p:nvSpPr>
            <p:cNvPr id="487" name="Google Shape;487;p24"/>
            <p:cNvSpPr txBox="1"/>
            <p:nvPr/>
          </p:nvSpPr>
          <p:spPr>
            <a:xfrm>
              <a:off x="2679000" y="143647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187136" y="1707758"/>
              <a:ext cx="249173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Requisitos del sistema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491" name="Google Shape;491;p24"/>
          <p:cNvGrpSpPr/>
          <p:nvPr/>
        </p:nvGrpSpPr>
        <p:grpSpPr>
          <a:xfrm>
            <a:off x="713663" y="2278287"/>
            <a:ext cx="3301537" cy="676680"/>
            <a:chOff x="713663" y="2278287"/>
            <a:chExt cx="3301537" cy="676680"/>
          </a:xfrm>
        </p:grpSpPr>
        <p:sp>
          <p:nvSpPr>
            <p:cNvPr id="492" name="Google Shape;492;p24"/>
            <p:cNvSpPr txBox="1"/>
            <p:nvPr/>
          </p:nvSpPr>
          <p:spPr>
            <a:xfrm>
              <a:off x="2679000" y="2278287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4" name="Google Shape;494;p24"/>
            <p:cNvSpPr txBox="1"/>
            <p:nvPr/>
          </p:nvSpPr>
          <p:spPr>
            <a:xfrm>
              <a:off x="713663" y="2497767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Diseño del sistema</a:t>
              </a:r>
            </a:p>
          </p:txBody>
        </p:sp>
      </p:grpSp>
      <p:grpSp>
        <p:nvGrpSpPr>
          <p:cNvPr id="496" name="Google Shape;496;p24"/>
          <p:cNvGrpSpPr/>
          <p:nvPr/>
        </p:nvGrpSpPr>
        <p:grpSpPr>
          <a:xfrm>
            <a:off x="426658" y="3961904"/>
            <a:ext cx="3588542" cy="677584"/>
            <a:chOff x="426658" y="3961904"/>
            <a:chExt cx="3588542" cy="677584"/>
          </a:xfrm>
        </p:grpSpPr>
        <p:sp>
          <p:nvSpPr>
            <p:cNvPr id="497" name="Google Shape;497;p24"/>
            <p:cNvSpPr txBox="1"/>
            <p:nvPr/>
          </p:nvSpPr>
          <p:spPr>
            <a:xfrm>
              <a:off x="2679000" y="396190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{07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9" name="Google Shape;499;p24"/>
            <p:cNvSpPr txBox="1"/>
            <p:nvPr/>
          </p:nvSpPr>
          <p:spPr>
            <a:xfrm>
              <a:off x="426658" y="4182288"/>
              <a:ext cx="225228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Entrega y mantenimiento</a:t>
              </a:r>
            </a:p>
          </p:txBody>
        </p:sp>
      </p:grpSp>
      <p:grpSp>
        <p:nvGrpSpPr>
          <p:cNvPr id="501" name="Google Shape;501;p24"/>
          <p:cNvGrpSpPr/>
          <p:nvPr/>
        </p:nvGrpSpPr>
        <p:grpSpPr>
          <a:xfrm>
            <a:off x="108544" y="3120096"/>
            <a:ext cx="3906656" cy="632400"/>
            <a:chOff x="108544" y="3120096"/>
            <a:chExt cx="3906656" cy="632400"/>
          </a:xfrm>
        </p:grpSpPr>
        <p:sp>
          <p:nvSpPr>
            <p:cNvPr id="502" name="Google Shape;502;p24"/>
            <p:cNvSpPr txBox="1"/>
            <p:nvPr/>
          </p:nvSpPr>
          <p:spPr>
            <a:xfrm>
              <a:off x="2679000" y="3120096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{05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108544" y="3402772"/>
              <a:ext cx="2570394" cy="328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Pruebas de integración y cualificación del software</a:t>
              </a:r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5130725" y="1436479"/>
            <a:ext cx="3293275" cy="773400"/>
            <a:chOff x="5130725" y="1436479"/>
            <a:chExt cx="3293275" cy="773400"/>
          </a:xfrm>
        </p:grpSpPr>
        <p:sp>
          <p:nvSpPr>
            <p:cNvPr id="507" name="Google Shape;507;p24"/>
            <p:cNvSpPr txBox="1"/>
            <p:nvPr/>
          </p:nvSpPr>
          <p:spPr>
            <a:xfrm flipH="1">
              <a:off x="5130725" y="143647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09" name="Google Shape;509;p24"/>
            <p:cNvSpPr txBox="1"/>
            <p:nvPr/>
          </p:nvSpPr>
          <p:spPr>
            <a:xfrm flipH="1">
              <a:off x="6465000" y="1752679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Requisitos de software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11" name="Google Shape;511;p24"/>
          <p:cNvGrpSpPr/>
          <p:nvPr/>
        </p:nvGrpSpPr>
        <p:grpSpPr>
          <a:xfrm>
            <a:off x="5130725" y="2278287"/>
            <a:ext cx="3617035" cy="768261"/>
            <a:chOff x="5130725" y="2278287"/>
            <a:chExt cx="3617035" cy="768261"/>
          </a:xfrm>
        </p:grpSpPr>
        <p:sp>
          <p:nvSpPr>
            <p:cNvPr id="512" name="Google Shape;512;p24"/>
            <p:cNvSpPr txBox="1"/>
            <p:nvPr/>
          </p:nvSpPr>
          <p:spPr>
            <a:xfrm flipH="1">
              <a:off x="5130725" y="2278287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4" name="Google Shape;514;p24"/>
            <p:cNvSpPr txBox="1"/>
            <p:nvPr/>
          </p:nvSpPr>
          <p:spPr>
            <a:xfrm flipH="1">
              <a:off x="6465000" y="2589348"/>
              <a:ext cx="22827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MX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Implementación del software</a:t>
              </a:r>
            </a:p>
          </p:txBody>
        </p:sp>
      </p:grpSp>
      <p:grpSp>
        <p:nvGrpSpPr>
          <p:cNvPr id="521" name="Google Shape;521;p24"/>
          <p:cNvGrpSpPr/>
          <p:nvPr/>
        </p:nvGrpSpPr>
        <p:grpSpPr>
          <a:xfrm>
            <a:off x="5130725" y="3120096"/>
            <a:ext cx="3906595" cy="643742"/>
            <a:chOff x="5130725" y="3120096"/>
            <a:chExt cx="3906595" cy="643742"/>
          </a:xfrm>
        </p:grpSpPr>
        <p:sp>
          <p:nvSpPr>
            <p:cNvPr id="522" name="Google Shape;522;p24"/>
            <p:cNvSpPr txBox="1"/>
            <p:nvPr/>
          </p:nvSpPr>
          <p:spPr>
            <a:xfrm flipH="1">
              <a:off x="5130725" y="3120096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{06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4" name="Google Shape;524;p24"/>
            <p:cNvSpPr txBox="1"/>
            <p:nvPr/>
          </p:nvSpPr>
          <p:spPr>
            <a:xfrm flipH="1">
              <a:off x="6465000" y="3306638"/>
              <a:ext cx="257232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Pruebas de integración y cualificación de sistemas</a:t>
              </a:r>
            </a:p>
          </p:txBody>
        </p:sp>
      </p:grpSp>
      <p:cxnSp>
        <p:nvCxnSpPr>
          <p:cNvPr id="526" name="Google Shape;526;p24"/>
          <p:cNvCxnSpPr>
            <a:stCxn id="487" idx="3"/>
            <a:endCxn id="507" idx="3"/>
          </p:cNvCxnSpPr>
          <p:nvPr/>
        </p:nvCxnSpPr>
        <p:spPr>
          <a:xfrm>
            <a:off x="4015200" y="1752679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24"/>
          <p:cNvCxnSpPr>
            <a:stCxn id="507" idx="2"/>
            <a:endCxn id="492" idx="0"/>
          </p:cNvCxnSpPr>
          <p:nvPr/>
        </p:nvCxnSpPr>
        <p:spPr>
          <a:xfrm rot="5400000">
            <a:off x="4468325" y="947779"/>
            <a:ext cx="209400" cy="245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24"/>
          <p:cNvCxnSpPr>
            <a:stCxn id="512" idx="3"/>
            <a:endCxn id="492" idx="3"/>
          </p:cNvCxnSpPr>
          <p:nvPr/>
        </p:nvCxnSpPr>
        <p:spPr>
          <a:xfrm rot="10800000">
            <a:off x="4015325" y="2594487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9" name="Google Shape;529;p24"/>
          <p:cNvCxnSpPr>
            <a:stCxn id="522" idx="3"/>
            <a:endCxn id="502" idx="3"/>
          </p:cNvCxnSpPr>
          <p:nvPr/>
        </p:nvCxnSpPr>
        <p:spPr>
          <a:xfrm rot="10800000">
            <a:off x="4015325" y="3436296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1" name="Google Shape;531;p24"/>
          <p:cNvCxnSpPr>
            <a:stCxn id="512" idx="2"/>
            <a:endCxn id="502" idx="0"/>
          </p:cNvCxnSpPr>
          <p:nvPr/>
        </p:nvCxnSpPr>
        <p:spPr>
          <a:xfrm rot="5400000">
            <a:off x="4468325" y="1789587"/>
            <a:ext cx="209400" cy="245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24"/>
          <p:cNvCxnSpPr>
            <a:stCxn id="522" idx="2"/>
            <a:endCxn id="497" idx="0"/>
          </p:cNvCxnSpPr>
          <p:nvPr/>
        </p:nvCxnSpPr>
        <p:spPr>
          <a:xfrm rot="5400000">
            <a:off x="4468325" y="2631396"/>
            <a:ext cx="209400" cy="245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1015048" y="2540016"/>
            <a:ext cx="3439983" cy="12534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grpSp>
        <p:nvGrpSpPr>
          <p:cNvPr id="486" name="Google Shape;486;p24"/>
          <p:cNvGrpSpPr/>
          <p:nvPr/>
        </p:nvGrpSpPr>
        <p:grpSpPr>
          <a:xfrm>
            <a:off x="1353120" y="1376318"/>
            <a:ext cx="4224720" cy="632400"/>
            <a:chOff x="347280" y="1391558"/>
            <a:chExt cx="4224720" cy="632400"/>
          </a:xfrm>
        </p:grpSpPr>
        <p:sp>
          <p:nvSpPr>
            <p:cNvPr id="487" name="Google Shape;487;p24"/>
            <p:cNvSpPr txBox="1"/>
            <p:nvPr/>
          </p:nvSpPr>
          <p:spPr>
            <a:xfrm>
              <a:off x="347280" y="1391558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1132016" y="1479158"/>
              <a:ext cx="343998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Requisitos del sistema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236151" y="2962049"/>
            <a:ext cx="30207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 esta fase, es importante definir claramente los resultados que conseguirá la función o característica en el sistema.</a:t>
            </a:r>
          </a:p>
        </p:txBody>
      </p:sp>
      <p:pic>
        <p:nvPicPr>
          <p:cNvPr id="6146" name="Picture 2" descr="Requisitos del sistema de gestión de calidad para certificación ISO 9001 -  Softgrade">
            <a:extLst>
              <a:ext uri="{FF2B5EF4-FFF2-40B4-BE49-F238E27FC236}">
                <a16:creationId xmlns:a16="http://schemas.microsoft.com/office/drawing/2014/main" id="{728C13C4-93BB-D867-AAFD-00AE8C0C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64" y="2357136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1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969328" y="2531684"/>
            <a:ext cx="3439983" cy="12534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190431" y="2953717"/>
            <a:ext cx="30207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Se utilizan los requisitos del sistema y el diseño resultante para definir lo que debe conseguir el software</a:t>
            </a:r>
          </a:p>
        </p:txBody>
      </p:sp>
      <p:grpSp>
        <p:nvGrpSpPr>
          <p:cNvPr id="7" name="Google Shape;506;p24">
            <a:extLst>
              <a:ext uri="{FF2B5EF4-FFF2-40B4-BE49-F238E27FC236}">
                <a16:creationId xmlns:a16="http://schemas.microsoft.com/office/drawing/2014/main" id="{E14A467A-97B5-F2D1-4710-86FE574FB995}"/>
              </a:ext>
            </a:extLst>
          </p:cNvPr>
          <p:cNvGrpSpPr/>
          <p:nvPr/>
        </p:nvGrpSpPr>
        <p:grpSpPr>
          <a:xfrm>
            <a:off x="1353120" y="1372152"/>
            <a:ext cx="4399979" cy="632400"/>
            <a:chOff x="5130725" y="1436479"/>
            <a:chExt cx="4399979" cy="632400"/>
          </a:xfrm>
        </p:grpSpPr>
        <p:sp>
          <p:nvSpPr>
            <p:cNvPr id="8" name="Google Shape;507;p24">
              <a:extLst>
                <a:ext uri="{FF2B5EF4-FFF2-40B4-BE49-F238E27FC236}">
                  <a16:creationId xmlns:a16="http://schemas.microsoft.com/office/drawing/2014/main" id="{A26F84F5-9870-4426-2F75-F7EB1A8102EC}"/>
                </a:ext>
              </a:extLst>
            </p:cNvPr>
            <p:cNvSpPr txBox="1"/>
            <p:nvPr/>
          </p:nvSpPr>
          <p:spPr>
            <a:xfrm flipH="1">
              <a:off x="5130725" y="143647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" name="Google Shape;509;p24">
              <a:extLst>
                <a:ext uri="{FF2B5EF4-FFF2-40B4-BE49-F238E27FC236}">
                  <a16:creationId xmlns:a16="http://schemas.microsoft.com/office/drawing/2014/main" id="{5688AF43-3DD3-5B54-6CEC-29B5136E1074}"/>
                </a:ext>
              </a:extLst>
            </p:cNvPr>
            <p:cNvSpPr txBox="1"/>
            <p:nvPr/>
          </p:nvSpPr>
          <p:spPr>
            <a:xfrm flipH="1">
              <a:off x="6466923" y="1524079"/>
              <a:ext cx="306378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Requisitos de software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11266" name="Picture 2" descr="Requisitos mínimos Software de Gestión - Enero 2018">
            <a:extLst>
              <a:ext uri="{FF2B5EF4-FFF2-40B4-BE49-F238E27FC236}">
                <a16:creationId xmlns:a16="http://schemas.microsoft.com/office/drawing/2014/main" id="{6D1071F0-B690-88F7-A2B2-B6A9C656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2385060"/>
            <a:ext cx="3642360" cy="15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3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969329" y="2269052"/>
            <a:ext cx="3439983" cy="233494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173795" y="3337559"/>
            <a:ext cx="3031049" cy="30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Se diseña la funcionalidad deseada utilizando un entorno de desarrollo basado en modelos donde los arquitectos y desarrolladores crean diagramas de arquitectura, diagramas de flujo de datos, esquemas de bases de datos y especificaciones detalladas. </a:t>
            </a:r>
          </a:p>
        </p:txBody>
      </p:sp>
      <p:grpSp>
        <p:nvGrpSpPr>
          <p:cNvPr id="4" name="Google Shape;491;p24">
            <a:extLst>
              <a:ext uri="{FF2B5EF4-FFF2-40B4-BE49-F238E27FC236}">
                <a16:creationId xmlns:a16="http://schemas.microsoft.com/office/drawing/2014/main" id="{3FA136CA-02CA-262F-26BB-51D4A1CCCA46}"/>
              </a:ext>
            </a:extLst>
          </p:cNvPr>
          <p:cNvGrpSpPr/>
          <p:nvPr/>
        </p:nvGrpSpPr>
        <p:grpSpPr>
          <a:xfrm>
            <a:off x="1353120" y="1376318"/>
            <a:ext cx="3687884" cy="632400"/>
            <a:chOff x="-209520" y="2308703"/>
            <a:chExt cx="3687884" cy="632400"/>
          </a:xfrm>
        </p:grpSpPr>
        <p:sp>
          <p:nvSpPr>
            <p:cNvPr id="5" name="Google Shape;492;p24">
              <a:extLst>
                <a:ext uri="{FF2B5EF4-FFF2-40B4-BE49-F238E27FC236}">
                  <a16:creationId xmlns:a16="http://schemas.microsoft.com/office/drawing/2014/main" id="{3AB374BF-AC03-5227-4E10-2AE84F1FEB19}"/>
                </a:ext>
              </a:extLst>
            </p:cNvPr>
            <p:cNvSpPr txBox="1"/>
            <p:nvPr/>
          </p:nvSpPr>
          <p:spPr>
            <a:xfrm>
              <a:off x="-209520" y="230870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" name="Google Shape;494;p24">
              <a:extLst>
                <a:ext uri="{FF2B5EF4-FFF2-40B4-BE49-F238E27FC236}">
                  <a16:creationId xmlns:a16="http://schemas.microsoft.com/office/drawing/2014/main" id="{C9D29505-6B0D-FAE6-1377-58D92F98B8C7}"/>
                </a:ext>
              </a:extLst>
            </p:cNvPr>
            <p:cNvSpPr txBox="1"/>
            <p:nvPr/>
          </p:nvSpPr>
          <p:spPr>
            <a:xfrm>
              <a:off x="1030267" y="2396303"/>
              <a:ext cx="244809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Diseño del sistema</a:t>
              </a:r>
            </a:p>
          </p:txBody>
        </p:sp>
      </p:grpSp>
      <p:pic>
        <p:nvPicPr>
          <p:cNvPr id="10244" name="Picture 4" descr="Análisis y Diseño de Sistemas - Teorema">
            <a:extLst>
              <a:ext uri="{FF2B5EF4-FFF2-40B4-BE49-F238E27FC236}">
                <a16:creationId xmlns:a16="http://schemas.microsoft.com/office/drawing/2014/main" id="{CEDED3D4-D0E9-5EAD-03FC-43838A14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845" y="2316050"/>
            <a:ext cx="1936338" cy="19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7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873412" y="2353944"/>
            <a:ext cx="3439983" cy="21107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083023" y="3172570"/>
            <a:ext cx="30207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Se crea y compila el código que construye el software en el cual los desarrolladores trabajan en módulos individuales usando herramientas de control de versiones como Git, y se realizan pruebas unitarias informales mientras se describe el código.</a:t>
            </a:r>
          </a:p>
        </p:txBody>
      </p:sp>
      <p:grpSp>
        <p:nvGrpSpPr>
          <p:cNvPr id="4" name="Google Shape;511;p24">
            <a:extLst>
              <a:ext uri="{FF2B5EF4-FFF2-40B4-BE49-F238E27FC236}">
                <a16:creationId xmlns:a16="http://schemas.microsoft.com/office/drawing/2014/main" id="{568F2CB5-8102-031E-785E-C7B33814B217}"/>
              </a:ext>
            </a:extLst>
          </p:cNvPr>
          <p:cNvGrpSpPr/>
          <p:nvPr/>
        </p:nvGrpSpPr>
        <p:grpSpPr>
          <a:xfrm>
            <a:off x="1353120" y="1374722"/>
            <a:ext cx="5101561" cy="632400"/>
            <a:chOff x="5130725" y="2278287"/>
            <a:chExt cx="5101561" cy="632400"/>
          </a:xfrm>
        </p:grpSpPr>
        <p:sp>
          <p:nvSpPr>
            <p:cNvPr id="5" name="Google Shape;512;p24">
              <a:extLst>
                <a:ext uri="{FF2B5EF4-FFF2-40B4-BE49-F238E27FC236}">
                  <a16:creationId xmlns:a16="http://schemas.microsoft.com/office/drawing/2014/main" id="{6D8F691B-6392-4170-75D9-613AE1478AED}"/>
                </a:ext>
              </a:extLst>
            </p:cNvPr>
            <p:cNvSpPr txBox="1"/>
            <p:nvPr/>
          </p:nvSpPr>
          <p:spPr>
            <a:xfrm flipH="1">
              <a:off x="5130725" y="2278287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" name="Google Shape;514;p24">
              <a:extLst>
                <a:ext uri="{FF2B5EF4-FFF2-40B4-BE49-F238E27FC236}">
                  <a16:creationId xmlns:a16="http://schemas.microsoft.com/office/drawing/2014/main" id="{309FDF38-143A-887D-32A7-CAFDC9A71950}"/>
                </a:ext>
              </a:extLst>
            </p:cNvPr>
            <p:cNvSpPr txBox="1"/>
            <p:nvPr/>
          </p:nvSpPr>
          <p:spPr>
            <a:xfrm flipH="1">
              <a:off x="6466923" y="2365887"/>
              <a:ext cx="376536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MX"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Implementación del software</a:t>
              </a:r>
            </a:p>
          </p:txBody>
        </p:sp>
      </p:grpSp>
      <p:pic>
        <p:nvPicPr>
          <p:cNvPr id="9218" name="Picture 2" descr="Claves para la implementación de un Software de Gestión – Pharos">
            <a:extLst>
              <a:ext uri="{FF2B5EF4-FFF2-40B4-BE49-F238E27FC236}">
                <a16:creationId xmlns:a16="http://schemas.microsoft.com/office/drawing/2014/main" id="{0991D204-0615-A22D-06AD-10CCEA4E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93" y="2472482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4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794068" y="2376217"/>
            <a:ext cx="3511232" cy="21272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022790" y="3218373"/>
            <a:ext cx="31072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La implementación del software se realiza por características o componentes individuales. Luego, estos se integran en un único conjunto, que se prueba como una entidad completa, a menudo en entornos simulados que replican el entorno de producción.</a:t>
            </a:r>
          </a:p>
        </p:txBody>
      </p:sp>
      <p:grpSp>
        <p:nvGrpSpPr>
          <p:cNvPr id="4" name="Google Shape;501;p24">
            <a:extLst>
              <a:ext uri="{FF2B5EF4-FFF2-40B4-BE49-F238E27FC236}">
                <a16:creationId xmlns:a16="http://schemas.microsoft.com/office/drawing/2014/main" id="{BB6BD367-3600-CB11-28EC-E38AF64AC957}"/>
              </a:ext>
            </a:extLst>
          </p:cNvPr>
          <p:cNvGrpSpPr/>
          <p:nvPr/>
        </p:nvGrpSpPr>
        <p:grpSpPr>
          <a:xfrm>
            <a:off x="1353119" y="1376318"/>
            <a:ext cx="5009582" cy="737279"/>
            <a:chOff x="-994257" y="3150032"/>
            <a:chExt cx="5009582" cy="737279"/>
          </a:xfrm>
        </p:grpSpPr>
        <p:sp>
          <p:nvSpPr>
            <p:cNvPr id="5" name="Google Shape;502;p24">
              <a:extLst>
                <a:ext uri="{FF2B5EF4-FFF2-40B4-BE49-F238E27FC236}">
                  <a16:creationId xmlns:a16="http://schemas.microsoft.com/office/drawing/2014/main" id="{38AB6D5C-7F0D-AB07-6B7D-5307C25C33E7}"/>
                </a:ext>
              </a:extLst>
            </p:cNvPr>
            <p:cNvSpPr txBox="1"/>
            <p:nvPr/>
          </p:nvSpPr>
          <p:spPr>
            <a:xfrm>
              <a:off x="-994257" y="3150032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{05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" name="Google Shape;504;p24">
              <a:extLst>
                <a:ext uri="{FF2B5EF4-FFF2-40B4-BE49-F238E27FC236}">
                  <a16:creationId xmlns:a16="http://schemas.microsoft.com/office/drawing/2014/main" id="{9F96AE12-65B0-86A7-9482-C1D6D5EDEE59}"/>
                </a:ext>
              </a:extLst>
            </p:cNvPr>
            <p:cNvSpPr txBox="1"/>
            <p:nvPr/>
          </p:nvSpPr>
          <p:spPr>
            <a:xfrm>
              <a:off x="-287695" y="3558821"/>
              <a:ext cx="4303020" cy="328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Pruebas de integración y cualificación del software</a:t>
              </a:r>
            </a:p>
          </p:txBody>
        </p:sp>
      </p:grpSp>
      <p:pic>
        <p:nvPicPr>
          <p:cNvPr id="8194" name="Picture 2" descr="Pruebas de integración, la hora de la verdad para el software | OBS  Business School">
            <a:extLst>
              <a:ext uri="{FF2B5EF4-FFF2-40B4-BE49-F238E27FC236}">
                <a16:creationId xmlns:a16="http://schemas.microsoft.com/office/drawing/2014/main" id="{E30B3B77-E98C-F67B-A478-C5F15DD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83" y="2584960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969329" y="2245649"/>
            <a:ext cx="3503612" cy="24627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190431" y="3219028"/>
            <a:ext cx="30920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Un sistema es un conjunto de piezas de software y hardware que se ensamblan para formar un todo. Durante las pruebas, se utilizan métodos como software en bucle, hardware en bucle y vehículo en bucle para evaluar funciones, rendimiento, seguridad y usabilidad del sistema completo.</a:t>
            </a:r>
          </a:p>
        </p:txBody>
      </p:sp>
      <p:grpSp>
        <p:nvGrpSpPr>
          <p:cNvPr id="4" name="Google Shape;521;p24">
            <a:extLst>
              <a:ext uri="{FF2B5EF4-FFF2-40B4-BE49-F238E27FC236}">
                <a16:creationId xmlns:a16="http://schemas.microsoft.com/office/drawing/2014/main" id="{D96F9856-5EC1-6ACD-F9E0-E868CB2CBC25}"/>
              </a:ext>
            </a:extLst>
          </p:cNvPr>
          <p:cNvGrpSpPr/>
          <p:nvPr/>
        </p:nvGrpSpPr>
        <p:grpSpPr>
          <a:xfrm>
            <a:off x="1353120" y="1376318"/>
            <a:ext cx="4672608" cy="697350"/>
            <a:chOff x="5130725" y="3120096"/>
            <a:chExt cx="4672608" cy="697350"/>
          </a:xfrm>
        </p:grpSpPr>
        <p:sp>
          <p:nvSpPr>
            <p:cNvPr id="5" name="Google Shape;522;p24">
              <a:extLst>
                <a:ext uri="{FF2B5EF4-FFF2-40B4-BE49-F238E27FC236}">
                  <a16:creationId xmlns:a16="http://schemas.microsoft.com/office/drawing/2014/main" id="{5C5F1AF8-7A3E-1794-9B20-294D1FC22D60}"/>
                </a:ext>
              </a:extLst>
            </p:cNvPr>
            <p:cNvSpPr txBox="1"/>
            <p:nvPr/>
          </p:nvSpPr>
          <p:spPr>
            <a:xfrm flipH="1">
              <a:off x="5130725" y="3120096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{06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" name="Google Shape;524;p24">
              <a:extLst>
                <a:ext uri="{FF2B5EF4-FFF2-40B4-BE49-F238E27FC236}">
                  <a16:creationId xmlns:a16="http://schemas.microsoft.com/office/drawing/2014/main" id="{91744E1C-7D14-CFF2-A281-F789E1663011}"/>
                </a:ext>
              </a:extLst>
            </p:cNvPr>
            <p:cNvSpPr txBox="1"/>
            <p:nvPr/>
          </p:nvSpPr>
          <p:spPr>
            <a:xfrm flipH="1">
              <a:off x="6455688" y="3360246"/>
              <a:ext cx="334764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Pruebas de integración y cualificación de sistemas</a:t>
              </a:r>
            </a:p>
          </p:txBody>
        </p:sp>
      </p:grpSp>
      <p:pic>
        <p:nvPicPr>
          <p:cNvPr id="7170" name="Picture 2" descr="Servicios de pruebas de integración | QAwerk">
            <a:extLst>
              <a:ext uri="{FF2B5EF4-FFF2-40B4-BE49-F238E27FC236}">
                <a16:creationId xmlns:a16="http://schemas.microsoft.com/office/drawing/2014/main" id="{EF212B6D-C667-A675-3D79-3D66B298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30" y="2390353"/>
            <a:ext cx="21717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9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FD12D269-663D-2F19-4AD1-EAE30659C4F0}"/>
              </a:ext>
            </a:extLst>
          </p:cNvPr>
          <p:cNvSpPr/>
          <p:nvPr/>
        </p:nvSpPr>
        <p:spPr>
          <a:xfrm>
            <a:off x="969329" y="2250929"/>
            <a:ext cx="3503612" cy="19888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Funcionalidad</a:t>
            </a: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FDF3420B-36D2-2633-E3E4-160926732E46}"/>
              </a:ext>
            </a:extLst>
          </p:cNvPr>
          <p:cNvSpPr txBox="1"/>
          <p:nvPr/>
        </p:nvSpPr>
        <p:spPr>
          <a:xfrm>
            <a:off x="1190431" y="3016317"/>
            <a:ext cx="30920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Una vez que el sistema pasa todas las pruebas, se entrega al cliente para su implementación. Luego, entra en fase de mantenimiento, donde el equipo de soporte corrige errores y aplica mejoras según sea necesario.</a:t>
            </a:r>
          </a:p>
        </p:txBody>
      </p:sp>
      <p:grpSp>
        <p:nvGrpSpPr>
          <p:cNvPr id="7" name="Google Shape;496;p24">
            <a:extLst>
              <a:ext uri="{FF2B5EF4-FFF2-40B4-BE49-F238E27FC236}">
                <a16:creationId xmlns:a16="http://schemas.microsoft.com/office/drawing/2014/main" id="{B11F8054-1B42-ED01-B4AD-858BE0D55222}"/>
              </a:ext>
            </a:extLst>
          </p:cNvPr>
          <p:cNvGrpSpPr/>
          <p:nvPr/>
        </p:nvGrpSpPr>
        <p:grpSpPr>
          <a:xfrm>
            <a:off x="1353120" y="1376318"/>
            <a:ext cx="4390710" cy="632400"/>
            <a:chOff x="-178500" y="3985791"/>
            <a:chExt cx="4390710" cy="632400"/>
          </a:xfrm>
        </p:grpSpPr>
        <p:sp>
          <p:nvSpPr>
            <p:cNvPr id="8" name="Google Shape;497;p24">
              <a:extLst>
                <a:ext uri="{FF2B5EF4-FFF2-40B4-BE49-F238E27FC236}">
                  <a16:creationId xmlns:a16="http://schemas.microsoft.com/office/drawing/2014/main" id="{7A1FE95B-143C-214D-01E2-FC5C7F6E7CE8}"/>
                </a:ext>
              </a:extLst>
            </p:cNvPr>
            <p:cNvSpPr txBox="1"/>
            <p:nvPr/>
          </p:nvSpPr>
          <p:spPr>
            <a:xfrm>
              <a:off x="-178500" y="3985791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{07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" name="Google Shape;499;p24">
              <a:extLst>
                <a:ext uri="{FF2B5EF4-FFF2-40B4-BE49-F238E27FC236}">
                  <a16:creationId xmlns:a16="http://schemas.microsoft.com/office/drawing/2014/main" id="{740B2389-E6DA-316B-9569-06E307AFB8AA}"/>
                </a:ext>
              </a:extLst>
            </p:cNvPr>
            <p:cNvSpPr txBox="1"/>
            <p:nvPr/>
          </p:nvSpPr>
          <p:spPr>
            <a:xfrm>
              <a:off x="708598" y="4050857"/>
              <a:ext cx="35036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Entrega y mantenimiento</a:t>
              </a:r>
            </a:p>
          </p:txBody>
        </p:sp>
      </p:grpSp>
      <p:pic>
        <p:nvPicPr>
          <p:cNvPr id="12290" name="Picture 2" descr="MANTENIMIENTO PREVENTIVO DEL SOFTWARE | Soporte técnico">
            <a:extLst>
              <a:ext uri="{FF2B5EF4-FFF2-40B4-BE49-F238E27FC236}">
                <a16:creationId xmlns:a16="http://schemas.microsoft.com/office/drawing/2014/main" id="{9EC454B5-C7CF-76D8-B7F4-E836465C0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19" y="2328136"/>
            <a:ext cx="1833561" cy="183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3328595" y="389481"/>
            <a:ext cx="24868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sz="4000" dirty="0">
                <a:solidFill>
                  <a:schemeClr val="tx1"/>
                </a:solidFill>
              </a:rPr>
              <a:t>Indice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1329416" y="172380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" name="Google Shape;85;p15">
            <a:extLst>
              <a:ext uri="{FF2B5EF4-FFF2-40B4-BE49-F238E27FC236}">
                <a16:creationId xmlns:a16="http://schemas.microsoft.com/office/drawing/2014/main" id="{AF19DD25-2F1C-CD7E-F0F6-49C97058252C}"/>
              </a:ext>
            </a:extLst>
          </p:cNvPr>
          <p:cNvSpPr txBox="1">
            <a:spLocks/>
          </p:cNvSpPr>
          <p:nvPr/>
        </p:nvSpPr>
        <p:spPr>
          <a:xfrm>
            <a:off x="1329416" y="1723807"/>
            <a:ext cx="498600" cy="4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Google Shape;369;p21">
            <a:extLst>
              <a:ext uri="{FF2B5EF4-FFF2-40B4-BE49-F238E27FC236}">
                <a16:creationId xmlns:a16="http://schemas.microsoft.com/office/drawing/2014/main" id="{416480D8-91E3-8B7F-000F-834BD7690260}"/>
              </a:ext>
            </a:extLst>
          </p:cNvPr>
          <p:cNvSpPr/>
          <p:nvPr/>
        </p:nvSpPr>
        <p:spPr>
          <a:xfrm>
            <a:off x="1329416" y="259197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85;p15">
            <a:extLst>
              <a:ext uri="{FF2B5EF4-FFF2-40B4-BE49-F238E27FC236}">
                <a16:creationId xmlns:a16="http://schemas.microsoft.com/office/drawing/2014/main" id="{03012E0B-F397-20AF-53FE-5489EEDA5434}"/>
              </a:ext>
            </a:extLst>
          </p:cNvPr>
          <p:cNvSpPr txBox="1">
            <a:spLocks/>
          </p:cNvSpPr>
          <p:nvPr/>
        </p:nvSpPr>
        <p:spPr>
          <a:xfrm>
            <a:off x="1329416" y="2591978"/>
            <a:ext cx="498600" cy="4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Google Shape;369;p21">
            <a:extLst>
              <a:ext uri="{FF2B5EF4-FFF2-40B4-BE49-F238E27FC236}">
                <a16:creationId xmlns:a16="http://schemas.microsoft.com/office/drawing/2014/main" id="{05F89757-53AD-CC71-A116-2DE76D8C51EA}"/>
              </a:ext>
            </a:extLst>
          </p:cNvPr>
          <p:cNvSpPr/>
          <p:nvPr/>
        </p:nvSpPr>
        <p:spPr>
          <a:xfrm>
            <a:off x="1329416" y="3460149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" name="Google Shape;85;p15">
            <a:extLst>
              <a:ext uri="{FF2B5EF4-FFF2-40B4-BE49-F238E27FC236}">
                <a16:creationId xmlns:a16="http://schemas.microsoft.com/office/drawing/2014/main" id="{30B935A4-C5FE-438B-368E-9347881F3AE4}"/>
              </a:ext>
            </a:extLst>
          </p:cNvPr>
          <p:cNvSpPr txBox="1">
            <a:spLocks/>
          </p:cNvSpPr>
          <p:nvPr/>
        </p:nvSpPr>
        <p:spPr>
          <a:xfrm>
            <a:off x="1329416" y="3460149"/>
            <a:ext cx="498600" cy="4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Google Shape;369;p21">
            <a:extLst>
              <a:ext uri="{FF2B5EF4-FFF2-40B4-BE49-F238E27FC236}">
                <a16:creationId xmlns:a16="http://schemas.microsoft.com/office/drawing/2014/main" id="{A512EE4F-EFBC-492A-35BD-FDEA3F3D3B00}"/>
              </a:ext>
            </a:extLst>
          </p:cNvPr>
          <p:cNvSpPr/>
          <p:nvPr/>
        </p:nvSpPr>
        <p:spPr>
          <a:xfrm>
            <a:off x="5317197" y="172380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85;p15">
            <a:extLst>
              <a:ext uri="{FF2B5EF4-FFF2-40B4-BE49-F238E27FC236}">
                <a16:creationId xmlns:a16="http://schemas.microsoft.com/office/drawing/2014/main" id="{B58F4380-2909-90FC-25C2-33E6CF6CF5EA}"/>
              </a:ext>
            </a:extLst>
          </p:cNvPr>
          <p:cNvSpPr txBox="1">
            <a:spLocks/>
          </p:cNvSpPr>
          <p:nvPr/>
        </p:nvSpPr>
        <p:spPr>
          <a:xfrm>
            <a:off x="5317197" y="1723807"/>
            <a:ext cx="498600" cy="4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Google Shape;369;p21">
            <a:extLst>
              <a:ext uri="{FF2B5EF4-FFF2-40B4-BE49-F238E27FC236}">
                <a16:creationId xmlns:a16="http://schemas.microsoft.com/office/drawing/2014/main" id="{A838E0B4-A5DA-9986-794D-D948507A961B}"/>
              </a:ext>
            </a:extLst>
          </p:cNvPr>
          <p:cNvSpPr/>
          <p:nvPr/>
        </p:nvSpPr>
        <p:spPr>
          <a:xfrm>
            <a:off x="5317197" y="259197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B52F7B9-B8F1-B9A0-20CF-DA990F236E59}"/>
              </a:ext>
            </a:extLst>
          </p:cNvPr>
          <p:cNvSpPr txBox="1">
            <a:spLocks/>
          </p:cNvSpPr>
          <p:nvPr/>
        </p:nvSpPr>
        <p:spPr>
          <a:xfrm>
            <a:off x="5317197" y="2591978"/>
            <a:ext cx="498600" cy="4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Google Shape;369;p21">
            <a:extLst>
              <a:ext uri="{FF2B5EF4-FFF2-40B4-BE49-F238E27FC236}">
                <a16:creationId xmlns:a16="http://schemas.microsoft.com/office/drawing/2014/main" id="{4397C566-493C-3DBB-C54F-C9109F4E6B5B}"/>
              </a:ext>
            </a:extLst>
          </p:cNvPr>
          <p:cNvSpPr/>
          <p:nvPr/>
        </p:nvSpPr>
        <p:spPr>
          <a:xfrm>
            <a:off x="5317197" y="3460149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" name="Google Shape;85;p15">
            <a:extLst>
              <a:ext uri="{FF2B5EF4-FFF2-40B4-BE49-F238E27FC236}">
                <a16:creationId xmlns:a16="http://schemas.microsoft.com/office/drawing/2014/main" id="{1CDBD0B9-9CDE-7C0B-110F-9DF32E371982}"/>
              </a:ext>
            </a:extLst>
          </p:cNvPr>
          <p:cNvSpPr txBox="1">
            <a:spLocks/>
          </p:cNvSpPr>
          <p:nvPr/>
        </p:nvSpPr>
        <p:spPr>
          <a:xfrm>
            <a:off x="5317197" y="3460149"/>
            <a:ext cx="498600" cy="41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Google Shape;85;p15">
            <a:extLst>
              <a:ext uri="{FF2B5EF4-FFF2-40B4-BE49-F238E27FC236}">
                <a16:creationId xmlns:a16="http://schemas.microsoft.com/office/drawing/2014/main" id="{E0A93285-5D0E-B31C-C362-537B4D1546CF}"/>
              </a:ext>
            </a:extLst>
          </p:cNvPr>
          <p:cNvSpPr txBox="1">
            <a:spLocks/>
          </p:cNvSpPr>
          <p:nvPr/>
        </p:nvSpPr>
        <p:spPr>
          <a:xfrm>
            <a:off x="1889010" y="1723807"/>
            <a:ext cx="2086999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16" name="Google Shape;85;p15">
            <a:extLst>
              <a:ext uri="{FF2B5EF4-FFF2-40B4-BE49-F238E27FC236}">
                <a16:creationId xmlns:a16="http://schemas.microsoft.com/office/drawing/2014/main" id="{C6A825F1-1AB2-C165-816B-73DFF8835209}"/>
              </a:ext>
            </a:extLst>
          </p:cNvPr>
          <p:cNvSpPr txBox="1">
            <a:spLocks/>
          </p:cNvSpPr>
          <p:nvPr/>
        </p:nvSpPr>
        <p:spPr>
          <a:xfrm>
            <a:off x="1828016" y="2591978"/>
            <a:ext cx="2486809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Características</a:t>
            </a:r>
          </a:p>
        </p:txBody>
      </p:sp>
      <p:sp>
        <p:nvSpPr>
          <p:cNvPr id="17" name="Google Shape;85;p15">
            <a:extLst>
              <a:ext uri="{FF2B5EF4-FFF2-40B4-BE49-F238E27FC236}">
                <a16:creationId xmlns:a16="http://schemas.microsoft.com/office/drawing/2014/main" id="{285ED33D-6682-18DA-F54C-25B89458259F}"/>
              </a:ext>
            </a:extLst>
          </p:cNvPr>
          <p:cNvSpPr txBox="1">
            <a:spLocks/>
          </p:cNvSpPr>
          <p:nvPr/>
        </p:nvSpPr>
        <p:spPr>
          <a:xfrm>
            <a:off x="1828015" y="3460149"/>
            <a:ext cx="2486809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Funcionalidad</a:t>
            </a:r>
          </a:p>
        </p:txBody>
      </p:sp>
      <p:sp>
        <p:nvSpPr>
          <p:cNvPr id="18" name="Google Shape;85;p15">
            <a:extLst>
              <a:ext uri="{FF2B5EF4-FFF2-40B4-BE49-F238E27FC236}">
                <a16:creationId xmlns:a16="http://schemas.microsoft.com/office/drawing/2014/main" id="{A246859E-80A0-6A39-825E-A8FEE3102579}"/>
              </a:ext>
            </a:extLst>
          </p:cNvPr>
          <p:cNvSpPr txBox="1">
            <a:spLocks/>
          </p:cNvSpPr>
          <p:nvPr/>
        </p:nvSpPr>
        <p:spPr>
          <a:xfrm>
            <a:off x="5815797" y="1723807"/>
            <a:ext cx="2486809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Ciclo de vida</a:t>
            </a:r>
          </a:p>
        </p:txBody>
      </p:sp>
      <p:sp>
        <p:nvSpPr>
          <p:cNvPr id="19" name="Google Shape;85;p15">
            <a:extLst>
              <a:ext uri="{FF2B5EF4-FFF2-40B4-BE49-F238E27FC236}">
                <a16:creationId xmlns:a16="http://schemas.microsoft.com/office/drawing/2014/main" id="{F5450BD7-BD61-A7DC-01E7-101C9144B5EE}"/>
              </a:ext>
            </a:extLst>
          </p:cNvPr>
          <p:cNvSpPr txBox="1">
            <a:spLocks/>
          </p:cNvSpPr>
          <p:nvPr/>
        </p:nvSpPr>
        <p:spPr>
          <a:xfrm>
            <a:off x="5815404" y="2422494"/>
            <a:ext cx="2486809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Ventajas y Desventajas</a:t>
            </a:r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BA9A473A-F93F-2963-181F-A2D757CC845C}"/>
              </a:ext>
            </a:extLst>
          </p:cNvPr>
          <p:cNvSpPr txBox="1">
            <a:spLocks/>
          </p:cNvSpPr>
          <p:nvPr/>
        </p:nvSpPr>
        <p:spPr>
          <a:xfrm>
            <a:off x="5815404" y="3460149"/>
            <a:ext cx="2486809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solidFill>
                  <a:schemeClr val="tx1"/>
                </a:solidFill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728745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320772" y="1459283"/>
            <a:ext cx="2074351" cy="121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215065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9640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746444" y="3077376"/>
            <a:ext cx="3264976" cy="80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Ciclo</a:t>
            </a:r>
            <a:r>
              <a:rPr lang="en-US" dirty="0"/>
              <a:t> de Vida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596998" y="1622783"/>
            <a:ext cx="1521900" cy="65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4</a:t>
            </a:r>
            <a:endParaRPr sz="48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38441" y="266036"/>
            <a:ext cx="2117029" cy="769106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6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683714" y="460547"/>
            <a:ext cx="336577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s-MX" dirty="0">
                <a:solidFill>
                  <a:schemeClr val="tx1"/>
                </a:solidFill>
              </a:rPr>
              <a:t>C</a:t>
            </a:r>
            <a:r>
              <a:rPr lang="en" dirty="0"/>
              <a:t>iclo de Vida</a:t>
            </a:r>
            <a:endParaRPr dirty="0"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1541825" y="2172035"/>
            <a:ext cx="2095200" cy="1089591"/>
            <a:chOff x="1085401" y="2387225"/>
            <a:chExt cx="2095200" cy="1089591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085401" y="3019616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Diseño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15820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148483" y="3787743"/>
            <a:ext cx="2795493" cy="1089591"/>
            <a:chOff x="3356953" y="1749038"/>
            <a:chExt cx="2795493" cy="1089591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356953" y="2381429"/>
              <a:ext cx="279549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Puesta en Práctica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203750" y="1749038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5449408" y="2172034"/>
            <a:ext cx="2095200" cy="1089592"/>
            <a:chOff x="6328794" y="2387225"/>
            <a:chExt cx="2095200" cy="1089592"/>
          </a:xfrm>
        </p:grpSpPr>
        <p:sp>
          <p:nvSpPr>
            <p:cNvPr id="719" name="Google Shape;719;p29"/>
            <p:cNvSpPr txBox="1"/>
            <p:nvPr/>
          </p:nvSpPr>
          <p:spPr>
            <a:xfrm>
              <a:off x="6328794" y="3019617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Validación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68254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5" name="Google Shape;529;p24">
            <a:extLst>
              <a:ext uri="{FF2B5EF4-FFF2-40B4-BE49-F238E27FC236}">
                <a16:creationId xmlns:a16="http://schemas.microsoft.com/office/drawing/2014/main" id="{61CE2F3A-94D3-5646-EBF8-696404FF8529}"/>
              </a:ext>
            </a:extLst>
          </p:cNvPr>
          <p:cNvCxnSpPr>
            <a:cxnSpLocks/>
          </p:cNvCxnSpPr>
          <p:nvPr/>
        </p:nvCxnSpPr>
        <p:spPr>
          <a:xfrm flipH="1">
            <a:off x="4756998" y="1687413"/>
            <a:ext cx="1155280" cy="21003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" name="Google Shape;529;p24">
            <a:extLst>
              <a:ext uri="{FF2B5EF4-FFF2-40B4-BE49-F238E27FC236}">
                <a16:creationId xmlns:a16="http://schemas.microsoft.com/office/drawing/2014/main" id="{566DFF7D-F9FB-0EA6-7392-AC7821838BE8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1687413"/>
            <a:ext cx="1186604" cy="21003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563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320772" y="1459283"/>
            <a:ext cx="2074351" cy="121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215065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9640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725459" y="3341694"/>
            <a:ext cx="3264976" cy="80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596998" y="1622783"/>
            <a:ext cx="1521900" cy="65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5</a:t>
            </a:r>
            <a:endParaRPr sz="48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38441" y="266036"/>
            <a:ext cx="2117029" cy="769106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14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s-MX" dirty="0">
                <a:solidFill>
                  <a:schemeClr val="tx1"/>
                </a:solidFill>
              </a:rPr>
              <a:t>V</a:t>
            </a:r>
            <a:r>
              <a:rPr lang="en" dirty="0"/>
              <a:t>entajas y Desventajas</a:t>
            </a:r>
            <a:endParaRPr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548" y="1758525"/>
            <a:ext cx="2459010" cy="2351322"/>
            <a:chOff x="1308548" y="1758525"/>
            <a:chExt cx="2459010" cy="2351322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Ventajas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11158" y="219028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Optimización de la comunicación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716452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Minimización de Riesgos y Mejor Planificación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548" y="374414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Ahorro de costes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230299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Mejora de la calidad del Producto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9332198" y="1722220"/>
            <a:ext cx="2657988" cy="1930530"/>
            <a:chOff x="5278004" y="1722220"/>
            <a:chExt cx="2657988" cy="1930530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22220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Desventajas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278004" y="2084281"/>
              <a:ext cx="2657988" cy="584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Simplicidad en la Representación del Proceso de Desarrollo</a:t>
              </a:r>
              <a:endParaRPr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278004" y="2716452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Rigidez Estructural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278004" y="3182278"/>
              <a:ext cx="2456400" cy="470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Adaptabilidad a Metodologías Ágiles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425843" y="2234709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425843" y="2752935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425843" y="3268769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425843" y="3784603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cxnSpLocks/>
            <a:stCxn id="373" idx="0"/>
            <a:endCxn id="372" idx="2"/>
          </p:cNvCxnSpPr>
          <p:nvPr/>
        </p:nvCxnSpPr>
        <p:spPr>
          <a:xfrm flipV="1">
            <a:off x="4572000" y="3553557"/>
            <a:ext cx="0" cy="2310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cxnSpLocks/>
            <a:stCxn id="372" idx="0"/>
            <a:endCxn id="371" idx="2"/>
          </p:cNvCxnSpPr>
          <p:nvPr/>
        </p:nvCxnSpPr>
        <p:spPr>
          <a:xfrm flipV="1">
            <a:off x="4572000" y="3037723"/>
            <a:ext cx="0" cy="2310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cxnSpLocks/>
            <a:stCxn id="370" idx="2"/>
            <a:endCxn id="371" idx="0"/>
          </p:cNvCxnSpPr>
          <p:nvPr/>
        </p:nvCxnSpPr>
        <p:spPr>
          <a:xfrm>
            <a:off x="4572000" y="2519497"/>
            <a:ext cx="0" cy="2334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cxnSpLocks/>
            <a:stCxn id="370" idx="0"/>
            <a:endCxn id="369" idx="2"/>
          </p:cNvCxnSpPr>
          <p:nvPr/>
        </p:nvCxnSpPr>
        <p:spPr>
          <a:xfrm flipH="1" flipV="1">
            <a:off x="4571948" y="1850932"/>
            <a:ext cx="52" cy="3837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cxnSpLocks/>
            <a:stCxn id="370" idx="1"/>
            <a:endCxn id="359" idx="1"/>
          </p:cNvCxnSpPr>
          <p:nvPr/>
        </p:nvCxnSpPr>
        <p:spPr>
          <a:xfrm flipH="1" flipV="1">
            <a:off x="3767558" y="2373131"/>
            <a:ext cx="658285" cy="39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cxnSpLocks/>
            <a:stCxn id="371" idx="1"/>
            <a:endCxn id="360" idx="1"/>
          </p:cNvCxnSpPr>
          <p:nvPr/>
        </p:nvCxnSpPr>
        <p:spPr>
          <a:xfrm flipH="1">
            <a:off x="3765084" y="2895329"/>
            <a:ext cx="660759" cy="39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cxnSpLocks/>
            <a:stCxn id="372" idx="1"/>
            <a:endCxn id="362" idx="1"/>
          </p:cNvCxnSpPr>
          <p:nvPr/>
        </p:nvCxnSpPr>
        <p:spPr>
          <a:xfrm flipH="1">
            <a:off x="3765084" y="3411163"/>
            <a:ext cx="660759" cy="19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cxnSpLocks/>
            <a:stCxn id="373" idx="1"/>
            <a:endCxn id="361" idx="1"/>
          </p:cNvCxnSpPr>
          <p:nvPr/>
        </p:nvCxnSpPr>
        <p:spPr>
          <a:xfrm flipH="1">
            <a:off x="3764948" y="3926997"/>
            <a:ext cx="66089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Google Shape;374;p21">
            <a:extLst>
              <a:ext uri="{FF2B5EF4-FFF2-40B4-BE49-F238E27FC236}">
                <a16:creationId xmlns:a16="http://schemas.microsoft.com/office/drawing/2014/main" id="{37A434E2-D09D-B598-609F-9DCBE00CC5DE}"/>
              </a:ext>
            </a:extLst>
          </p:cNvPr>
          <p:cNvCxnSpPr>
            <a:cxnSpLocks/>
            <a:stCxn id="346" idx="0"/>
            <a:endCxn id="373" idx="2"/>
          </p:cNvCxnSpPr>
          <p:nvPr/>
        </p:nvCxnSpPr>
        <p:spPr>
          <a:xfrm flipV="1">
            <a:off x="4572000" y="4069391"/>
            <a:ext cx="0" cy="2271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84;p21">
            <a:extLst>
              <a:ext uri="{FF2B5EF4-FFF2-40B4-BE49-F238E27FC236}">
                <a16:creationId xmlns:a16="http://schemas.microsoft.com/office/drawing/2014/main" id="{9AA5A249-6E65-4F5F-DCF3-ADC7130D0499}"/>
              </a:ext>
            </a:extLst>
          </p:cNvPr>
          <p:cNvCxnSpPr>
            <a:cxnSpLocks/>
            <a:stCxn id="346" idx="1"/>
            <a:endCxn id="354" idx="1"/>
          </p:cNvCxnSpPr>
          <p:nvPr/>
        </p:nvCxnSpPr>
        <p:spPr>
          <a:xfrm flipH="1">
            <a:off x="3764948" y="4438945"/>
            <a:ext cx="660895" cy="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73;p21">
            <a:extLst>
              <a:ext uri="{FF2B5EF4-FFF2-40B4-BE49-F238E27FC236}">
                <a16:creationId xmlns:a16="http://schemas.microsoft.com/office/drawing/2014/main" id="{09A8F2A6-7DE8-C310-1FFB-FF9F4D78ED17}"/>
              </a:ext>
            </a:extLst>
          </p:cNvPr>
          <p:cNvSpPr/>
          <p:nvPr/>
        </p:nvSpPr>
        <p:spPr>
          <a:xfrm>
            <a:off x="4425843" y="4296551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4" name="Google Shape;361;p21">
            <a:extLst>
              <a:ext uri="{FF2B5EF4-FFF2-40B4-BE49-F238E27FC236}">
                <a16:creationId xmlns:a16="http://schemas.microsoft.com/office/drawing/2014/main" id="{BD7BCB36-EA85-6C7A-86B1-F79F40122D49}"/>
              </a:ext>
            </a:extLst>
          </p:cNvPr>
          <p:cNvSpPr txBox="1"/>
          <p:nvPr/>
        </p:nvSpPr>
        <p:spPr>
          <a:xfrm flipH="1">
            <a:off x="1308548" y="4257995"/>
            <a:ext cx="245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Eficacia Organizativa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s-MX" dirty="0">
                <a:solidFill>
                  <a:schemeClr val="tx1"/>
                </a:solidFill>
              </a:rPr>
              <a:t>V</a:t>
            </a:r>
            <a:r>
              <a:rPr lang="en" dirty="0"/>
              <a:t>entajas y Desventajas</a:t>
            </a:r>
            <a:endParaRPr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548" y="1758525"/>
            <a:ext cx="2459010" cy="2351322"/>
            <a:chOff x="1308548" y="1758525"/>
            <a:chExt cx="2459010" cy="2351322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Ventajas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11158" y="219028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Optimización de la comunicación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716452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Minimización de Riesgos y Mejor Planificación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548" y="374414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Ahorro de costes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230299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Mejora de la calidad del Producto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278004" y="1722220"/>
            <a:ext cx="2657988" cy="1930530"/>
            <a:chOff x="5278004" y="1722220"/>
            <a:chExt cx="2657988" cy="1930530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22220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Desventajas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278004" y="2084281"/>
              <a:ext cx="2657988" cy="584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Simplicidad en la Representación del Proceso de Desarrollo</a:t>
              </a:r>
              <a:endParaRPr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278004" y="2716452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Rigidez Estructural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278004" y="3182278"/>
              <a:ext cx="2456400" cy="470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Adaptabilidad a Metodologías Ágiles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425843" y="2234709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425843" y="2752935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425843" y="3268769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425843" y="3784603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cxnSpLocks/>
            <a:stCxn id="373" idx="0"/>
            <a:endCxn id="372" idx="2"/>
          </p:cNvCxnSpPr>
          <p:nvPr/>
        </p:nvCxnSpPr>
        <p:spPr>
          <a:xfrm flipV="1">
            <a:off x="4572000" y="3553557"/>
            <a:ext cx="0" cy="2310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cxnSpLocks/>
            <a:stCxn id="372" idx="0"/>
            <a:endCxn id="371" idx="2"/>
          </p:cNvCxnSpPr>
          <p:nvPr/>
        </p:nvCxnSpPr>
        <p:spPr>
          <a:xfrm flipV="1">
            <a:off x="4572000" y="3037723"/>
            <a:ext cx="0" cy="2310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cxnSpLocks/>
            <a:stCxn id="370" idx="2"/>
            <a:endCxn id="371" idx="0"/>
          </p:cNvCxnSpPr>
          <p:nvPr/>
        </p:nvCxnSpPr>
        <p:spPr>
          <a:xfrm>
            <a:off x="4572000" y="2519497"/>
            <a:ext cx="0" cy="2334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cxnSpLocks/>
            <a:stCxn id="370" idx="0"/>
            <a:endCxn id="369" idx="2"/>
          </p:cNvCxnSpPr>
          <p:nvPr/>
        </p:nvCxnSpPr>
        <p:spPr>
          <a:xfrm flipH="1" flipV="1">
            <a:off x="4571948" y="1850932"/>
            <a:ext cx="52" cy="3837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cxnSpLocks/>
            <a:stCxn id="370" idx="1"/>
            <a:endCxn id="359" idx="1"/>
          </p:cNvCxnSpPr>
          <p:nvPr/>
        </p:nvCxnSpPr>
        <p:spPr>
          <a:xfrm flipH="1" flipV="1">
            <a:off x="3767558" y="2373131"/>
            <a:ext cx="658285" cy="39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cxnSpLocks/>
            <a:stCxn id="370" idx="3"/>
            <a:endCxn id="365" idx="3"/>
          </p:cNvCxnSpPr>
          <p:nvPr/>
        </p:nvCxnSpPr>
        <p:spPr>
          <a:xfrm flipV="1">
            <a:off x="4718157" y="2376693"/>
            <a:ext cx="559847" cy="4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cxnSpLocks/>
            <a:stCxn id="371" idx="1"/>
            <a:endCxn id="360" idx="1"/>
          </p:cNvCxnSpPr>
          <p:nvPr/>
        </p:nvCxnSpPr>
        <p:spPr>
          <a:xfrm flipH="1">
            <a:off x="3765084" y="2895329"/>
            <a:ext cx="660759" cy="39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cxnSpLocks/>
            <a:stCxn id="371" idx="3"/>
            <a:endCxn id="366" idx="3"/>
          </p:cNvCxnSpPr>
          <p:nvPr/>
        </p:nvCxnSpPr>
        <p:spPr>
          <a:xfrm>
            <a:off x="4718157" y="2895329"/>
            <a:ext cx="559847" cy="39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cxnSpLocks/>
            <a:stCxn id="372" idx="1"/>
            <a:endCxn id="362" idx="1"/>
          </p:cNvCxnSpPr>
          <p:nvPr/>
        </p:nvCxnSpPr>
        <p:spPr>
          <a:xfrm flipH="1">
            <a:off x="3765084" y="3411163"/>
            <a:ext cx="660759" cy="19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cxnSpLocks/>
            <a:stCxn id="372" idx="3"/>
            <a:endCxn id="368" idx="3"/>
          </p:cNvCxnSpPr>
          <p:nvPr/>
        </p:nvCxnSpPr>
        <p:spPr>
          <a:xfrm>
            <a:off x="4718157" y="3411163"/>
            <a:ext cx="559847" cy="6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cxnSpLocks/>
            <a:stCxn id="373" idx="1"/>
            <a:endCxn id="361" idx="1"/>
          </p:cNvCxnSpPr>
          <p:nvPr/>
        </p:nvCxnSpPr>
        <p:spPr>
          <a:xfrm flipH="1">
            <a:off x="3764948" y="3926997"/>
            <a:ext cx="66089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785868" cy="1205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Google Shape;374;p21">
            <a:extLst>
              <a:ext uri="{FF2B5EF4-FFF2-40B4-BE49-F238E27FC236}">
                <a16:creationId xmlns:a16="http://schemas.microsoft.com/office/drawing/2014/main" id="{37A434E2-D09D-B598-609F-9DCBE00CC5DE}"/>
              </a:ext>
            </a:extLst>
          </p:cNvPr>
          <p:cNvCxnSpPr>
            <a:cxnSpLocks/>
            <a:stCxn id="346" idx="0"/>
            <a:endCxn id="373" idx="2"/>
          </p:cNvCxnSpPr>
          <p:nvPr/>
        </p:nvCxnSpPr>
        <p:spPr>
          <a:xfrm flipV="1">
            <a:off x="4572000" y="4069391"/>
            <a:ext cx="0" cy="2271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84;p21">
            <a:extLst>
              <a:ext uri="{FF2B5EF4-FFF2-40B4-BE49-F238E27FC236}">
                <a16:creationId xmlns:a16="http://schemas.microsoft.com/office/drawing/2014/main" id="{9AA5A249-6E65-4F5F-DCF3-ADC7130D0499}"/>
              </a:ext>
            </a:extLst>
          </p:cNvPr>
          <p:cNvCxnSpPr>
            <a:cxnSpLocks/>
            <a:stCxn id="346" idx="1"/>
            <a:endCxn id="354" idx="1"/>
          </p:cNvCxnSpPr>
          <p:nvPr/>
        </p:nvCxnSpPr>
        <p:spPr>
          <a:xfrm flipH="1">
            <a:off x="3764948" y="4438945"/>
            <a:ext cx="660895" cy="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73;p21">
            <a:extLst>
              <a:ext uri="{FF2B5EF4-FFF2-40B4-BE49-F238E27FC236}">
                <a16:creationId xmlns:a16="http://schemas.microsoft.com/office/drawing/2014/main" id="{09A8F2A6-7DE8-C310-1FFB-FF9F4D78ED17}"/>
              </a:ext>
            </a:extLst>
          </p:cNvPr>
          <p:cNvSpPr/>
          <p:nvPr/>
        </p:nvSpPr>
        <p:spPr>
          <a:xfrm>
            <a:off x="4425843" y="4296551"/>
            <a:ext cx="292314" cy="284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4" name="Google Shape;361;p21">
            <a:extLst>
              <a:ext uri="{FF2B5EF4-FFF2-40B4-BE49-F238E27FC236}">
                <a16:creationId xmlns:a16="http://schemas.microsoft.com/office/drawing/2014/main" id="{BD7BCB36-EA85-6C7A-86B1-F79F40122D49}"/>
              </a:ext>
            </a:extLst>
          </p:cNvPr>
          <p:cNvSpPr txBox="1"/>
          <p:nvPr/>
        </p:nvSpPr>
        <p:spPr>
          <a:xfrm flipH="1">
            <a:off x="1308548" y="4257995"/>
            <a:ext cx="245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Eficacia Organizativa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1848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Ejemplo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8" name="Google Shape;1338;p46"/>
          <p:cNvSpPr txBox="1"/>
          <p:nvPr/>
        </p:nvSpPr>
        <p:spPr>
          <a:xfrm>
            <a:off x="2078310" y="2092475"/>
            <a:ext cx="4987380" cy="185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Desarrollo de una Aplicación Bancaria: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Requisitos de usuario.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Diseño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del Sistema.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Diseño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detallado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Implementación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Pruebas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unitarias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Pruebas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integración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Pruebas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del Sistema.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-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Pruebas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aceptación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62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Conclusión</a:t>
            </a:r>
            <a:endParaRPr dirty="0"/>
          </a:p>
        </p:txBody>
      </p:sp>
      <p:sp>
        <p:nvSpPr>
          <p:cNvPr id="1338" name="Google Shape;1338;p46"/>
          <p:cNvSpPr txBox="1"/>
          <p:nvPr/>
        </p:nvSpPr>
        <p:spPr>
          <a:xfrm>
            <a:off x="2078310" y="1806725"/>
            <a:ext cx="4987380" cy="185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Modelo V es especialmente útil en proyectos donde los requisitos están bien definidos desde el principio y no se espera que cambien durante el desarrollo pues a medida que se va generando el software se va probando para ver si funciona lo que hace que se asegure un buen funcionamiento, pero sin poder modificarlo en su desarrollo.</a:t>
            </a:r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64664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4"/>
          <p:cNvSpPr txBox="1">
            <a:spLocks noGrp="1"/>
          </p:cNvSpPr>
          <p:nvPr>
            <p:ph type="title"/>
          </p:nvPr>
        </p:nvSpPr>
        <p:spPr>
          <a:xfrm>
            <a:off x="2653620" y="2193870"/>
            <a:ext cx="409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&lt;/ </a:t>
            </a:r>
            <a:r>
              <a:rPr lang="en" sz="4400" dirty="0"/>
              <a:t>¡Gracias!</a:t>
            </a:r>
            <a:r>
              <a:rPr lang="en" sz="4400" dirty="0">
                <a:solidFill>
                  <a:schemeClr val="lt2"/>
                </a:solidFill>
              </a:rPr>
              <a:t> /</a:t>
            </a:r>
            <a:r>
              <a:rPr lang="en-US" sz="4400" dirty="0">
                <a:solidFill>
                  <a:schemeClr val="lt2"/>
                </a:solidFill>
              </a:rPr>
              <a:t>&gt;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3772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320772" y="1459283"/>
            <a:ext cx="2074351" cy="121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215065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96409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746444" y="3077376"/>
            <a:ext cx="3264976" cy="80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Introducción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596998" y="1622783"/>
            <a:ext cx="1521900" cy="65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1</a:t>
            </a:r>
            <a:endParaRPr sz="48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38441" y="266036"/>
            <a:ext cx="2117029" cy="769106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84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Introducción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1390"/>
            <a:ext cx="4244906" cy="1540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Modelo en V es una metodología alemana, que es utilizada en los proyectos de software.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Esta permite detectar errores en etapas tempranas del proceso, esto aplicando pruebas que permiten incrementar la velocidad de desarrollo, reducción de costos y mejora en la calidad del software.</a:t>
            </a:r>
            <a:endParaRPr dirty="0"/>
          </a:p>
        </p:txBody>
      </p:sp>
      <p:pic>
        <p:nvPicPr>
          <p:cNvPr id="1026" name="Picture 2" descr="Alemania Bandera">
            <a:extLst>
              <a:ext uri="{FF2B5EF4-FFF2-40B4-BE49-F238E27FC236}">
                <a16:creationId xmlns:a16="http://schemas.microsoft.com/office/drawing/2014/main" id="{45BE1F89-8ED3-3FF3-3445-0F0327750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6903">
            <a:off x="6944224" y="1362838"/>
            <a:ext cx="1247200" cy="7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elo V per i tuoi progetti : definizione e 9 passaggi per successo!">
            <a:extLst>
              <a:ext uri="{FF2B5EF4-FFF2-40B4-BE49-F238E27FC236}">
                <a16:creationId xmlns:a16="http://schemas.microsoft.com/office/drawing/2014/main" id="{F169C2ED-852D-51CC-C159-557B1C3F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6395">
            <a:off x="6030759" y="1997675"/>
            <a:ext cx="1995488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320772" y="1459283"/>
            <a:ext cx="2074351" cy="121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2071780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077147" y="327285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672822" y="3079373"/>
            <a:ext cx="3404325" cy="800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Características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596998" y="1622783"/>
            <a:ext cx="1521900" cy="65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2</a:t>
            </a:r>
            <a:endParaRPr sz="48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38441" y="266036"/>
            <a:ext cx="2117029" cy="769106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7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32564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Características</a:t>
            </a: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1809397" y="2681319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Modelo V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362747" y="1283568"/>
            <a:ext cx="16664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Enfoque Secuencial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362747" y="2317862"/>
            <a:ext cx="18164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Verificación y Validación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362747" y="3348739"/>
            <a:ext cx="2316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Documentación Rigurosa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362747" y="4227122"/>
            <a:ext cx="155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Aplicación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endCxn id="114" idx="1"/>
          </p:cNvCxnSpPr>
          <p:nvPr/>
        </p:nvCxnSpPr>
        <p:spPr>
          <a:xfrm flipV="1">
            <a:off x="3645147" y="1512168"/>
            <a:ext cx="717600" cy="138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endCxn id="123" idx="1"/>
          </p:cNvCxnSpPr>
          <p:nvPr/>
        </p:nvCxnSpPr>
        <p:spPr>
          <a:xfrm>
            <a:off x="3645147" y="2900268"/>
            <a:ext cx="717600" cy="1555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endCxn id="117" idx="1"/>
          </p:cNvCxnSpPr>
          <p:nvPr/>
        </p:nvCxnSpPr>
        <p:spPr>
          <a:xfrm flipV="1">
            <a:off x="3645147" y="2546462"/>
            <a:ext cx="717600" cy="3538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endCxn id="120" idx="1"/>
          </p:cNvCxnSpPr>
          <p:nvPr/>
        </p:nvCxnSpPr>
        <p:spPr>
          <a:xfrm>
            <a:off x="3645147" y="2900268"/>
            <a:ext cx="717600" cy="6770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32564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Características</a:t>
            </a: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464950" y="2652744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Modelo V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18300" y="1277720"/>
            <a:ext cx="1884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Enfoque Secuencial</a:t>
            </a:r>
            <a:endParaRPr sz="2400" b="1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018300" y="2289287"/>
            <a:ext cx="18164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Verificación y Validación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018300" y="3320164"/>
            <a:ext cx="2316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Documentación Rigurosa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18300" y="4198547"/>
            <a:ext cx="155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Aplicación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endCxn id="114" idx="1"/>
          </p:cNvCxnSpPr>
          <p:nvPr/>
        </p:nvCxnSpPr>
        <p:spPr>
          <a:xfrm rot="5400000" flipH="1" flipV="1">
            <a:off x="2144075" y="2020195"/>
            <a:ext cx="1388100" cy="36035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endCxn id="123" idx="1"/>
          </p:cNvCxnSpPr>
          <p:nvPr/>
        </p:nvCxnSpPr>
        <p:spPr>
          <a:xfrm>
            <a:off x="2300700" y="2871693"/>
            <a:ext cx="717600" cy="1555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endCxn id="117" idx="1"/>
          </p:cNvCxnSpPr>
          <p:nvPr/>
        </p:nvCxnSpPr>
        <p:spPr>
          <a:xfrm flipV="1">
            <a:off x="2300700" y="2517887"/>
            <a:ext cx="717600" cy="3538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endCxn id="120" idx="1"/>
          </p:cNvCxnSpPr>
          <p:nvPr/>
        </p:nvCxnSpPr>
        <p:spPr>
          <a:xfrm>
            <a:off x="2300700" y="2871693"/>
            <a:ext cx="717600" cy="6770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17C05335-21C0-CE7E-7BE4-892FA721251B}"/>
              </a:ext>
            </a:extLst>
          </p:cNvPr>
          <p:cNvSpPr/>
          <p:nvPr/>
        </p:nvSpPr>
        <p:spPr>
          <a:xfrm>
            <a:off x="5642491" y="1515971"/>
            <a:ext cx="2781509" cy="1593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14;p17">
            <a:extLst>
              <a:ext uri="{FF2B5EF4-FFF2-40B4-BE49-F238E27FC236}">
                <a16:creationId xmlns:a16="http://schemas.microsoft.com/office/drawing/2014/main" id="{8E893B0D-4266-AF3A-8851-9E0127D2E673}"/>
              </a:ext>
            </a:extLst>
          </p:cNvPr>
          <p:cNvSpPr txBox="1"/>
          <p:nvPr/>
        </p:nvSpPr>
        <p:spPr>
          <a:xfrm>
            <a:off x="5861106" y="2084357"/>
            <a:ext cx="23442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Similar al modelo en cascada, el Modelo V sigue una progresión lineal, pero con una fuerte integración de pruebas a lo largo del ciclo de vida.</a:t>
            </a:r>
          </a:p>
        </p:txBody>
      </p:sp>
      <p:pic>
        <p:nvPicPr>
          <p:cNvPr id="2050" name="Picture 2" descr="1.2 Etapas">
            <a:extLst>
              <a:ext uri="{FF2B5EF4-FFF2-40B4-BE49-F238E27FC236}">
                <a16:creationId xmlns:a16="http://schemas.microsoft.com/office/drawing/2014/main" id="{15ABDB85-BEDD-C3EF-FE48-CD1B4C38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48" y="3548764"/>
            <a:ext cx="3008591" cy="9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32564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Características</a:t>
            </a: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464950" y="2652744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Modelo V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18300" y="1277720"/>
            <a:ext cx="1884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Enfoque Secuencial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018299" y="2289287"/>
            <a:ext cx="1996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  <a:latin typeface="Quantico"/>
                <a:ea typeface="Quantico"/>
                <a:cs typeface="Quantico"/>
                <a:sym typeface="Quantico"/>
              </a:rPr>
              <a:t>Verificación y Validación</a:t>
            </a:r>
            <a:endParaRPr sz="2400" dirty="0">
              <a:solidFill>
                <a:schemeClr val="tx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018300" y="3320164"/>
            <a:ext cx="2316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Documentación Rigurosa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18300" y="4198547"/>
            <a:ext cx="155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Aplicación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endCxn id="114" idx="1"/>
          </p:cNvCxnSpPr>
          <p:nvPr/>
        </p:nvCxnSpPr>
        <p:spPr>
          <a:xfrm rot="5400000" flipH="1" flipV="1">
            <a:off x="2144075" y="2020195"/>
            <a:ext cx="1388100" cy="36035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endCxn id="123" idx="1"/>
          </p:cNvCxnSpPr>
          <p:nvPr/>
        </p:nvCxnSpPr>
        <p:spPr>
          <a:xfrm>
            <a:off x="2300700" y="2871693"/>
            <a:ext cx="717600" cy="1555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endCxn id="117" idx="1"/>
          </p:cNvCxnSpPr>
          <p:nvPr/>
        </p:nvCxnSpPr>
        <p:spPr>
          <a:xfrm flipV="1">
            <a:off x="2300700" y="2517887"/>
            <a:ext cx="717599" cy="3538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endCxn id="120" idx="1"/>
          </p:cNvCxnSpPr>
          <p:nvPr/>
        </p:nvCxnSpPr>
        <p:spPr>
          <a:xfrm>
            <a:off x="2300700" y="2871693"/>
            <a:ext cx="717600" cy="6770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17C05335-21C0-CE7E-7BE4-892FA721251B}"/>
              </a:ext>
            </a:extLst>
          </p:cNvPr>
          <p:cNvSpPr/>
          <p:nvPr/>
        </p:nvSpPr>
        <p:spPr>
          <a:xfrm>
            <a:off x="5642491" y="1515971"/>
            <a:ext cx="2781509" cy="1593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14;p17">
            <a:extLst>
              <a:ext uri="{FF2B5EF4-FFF2-40B4-BE49-F238E27FC236}">
                <a16:creationId xmlns:a16="http://schemas.microsoft.com/office/drawing/2014/main" id="{8E893B0D-4266-AF3A-8851-9E0127D2E673}"/>
              </a:ext>
            </a:extLst>
          </p:cNvPr>
          <p:cNvSpPr txBox="1"/>
          <p:nvPr/>
        </p:nvSpPr>
        <p:spPr>
          <a:xfrm>
            <a:off x="5861106" y="2084357"/>
            <a:ext cx="23442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Cada fase de desarrollo tiene una etapa de pruebas paralela, lo que asegura que cada componente o módulo sea validado antes de continuar.</a:t>
            </a:r>
          </a:p>
        </p:txBody>
      </p:sp>
      <p:pic>
        <p:nvPicPr>
          <p:cNvPr id="3074" name="Picture 2" descr="Verificación frente a validación en las pruebas de software: Conozca los  fundamentos - Geekflare Spain">
            <a:extLst>
              <a:ext uri="{FF2B5EF4-FFF2-40B4-BE49-F238E27FC236}">
                <a16:creationId xmlns:a16="http://schemas.microsoft.com/office/drawing/2014/main" id="{430E57E8-A2FB-A415-783B-3D77F4D9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19" y="3356129"/>
            <a:ext cx="2076450" cy="14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32564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Características</a:t>
            </a: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464950" y="2652744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Modelo V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18300" y="1277720"/>
            <a:ext cx="1884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Enfoque Secuencial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018299" y="2289287"/>
            <a:ext cx="1996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Verificación y Validación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018300" y="3320164"/>
            <a:ext cx="2453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  <a:latin typeface="Quantico"/>
                <a:ea typeface="Quantico"/>
                <a:cs typeface="Quantico"/>
                <a:sym typeface="Quantico"/>
              </a:rPr>
              <a:t>Documentación Rigurosa</a:t>
            </a:r>
            <a:endParaRPr sz="2400" dirty="0">
              <a:solidFill>
                <a:schemeClr val="tx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18300" y="4198547"/>
            <a:ext cx="155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6">
                    <a:lumMod val="6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Aplicación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endCxn id="114" idx="1"/>
          </p:cNvCxnSpPr>
          <p:nvPr/>
        </p:nvCxnSpPr>
        <p:spPr>
          <a:xfrm rot="5400000" flipH="1" flipV="1">
            <a:off x="2144075" y="2020195"/>
            <a:ext cx="1388100" cy="36035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endCxn id="123" idx="1"/>
          </p:cNvCxnSpPr>
          <p:nvPr/>
        </p:nvCxnSpPr>
        <p:spPr>
          <a:xfrm>
            <a:off x="2300700" y="2871693"/>
            <a:ext cx="717600" cy="1555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endCxn id="117" idx="1"/>
          </p:cNvCxnSpPr>
          <p:nvPr/>
        </p:nvCxnSpPr>
        <p:spPr>
          <a:xfrm flipV="1">
            <a:off x="2300700" y="2517887"/>
            <a:ext cx="717599" cy="3538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endCxn id="120" idx="1"/>
          </p:cNvCxnSpPr>
          <p:nvPr/>
        </p:nvCxnSpPr>
        <p:spPr>
          <a:xfrm>
            <a:off x="2300700" y="2871693"/>
            <a:ext cx="717600" cy="6770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17C05335-21C0-CE7E-7BE4-892FA721251B}"/>
              </a:ext>
            </a:extLst>
          </p:cNvPr>
          <p:cNvSpPr/>
          <p:nvPr/>
        </p:nvSpPr>
        <p:spPr>
          <a:xfrm>
            <a:off x="5642491" y="1515971"/>
            <a:ext cx="2781509" cy="1593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14;p17">
            <a:extLst>
              <a:ext uri="{FF2B5EF4-FFF2-40B4-BE49-F238E27FC236}">
                <a16:creationId xmlns:a16="http://schemas.microsoft.com/office/drawing/2014/main" id="{8E893B0D-4266-AF3A-8851-9E0127D2E673}"/>
              </a:ext>
            </a:extLst>
          </p:cNvPr>
          <p:cNvSpPr txBox="1"/>
          <p:nvPr/>
        </p:nvSpPr>
        <p:spPr>
          <a:xfrm>
            <a:off x="5861106" y="2084357"/>
            <a:ext cx="23442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Se requiere una extensa documentación en cada etapa del desarrollo, lo que permite un mejor control de calidad y facilita la gestión de cambios.</a:t>
            </a:r>
          </a:p>
        </p:txBody>
      </p:sp>
      <p:pic>
        <p:nvPicPr>
          <p:cNvPr id="5122" name="Picture 2" descr="las 10 mejores herramientas de documentación de software en línea -  Geekflare Spain">
            <a:extLst>
              <a:ext uri="{FF2B5EF4-FFF2-40B4-BE49-F238E27FC236}">
                <a16:creationId xmlns:a16="http://schemas.microsoft.com/office/drawing/2014/main" id="{EB12C3B0-7F80-1891-A37F-BC13AD6E7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26" y="3320164"/>
            <a:ext cx="1682235" cy="11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24332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869</Words>
  <Application>Microsoft Office PowerPoint</Application>
  <PresentationFormat>Presentación en pantalla (16:9)</PresentationFormat>
  <Paragraphs>166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Quantico</vt:lpstr>
      <vt:lpstr>Nunito Light</vt:lpstr>
      <vt:lpstr>Source Code Pro</vt:lpstr>
      <vt:lpstr>Arial</vt:lpstr>
      <vt:lpstr>New Operating System Design Pitch Deck  Infographics by Slidesgo</vt:lpstr>
      <vt:lpstr>Metodología Clásica:  Módelo en V</vt:lpstr>
      <vt:lpstr>&lt;/ Indice</vt:lpstr>
      <vt:lpstr> Introducción</vt:lpstr>
      <vt:lpstr>&lt;/ Introducción</vt:lpstr>
      <vt:lpstr> Características</vt:lpstr>
      <vt:lpstr>&lt;/ Características</vt:lpstr>
      <vt:lpstr>&lt;/ Características</vt:lpstr>
      <vt:lpstr>&lt;/ Características</vt:lpstr>
      <vt:lpstr>&lt;/ Características</vt:lpstr>
      <vt:lpstr>&lt;/ Características</vt:lpstr>
      <vt:lpstr> Funcionalidad</vt:lpstr>
      <vt:lpstr>&lt;/ Funcionalidad</vt:lpstr>
      <vt:lpstr>&lt;/ Funcionalidad</vt:lpstr>
      <vt:lpstr>&lt;/ Funcionalidad</vt:lpstr>
      <vt:lpstr>&lt;/ Funcionalidad</vt:lpstr>
      <vt:lpstr>&lt;/ Funcionalidad</vt:lpstr>
      <vt:lpstr>&lt;/ Funcionalidad</vt:lpstr>
      <vt:lpstr>&lt;/ Funcionalidad</vt:lpstr>
      <vt:lpstr>&lt;/ Funcionalidad</vt:lpstr>
      <vt:lpstr> Ciclo de Vida</vt:lpstr>
      <vt:lpstr>&lt;/ Ciclo de Vida</vt:lpstr>
      <vt:lpstr> Ventajas y Desventajas</vt:lpstr>
      <vt:lpstr>&lt;/ Ventajas y Desventajas</vt:lpstr>
      <vt:lpstr>&lt;/ Ventajas y Desventajas</vt:lpstr>
      <vt:lpstr>&lt;/ Ejemplo</vt:lpstr>
      <vt:lpstr>&lt;/ Conclusión</vt:lpstr>
      <vt:lpstr>&lt;/ ¡Gracias!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Edgar Cortes Resendiz</dc:creator>
  <cp:lastModifiedBy>Edgar Cortes Resendiz</cp:lastModifiedBy>
  <cp:revision>5</cp:revision>
  <dcterms:modified xsi:type="dcterms:W3CDTF">2024-09-09T23:16:40Z</dcterms:modified>
</cp:coreProperties>
</file>