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5a14b758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5a14b758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43ca8c9e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43ca8c9e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5a14b758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5a14b758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5ba7b718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5ba7b718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7cf2c1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7cf2c1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5b98536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5b98536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5ba7b718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5ba7b718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000">
                <a:solidFill>
                  <a:schemeClr val="dk1"/>
                </a:solidFill>
              </a:rPr>
              <a:t>As these activations are inherently temporally encoded chains of firing events correspond to the firing events along the X axis. In this way neural network learns the seen part of the signal</a:t>
            </a:r>
            <a:endParaRPr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5ba7b718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5ba7b718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5ba7b7185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5ba7b7185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5a14b7580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5a14b7580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5a14b758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5a14b758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5a14b758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5a14b758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5a14b758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5a14b758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5a14b7580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5a14b7580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43ca8c9e2_2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43ca8c9e2_2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43ca8c9e2_2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43ca8c9e2_2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5a14b758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5a14b758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613750"/>
            <a:ext cx="5783400" cy="203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WEATHER FORECASTING USING SNNs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4100"/>
              <a:t>By - Team 2</a:t>
            </a:r>
            <a:endParaRPr sz="4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Izhikevich Model</a:t>
            </a:r>
            <a:endParaRPr/>
          </a:p>
        </p:txBody>
      </p:sp>
      <p:sp>
        <p:nvSpPr>
          <p:cNvPr id="128" name="Google Shape;128;p22"/>
          <p:cNvSpPr txBox="1"/>
          <p:nvPr>
            <p:ph idx="1" type="body"/>
          </p:nvPr>
        </p:nvSpPr>
        <p:spPr>
          <a:xfrm>
            <a:off x="387900" y="947750"/>
            <a:ext cx="8368200" cy="38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Izhikevich model uses two variables, a variable representing voltage potential (v) and another representing membrane recovery (activation of potassium currents and inactivation of sodium currents) (u).</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 is the weighted inputs (thalamic input) and a and b are control parameters for the model.</a:t>
            </a:r>
            <a:endParaRPr/>
          </a:p>
        </p:txBody>
      </p:sp>
      <p:pic>
        <p:nvPicPr>
          <p:cNvPr id="129" name="Google Shape;129;p22"/>
          <p:cNvPicPr preferRelativeResize="0"/>
          <p:nvPr/>
        </p:nvPicPr>
        <p:blipFill>
          <a:blip r:embed="rId3">
            <a:alphaModFix/>
          </a:blip>
          <a:stretch>
            <a:fillRect/>
          </a:stretch>
        </p:blipFill>
        <p:spPr>
          <a:xfrm>
            <a:off x="2424102" y="2571750"/>
            <a:ext cx="4254450" cy="119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660625" y="471875"/>
            <a:ext cx="74715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When the voltage v exceeds a threshold value (usually 30 mV) both v and u are reset as follows:</a:t>
            </a:r>
            <a:endParaRPr sz="1700">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35" name="Google Shape;135;p23"/>
          <p:cNvPicPr preferRelativeResize="0"/>
          <p:nvPr/>
        </p:nvPicPr>
        <p:blipFill rotWithShape="1">
          <a:blip r:embed="rId3">
            <a:alphaModFix/>
          </a:blip>
          <a:srcRect b="0" l="0" r="0" t="-12145"/>
          <a:stretch/>
        </p:blipFill>
        <p:spPr>
          <a:xfrm>
            <a:off x="3568050" y="1347100"/>
            <a:ext cx="2007900" cy="112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Learning</a:t>
            </a:r>
            <a:endParaRPr/>
          </a:p>
        </p:txBody>
      </p:sp>
      <p:sp>
        <p:nvSpPr>
          <p:cNvPr id="141" name="Google Shape;141;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learning rule mostly followed in such networks is the hebbian rule.</a:t>
            </a:r>
            <a:endParaRPr/>
          </a:p>
          <a:p>
            <a:pPr indent="0" lvl="0" marL="0" rtl="0" algn="l">
              <a:spcBef>
                <a:spcPts val="1200"/>
              </a:spcBef>
              <a:spcAft>
                <a:spcPts val="0"/>
              </a:spcAft>
              <a:buNone/>
            </a:pPr>
            <a:r>
              <a:rPr lang="en"/>
              <a:t> STDP adjusts the connection strengths based on the relative timing of a particular neuron’s output and input spikes. Synapses increase their efficacy if a pre-synaptic spike arrives just before the postsynaptic neuron is activated but are weakened if they occur afterwards.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rotWithShape="1">
          <a:blip r:embed="rId3">
            <a:alphaModFix/>
          </a:blip>
          <a:srcRect b="-3551" l="0" r="16777" t="0"/>
          <a:stretch/>
        </p:blipFill>
        <p:spPr>
          <a:xfrm>
            <a:off x="337925" y="2490124"/>
            <a:ext cx="5019275" cy="1813525"/>
          </a:xfrm>
          <a:prstGeom prst="rect">
            <a:avLst/>
          </a:prstGeom>
          <a:noFill/>
          <a:ln>
            <a:noFill/>
          </a:ln>
        </p:spPr>
      </p:pic>
      <p:sp>
        <p:nvSpPr>
          <p:cNvPr id="147" name="Google Shape;147;p25"/>
          <p:cNvSpPr txBox="1"/>
          <p:nvPr/>
        </p:nvSpPr>
        <p:spPr>
          <a:xfrm>
            <a:off x="337925" y="294250"/>
            <a:ext cx="71562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800">
                <a:solidFill>
                  <a:schemeClr val="dk1"/>
                </a:solidFill>
                <a:latin typeface="Roboto"/>
                <a:ea typeface="Roboto"/>
                <a:cs typeface="Roboto"/>
                <a:sym typeface="Roboto"/>
              </a:rPr>
              <a:t>The weight change Δwj of a synapse from a </a:t>
            </a:r>
            <a:r>
              <a:rPr lang="en" sz="1800">
                <a:solidFill>
                  <a:schemeClr val="dk1"/>
                </a:solidFill>
                <a:latin typeface="Roboto"/>
                <a:ea typeface="Roboto"/>
                <a:cs typeface="Roboto"/>
                <a:sym typeface="Roboto"/>
              </a:rPr>
              <a:t>presynaptic</a:t>
            </a:r>
            <a:r>
              <a:rPr lang="en" sz="1800">
                <a:solidFill>
                  <a:schemeClr val="dk1"/>
                </a:solidFill>
                <a:latin typeface="Roboto"/>
                <a:ea typeface="Roboto"/>
                <a:cs typeface="Roboto"/>
                <a:sym typeface="Roboto"/>
              </a:rPr>
              <a:t> neuron j depends on the relative timing between </a:t>
            </a:r>
            <a:r>
              <a:rPr lang="en" sz="1800">
                <a:solidFill>
                  <a:schemeClr val="dk1"/>
                </a:solidFill>
                <a:latin typeface="Roboto"/>
                <a:ea typeface="Roboto"/>
                <a:cs typeface="Roboto"/>
                <a:sym typeface="Roboto"/>
              </a:rPr>
              <a:t>presynaptic</a:t>
            </a:r>
            <a:r>
              <a:rPr lang="en" sz="1800">
                <a:solidFill>
                  <a:schemeClr val="dk1"/>
                </a:solidFill>
                <a:latin typeface="Roboto"/>
                <a:ea typeface="Roboto"/>
                <a:cs typeface="Roboto"/>
                <a:sym typeface="Roboto"/>
              </a:rPr>
              <a:t> spike arrivals and postsynaptic spikes from neuron i. If we label the </a:t>
            </a:r>
            <a:r>
              <a:rPr lang="en" sz="1800">
                <a:solidFill>
                  <a:schemeClr val="dk1"/>
                </a:solidFill>
                <a:latin typeface="Roboto"/>
                <a:ea typeface="Roboto"/>
                <a:cs typeface="Roboto"/>
                <a:sym typeface="Roboto"/>
              </a:rPr>
              <a:t>presynaptic</a:t>
            </a:r>
            <a:r>
              <a:rPr lang="en" sz="1800">
                <a:solidFill>
                  <a:schemeClr val="dk1"/>
                </a:solidFill>
                <a:latin typeface="Roboto"/>
                <a:ea typeface="Roboto"/>
                <a:cs typeface="Roboto"/>
                <a:sym typeface="Roboto"/>
              </a:rPr>
              <a:t> spike arrival times at j as tfj where f is </a:t>
            </a:r>
            <a:r>
              <a:rPr lang="en" sz="1800">
                <a:solidFill>
                  <a:schemeClr val="dk1"/>
                </a:solidFill>
                <a:latin typeface="Roboto"/>
                <a:ea typeface="Roboto"/>
                <a:cs typeface="Roboto"/>
                <a:sym typeface="Roboto"/>
              </a:rPr>
              <a:t>presynaptic</a:t>
            </a:r>
            <a:r>
              <a:rPr lang="en" sz="1800">
                <a:solidFill>
                  <a:schemeClr val="dk1"/>
                </a:solidFill>
                <a:latin typeface="Roboto"/>
                <a:ea typeface="Roboto"/>
                <a:cs typeface="Roboto"/>
                <a:sym typeface="Roboto"/>
              </a:rPr>
              <a:t> spike count at time t, and similarly tni is the postsynaptic spike count at time t then the total weight change Δwj can be calculated as:</a:t>
            </a:r>
            <a:endParaRPr sz="1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573975" y="3595475"/>
            <a:ext cx="71562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latin typeface="Roboto"/>
                <a:ea typeface="Roboto"/>
                <a:cs typeface="Roboto"/>
                <a:sym typeface="Roboto"/>
              </a:rPr>
              <a:t>where parameters A+ and A- are parameters dependant on the value of the current synaptic weight and τ+ and τ-are time constants/boundaries normally in the order of 10 ms.</a:t>
            </a:r>
            <a:endParaRPr sz="1700">
              <a:solidFill>
                <a:schemeClr val="dk1"/>
              </a:solidFill>
              <a:latin typeface="Roboto"/>
              <a:ea typeface="Roboto"/>
              <a:cs typeface="Roboto"/>
              <a:sym typeface="Roboto"/>
            </a:endParaRPr>
          </a:p>
        </p:txBody>
      </p:sp>
      <p:pic>
        <p:nvPicPr>
          <p:cNvPr id="153" name="Google Shape;153;p26"/>
          <p:cNvPicPr preferRelativeResize="0"/>
          <p:nvPr/>
        </p:nvPicPr>
        <p:blipFill>
          <a:blip r:embed="rId3">
            <a:alphaModFix/>
          </a:blip>
          <a:stretch>
            <a:fillRect/>
          </a:stretch>
        </p:blipFill>
        <p:spPr>
          <a:xfrm>
            <a:off x="584725" y="1123500"/>
            <a:ext cx="6419850" cy="2037800"/>
          </a:xfrm>
          <a:prstGeom prst="rect">
            <a:avLst/>
          </a:prstGeom>
          <a:noFill/>
          <a:ln>
            <a:noFill/>
          </a:ln>
        </p:spPr>
      </p:pic>
      <p:sp>
        <p:nvSpPr>
          <p:cNvPr id="154" name="Google Shape;154;p26"/>
          <p:cNvSpPr txBox="1"/>
          <p:nvPr/>
        </p:nvSpPr>
        <p:spPr>
          <a:xfrm>
            <a:off x="424900" y="539200"/>
            <a:ext cx="71562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latin typeface="Roboto"/>
                <a:ea typeface="Roboto"/>
                <a:cs typeface="Roboto"/>
                <a:sym typeface="Roboto"/>
              </a:rPr>
              <a:t>where W(....) denotes a specific STDP function. This function is often:</a:t>
            </a:r>
            <a:endParaRPr sz="17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Oak </a:t>
            </a:r>
            <a:r>
              <a:rPr lang="en"/>
              <a:t>Weather Station in Ireland</a:t>
            </a:r>
            <a:endParaRPr/>
          </a:p>
        </p:txBody>
      </p:sp>
      <p:sp>
        <p:nvSpPr>
          <p:cNvPr id="160" name="Google Shape;160;p27"/>
          <p:cNvSpPr txBox="1"/>
          <p:nvPr>
            <p:ph idx="1" type="body"/>
          </p:nvPr>
        </p:nvSpPr>
        <p:spPr>
          <a:xfrm>
            <a:off x="387900" y="14649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Used three weather signals representing The maximum and the minimum temperatures and the rainfall for Oak weather station in Ireland from the period between September 2013 and September 2014</a:t>
            </a:r>
            <a:endParaRPr/>
          </a:p>
          <a:p>
            <a:pPr indent="0" lvl="0" marL="0" rtl="0" algn="l">
              <a:spcBef>
                <a:spcPts val="1200"/>
              </a:spcBef>
              <a:spcAft>
                <a:spcPts val="0"/>
              </a:spcAft>
              <a:buNone/>
            </a:pPr>
            <a:r>
              <a:rPr lang="en"/>
              <a:t>Metric used : Individual neurons were created that correspond to specific weather data values</a:t>
            </a:r>
            <a:endParaRPr/>
          </a:p>
          <a:p>
            <a:pPr indent="0" lvl="0" marL="0" rtl="0" algn="l">
              <a:spcBef>
                <a:spcPts val="1200"/>
              </a:spcBef>
              <a:spcAft>
                <a:spcPts val="0"/>
              </a:spcAft>
              <a:buNone/>
            </a:pPr>
            <a:r>
              <a:rPr lang="en"/>
              <a:t>Metrics were activated modified element input to those neurons.</a:t>
            </a:r>
            <a:endParaRPr/>
          </a:p>
          <a:p>
            <a:pPr indent="0" lvl="0" marL="0" rtl="0" algn="l">
              <a:spcBef>
                <a:spcPts val="1200"/>
              </a:spcBef>
              <a:spcAft>
                <a:spcPts val="1200"/>
              </a:spcAft>
              <a:buNone/>
            </a:pPr>
            <a:r>
              <a:rPr lang="en"/>
              <a:t>This creates a</a:t>
            </a:r>
            <a:r>
              <a:rPr lang="en"/>
              <a:t>s these activations are inherently temporally encoded chains of firing events correspond to the firing events along the X axis. In this way neural network learns the seen part of the signal.</a:t>
            </a:r>
            <a:r>
              <a:rPr lang="en" sz="1823"/>
              <a:t>As these firing chains are strengthened or weakened a path emerges (by STDP) that corresponds to learning the weather input signal.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Oak Weather Station in Ireland</a:t>
            </a:r>
            <a:endParaRPr/>
          </a:p>
        </p:txBody>
      </p:sp>
      <p:sp>
        <p:nvSpPr>
          <p:cNvPr id="166" name="Google Shape;166;p28"/>
          <p:cNvSpPr txBox="1"/>
          <p:nvPr>
            <p:ph idx="1" type="body"/>
          </p:nvPr>
        </p:nvSpPr>
        <p:spPr>
          <a:xfrm>
            <a:off x="387900" y="146492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 sz="1400"/>
              <a:t>The best performing chain of activations (determined by Euclidean distance) are then used to make a prediction about the weather in the future; the activation patterns of future events are extrapolated by the chain of firing events of the dominant paths that have been learnt in the past.</a:t>
            </a:r>
            <a:endParaRPr sz="1400"/>
          </a:p>
          <a:p>
            <a:pPr indent="0" lvl="0" marL="0" rtl="0" algn="l">
              <a:spcBef>
                <a:spcPts val="1200"/>
              </a:spcBef>
              <a:spcAft>
                <a:spcPts val="0"/>
              </a:spcAft>
              <a:buNone/>
            </a:pPr>
            <a:r>
              <a:rPr lang="en" sz="1400"/>
              <a:t>The prediction performance of our networks was evaluated using two statistical metrics : </a:t>
            </a:r>
            <a:endParaRPr sz="1400"/>
          </a:p>
          <a:p>
            <a:pPr indent="-316706" lvl="0" marL="457200" rtl="0" algn="l">
              <a:spcBef>
                <a:spcPts val="1200"/>
              </a:spcBef>
              <a:spcAft>
                <a:spcPts val="0"/>
              </a:spcAft>
              <a:buSzPct val="107142"/>
              <a:buAutoNum type="alphaUcPeriod"/>
            </a:pPr>
            <a:r>
              <a:rPr b="1" lang="en" sz="1400"/>
              <a:t>Normalised Mean Squared</a:t>
            </a:r>
            <a:r>
              <a:rPr lang="en" sz="1400"/>
              <a:t> Error shows overall deviations between predicted and measured values. NMSE is a useful measure because if a system has a very low NMSE, then it indicates that it is correctly identifying patterns.</a:t>
            </a:r>
            <a:endParaRPr sz="1400"/>
          </a:p>
          <a:p>
            <a:pPr indent="-310832" lvl="0" marL="457200" rtl="0" algn="l">
              <a:spcBef>
                <a:spcPts val="0"/>
              </a:spcBef>
              <a:spcAft>
                <a:spcPts val="0"/>
              </a:spcAft>
              <a:buSzPct val="100000"/>
              <a:buAutoNum type="alphaUcPeriod"/>
            </a:pPr>
            <a:r>
              <a:rPr b="1" lang="en" sz="1400"/>
              <a:t>The Signal to Noise Ratio</a:t>
            </a:r>
            <a:r>
              <a:rPr lang="en" sz="1400"/>
              <a:t> compares the level of a desired signal to the level of background noise; in this case it is the ratio of useful information about a portfolio compared to false or irrelevant data.</a:t>
            </a:r>
            <a:endParaRPr sz="1400"/>
          </a:p>
          <a:p>
            <a:pPr indent="0" lvl="0" marL="0" rtl="0" algn="l">
              <a:spcBef>
                <a:spcPts val="1200"/>
              </a:spcBef>
              <a:spcAft>
                <a:spcPts val="1200"/>
              </a:spcAft>
              <a:buNone/>
            </a:pPr>
            <a:r>
              <a:rPr lang="en" sz="1400"/>
              <a:t>The results also indicate that the proposed PSNN network generates significantly better results than the Linear and the MLP network with an average improvement of 10.2156 dB and 3.2160 dB, respec- tively as shown</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1892650" y="152400"/>
            <a:ext cx="5358705"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152400" y="759313"/>
            <a:ext cx="8839197" cy="36248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SNN?</a:t>
            </a:r>
            <a:endParaRPr/>
          </a:p>
        </p:txBody>
      </p:sp>
      <p:sp>
        <p:nvSpPr>
          <p:cNvPr id="75" name="Google Shape;75;p15"/>
          <p:cNvSpPr txBox="1"/>
          <p:nvPr>
            <p:ph idx="1" type="body"/>
          </p:nvPr>
        </p:nvSpPr>
        <p:spPr>
          <a:xfrm>
            <a:off x="387900" y="1489825"/>
            <a:ext cx="8368200" cy="338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SNNs ( Spiking neural network) have evolved out of the need for artificial  neural networks that better mimic natural ones. SNNs transmit and process the information on the occurrence of a spike or an event generated by a neuron. The large spike sparsity and simple synaptic operations (SOPs) in the network enable SNNs to outperform ANNs in terms of energy efficiency. SNNs also incorporate time into their operating model. The neurons generate signals at the moment threshold synaptic potential is crossed. </a:t>
            </a:r>
            <a:endParaRPr/>
          </a:p>
          <a:p>
            <a:pPr indent="0" lvl="0" marL="0" rtl="0" algn="l">
              <a:spcBef>
                <a:spcPts val="1200"/>
              </a:spcBef>
              <a:spcAft>
                <a:spcPts val="0"/>
              </a:spcAft>
              <a:buNone/>
            </a:pPr>
            <a:r>
              <a:rPr lang="en"/>
              <a:t> Their massive parallelism, asynchronous event-driven operations, and distributed memory provide huge potential in accelerating information processing and reducing energy consumption in many applications.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is it different from the standard Neural Network ? </a:t>
            </a:r>
            <a:endParaRPr/>
          </a:p>
        </p:txBody>
      </p:sp>
      <p:sp>
        <p:nvSpPr>
          <p:cNvPr id="81" name="Google Shape;81;p16"/>
          <p:cNvSpPr txBox="1"/>
          <p:nvPr/>
        </p:nvSpPr>
        <p:spPr>
          <a:xfrm>
            <a:off x="629175" y="2076275"/>
            <a:ext cx="82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difference between ANN and SNN operation is the notion of time. While ANN inputs are static, SNNs operate based on dynamic binary spiking inputs as a function of time.  </a:t>
            </a:r>
            <a:endParaRPr/>
          </a:p>
          <a:p>
            <a:pPr indent="0" lvl="0" marL="0" rtl="0" algn="l">
              <a:spcBef>
                <a:spcPts val="1200"/>
              </a:spcBef>
              <a:spcAft>
                <a:spcPts val="1200"/>
              </a:spcAft>
              <a:buNone/>
            </a:pPr>
            <a:r>
              <a:rPr lang="en"/>
              <a:t>While the output of ANN depends only on the current stimuli, the output of SNN depends on previous stimuli also. That is, a neuron in SNN will fire when the accumulated stimuli reaches above a threshold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Neuron Model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“leaky integrate and fire” (LIF) model of Spiking Neural Networks (SNNs) has so far dominated this area of neural network research. This model is biologically appropriate and computationally cost efficient. Its only shortcoming is that it simulates relatively lower </a:t>
            </a:r>
            <a:r>
              <a:rPr lang="en"/>
              <a:t>number</a:t>
            </a:r>
            <a:r>
              <a:rPr lang="en"/>
              <a:t> of spiking behaviours. </a:t>
            </a:r>
            <a:endParaRPr/>
          </a:p>
          <a:p>
            <a:pPr indent="0" lvl="0" marL="0" rtl="0" algn="l">
              <a:spcBef>
                <a:spcPts val="1200"/>
              </a:spcBef>
              <a:spcAft>
                <a:spcPts val="1200"/>
              </a:spcAft>
              <a:buNone/>
            </a:pPr>
            <a:r>
              <a:rPr lang="en"/>
              <a:t>It cannot simulate a number of spiking (single), bursting (multiple spike burst) or phasic (where a neuron may fire only a single spike at the onset of the input and remain quiescent afterwards) behaviours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Learning.. </a:t>
            </a:r>
            <a:endParaRPr/>
          </a:p>
        </p:txBody>
      </p:sp>
      <p:pic>
        <p:nvPicPr>
          <p:cNvPr id="94" name="Google Shape;94;p18"/>
          <p:cNvPicPr preferRelativeResize="0"/>
          <p:nvPr/>
        </p:nvPicPr>
        <p:blipFill>
          <a:blip r:embed="rId3">
            <a:alphaModFix/>
          </a:blip>
          <a:stretch>
            <a:fillRect/>
          </a:stretch>
        </p:blipFill>
        <p:spPr>
          <a:xfrm>
            <a:off x="5109375" y="176282"/>
            <a:ext cx="3714775" cy="1086275"/>
          </a:xfrm>
          <a:prstGeom prst="rect">
            <a:avLst/>
          </a:prstGeom>
          <a:noFill/>
          <a:ln>
            <a:noFill/>
          </a:ln>
        </p:spPr>
      </p:pic>
      <p:sp>
        <p:nvSpPr>
          <p:cNvPr id="95" name="Google Shape;95;p18"/>
          <p:cNvSpPr/>
          <p:nvPr/>
        </p:nvSpPr>
        <p:spPr>
          <a:xfrm>
            <a:off x="2606625" y="1393750"/>
            <a:ext cx="3442800" cy="85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2582100" y="1438875"/>
            <a:ext cx="3714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latin typeface="Roboto"/>
                <a:ea typeface="Roboto"/>
                <a:cs typeface="Roboto"/>
                <a:sym typeface="Roboto"/>
              </a:rPr>
              <a:t>Membrane potential reaches Threshold Potential(Vₜₕ) </a:t>
            </a:r>
            <a:endParaRPr>
              <a:latin typeface="Roboto"/>
              <a:ea typeface="Roboto"/>
              <a:cs typeface="Roboto"/>
              <a:sym typeface="Roboto"/>
            </a:endParaRPr>
          </a:p>
        </p:txBody>
      </p:sp>
      <p:sp>
        <p:nvSpPr>
          <p:cNvPr id="97" name="Google Shape;97;p18"/>
          <p:cNvSpPr/>
          <p:nvPr/>
        </p:nvSpPr>
        <p:spPr>
          <a:xfrm>
            <a:off x="4195575" y="2311650"/>
            <a:ext cx="264900" cy="39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2536900" y="2768150"/>
            <a:ext cx="3442800" cy="85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2606625" y="4139600"/>
            <a:ext cx="3442800" cy="85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4195575" y="3666900"/>
            <a:ext cx="264900" cy="39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2606625" y="4168825"/>
            <a:ext cx="3714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latin typeface="Roboto"/>
                <a:ea typeface="Roboto"/>
                <a:cs typeface="Roboto"/>
                <a:sym typeface="Roboto"/>
              </a:rPr>
              <a:t>Membrane Potential recovers to resting potential.</a:t>
            </a:r>
            <a:r>
              <a:rPr lang="en" sz="1800">
                <a:solidFill>
                  <a:schemeClr val="dk1"/>
                </a:solidFill>
                <a:latin typeface="Roboto"/>
                <a:ea typeface="Roboto"/>
                <a:cs typeface="Roboto"/>
                <a:sym typeface="Roboto"/>
              </a:rPr>
              <a:t> </a:t>
            </a:r>
            <a:endParaRPr>
              <a:latin typeface="Roboto"/>
              <a:ea typeface="Roboto"/>
              <a:cs typeface="Roboto"/>
              <a:sym typeface="Roboto"/>
            </a:endParaRPr>
          </a:p>
        </p:txBody>
      </p:sp>
      <p:sp>
        <p:nvSpPr>
          <p:cNvPr id="102" name="Google Shape;102;p18"/>
          <p:cNvSpPr txBox="1"/>
          <p:nvPr/>
        </p:nvSpPr>
        <p:spPr>
          <a:xfrm>
            <a:off x="2582100" y="2804225"/>
            <a:ext cx="3714900" cy="198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Membrane potential is reset to</a:t>
            </a:r>
            <a:r>
              <a:rPr lang="en" sz="1800">
                <a:solidFill>
                  <a:schemeClr val="dk1"/>
                </a:solidFill>
                <a:latin typeface="Roboto"/>
                <a:ea typeface="Roboto"/>
                <a:cs typeface="Roboto"/>
                <a:sym typeface="Roboto"/>
              </a:rPr>
              <a:t> </a:t>
            </a:r>
            <a:r>
              <a:rPr lang="en" sz="1100"/>
              <a:t>                         </a:t>
            </a:r>
            <a:r>
              <a:rPr lang="en" sz="2000">
                <a:solidFill>
                  <a:schemeClr val="dk1"/>
                </a:solidFill>
              </a:rPr>
              <a:t>V</a:t>
            </a:r>
            <a:r>
              <a:rPr baseline="-25000" lang="en" sz="2000">
                <a:solidFill>
                  <a:schemeClr val="dk1"/>
                </a:solidFill>
              </a:rPr>
              <a:t>reset</a:t>
            </a:r>
            <a:endParaRPr baseline="-25000" sz="2000">
              <a:solidFill>
                <a:schemeClr val="dk1"/>
              </a:solidFill>
            </a:endParaRPr>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200"/>
              </a:spcAft>
              <a:buNone/>
            </a:pPr>
            <a:r>
              <a:t/>
            </a:r>
            <a:endParaRPr sz="1800">
              <a:solidFill>
                <a:schemeClr val="dk1"/>
              </a:solidFill>
              <a:latin typeface="Roboto"/>
              <a:ea typeface="Roboto"/>
              <a:cs typeface="Roboto"/>
              <a:sym typeface="Roboto"/>
            </a:endParaRPr>
          </a:p>
        </p:txBody>
      </p:sp>
      <p:sp>
        <p:nvSpPr>
          <p:cNvPr id="103" name="Google Shape;103;p18"/>
          <p:cNvSpPr txBox="1"/>
          <p:nvPr/>
        </p:nvSpPr>
        <p:spPr>
          <a:xfrm>
            <a:off x="2140875" y="2283600"/>
            <a:ext cx="2054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6"/>
                </a:solidFill>
                <a:latin typeface="Roboto"/>
                <a:ea typeface="Roboto"/>
                <a:cs typeface="Roboto"/>
                <a:sym typeface="Roboto"/>
              </a:rPr>
              <a:t>It produces a spike</a:t>
            </a:r>
            <a:endParaRPr b="1" sz="1700">
              <a:solidFill>
                <a:schemeClr val="accent6"/>
              </a:solidFill>
              <a:latin typeface="Roboto"/>
              <a:ea typeface="Roboto"/>
              <a:cs typeface="Roboto"/>
              <a:sym typeface="Roboto"/>
            </a:endParaRPr>
          </a:p>
        </p:txBody>
      </p:sp>
      <p:sp>
        <p:nvSpPr>
          <p:cNvPr id="104" name="Google Shape;104;p18"/>
          <p:cNvSpPr txBox="1"/>
          <p:nvPr/>
        </p:nvSpPr>
        <p:spPr>
          <a:xfrm>
            <a:off x="4392425" y="3619850"/>
            <a:ext cx="2139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6"/>
                </a:solidFill>
                <a:latin typeface="Roboto"/>
                <a:ea typeface="Roboto"/>
                <a:cs typeface="Roboto"/>
                <a:sym typeface="Roboto"/>
              </a:rPr>
              <a:t>After time </a:t>
            </a:r>
            <a:r>
              <a:rPr b="1" lang="en">
                <a:solidFill>
                  <a:schemeClr val="accent6"/>
                </a:solidFill>
              </a:rPr>
              <a:t>t</a:t>
            </a:r>
            <a:r>
              <a:rPr b="1" baseline="-25000" lang="en">
                <a:solidFill>
                  <a:schemeClr val="accent6"/>
                </a:solidFill>
              </a:rPr>
              <a:t>ref </a:t>
            </a:r>
            <a:r>
              <a:rPr b="1" lang="en">
                <a:solidFill>
                  <a:schemeClr val="accent6"/>
                </a:solidFill>
                <a:latin typeface="Calibri"/>
                <a:ea typeface="Calibri"/>
                <a:cs typeface="Calibri"/>
                <a:sym typeface="Calibri"/>
              </a:rPr>
              <a:t>.</a:t>
            </a:r>
            <a:endParaRPr b="1" baseline="-25000">
              <a:solidFill>
                <a:schemeClr val="accent6"/>
              </a:solidFill>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721175"/>
            <a:ext cx="5600700" cy="4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t>Current from the synapses:</a:t>
            </a:r>
            <a:endParaRPr sz="2200"/>
          </a:p>
        </p:txBody>
      </p:sp>
      <p:sp>
        <p:nvSpPr>
          <p:cNvPr id="110" name="Google Shape;110;p19"/>
          <p:cNvSpPr txBox="1"/>
          <p:nvPr>
            <p:ph idx="1" type="body"/>
          </p:nvPr>
        </p:nvSpPr>
        <p:spPr>
          <a:xfrm>
            <a:off x="802825" y="3088800"/>
            <a:ext cx="7327500" cy="19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 - Number of Presynaptic Neurons</a:t>
            </a:r>
            <a:endParaRPr/>
          </a:p>
          <a:p>
            <a:pPr indent="0" lvl="0" marL="0" rtl="0" algn="l">
              <a:spcBef>
                <a:spcPts val="1200"/>
              </a:spcBef>
              <a:spcAft>
                <a:spcPts val="1200"/>
              </a:spcAft>
              <a:buNone/>
            </a:pPr>
            <a:r>
              <a:rPr lang="en"/>
              <a:t>M - Number of times the jth presynaptic neuron has fired since ith neuron fired.</a:t>
            </a:r>
            <a:endParaRPr/>
          </a:p>
        </p:txBody>
      </p:sp>
      <p:pic>
        <p:nvPicPr>
          <p:cNvPr id="111" name="Google Shape;111;p19"/>
          <p:cNvPicPr preferRelativeResize="0"/>
          <p:nvPr/>
        </p:nvPicPr>
        <p:blipFill>
          <a:blip r:embed="rId3">
            <a:alphaModFix/>
          </a:blip>
          <a:stretch>
            <a:fillRect/>
          </a:stretch>
        </p:blipFill>
        <p:spPr>
          <a:xfrm>
            <a:off x="1771650" y="1144125"/>
            <a:ext cx="5600700" cy="194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609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Forecasting Weather Signals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does LIF not work ? </a:t>
            </a:r>
            <a:endParaRPr/>
          </a:p>
        </p:txBody>
      </p:sp>
      <p:sp>
        <p:nvSpPr>
          <p:cNvPr id="122" name="Google Shape;12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
              <a:t>It </a:t>
            </a:r>
            <a:r>
              <a:rPr lang="en"/>
              <a:t>cannot simulate bursting (multiple spike burst) </a:t>
            </a:r>
            <a:endParaRPr/>
          </a:p>
          <a:p>
            <a:pPr indent="-342900" lvl="0" marL="457200" rtl="0" algn="l">
              <a:spcBef>
                <a:spcPts val="0"/>
              </a:spcBef>
              <a:spcAft>
                <a:spcPts val="0"/>
              </a:spcAft>
              <a:buSzPts val="1800"/>
              <a:buAutoNum type="arabicPeriod"/>
            </a:pPr>
            <a:r>
              <a:rPr lang="en"/>
              <a:t>It cannot simulate phasic </a:t>
            </a:r>
            <a:r>
              <a:rPr lang="en"/>
              <a:t>behaviours</a:t>
            </a:r>
            <a:r>
              <a:rPr lang="en"/>
              <a:t> (where a neuron may fire only a single spike at the onset of the input and remain quiescent afterwards).</a:t>
            </a:r>
            <a:endParaRPr/>
          </a:p>
          <a:p>
            <a:pPr indent="-342900" lvl="0" marL="457200" rtl="0" algn="l">
              <a:spcBef>
                <a:spcPts val="0"/>
              </a:spcBef>
              <a:spcAft>
                <a:spcPts val="0"/>
              </a:spcAft>
              <a:buSzPts val="1800"/>
              <a:buAutoNum type="arabicPeriod"/>
            </a:pPr>
            <a:r>
              <a:rPr lang="en"/>
              <a:t>Moreover, there is no explicit mechanism for modelling spike latencies or delays.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But these spiking types can be given by Izhikevich Model and is therefore used.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