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80" r:id="rId5"/>
    <p:sldId id="285" r:id="rId6"/>
    <p:sldId id="291" r:id="rId7"/>
    <p:sldId id="286" r:id="rId8"/>
    <p:sldId id="288" r:id="rId9"/>
    <p:sldId id="290" r:id="rId10"/>
    <p:sldId id="289" r:id="rId11"/>
    <p:sldId id="302" r:id="rId12"/>
    <p:sldId id="294" r:id="rId13"/>
    <p:sldId id="303" r:id="rId14"/>
    <p:sldId id="296" r:id="rId15"/>
    <p:sldId id="299" r:id="rId16"/>
    <p:sldId id="298" r:id="rId17"/>
    <p:sldId id="300" r:id="rId18"/>
    <p:sldId id="304" r:id="rId19"/>
    <p:sldId id="305" r:id="rId20"/>
    <p:sldId id="306" r:id="rId21"/>
    <p:sldId id="307" r:id="rId22"/>
    <p:sldId id="308" r:id="rId23"/>
    <p:sldId id="311" r:id="rId24"/>
    <p:sldId id="310" r:id="rId25"/>
    <p:sldId id="278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80B2"/>
    <a:srgbClr val="EEEEEE"/>
    <a:srgbClr val="5D9CEC"/>
    <a:srgbClr val="66FF33"/>
    <a:srgbClr val="558ED5"/>
    <a:srgbClr val="C18381"/>
    <a:srgbClr val="FFFFFF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FA520-5BBB-47F4-BCC8-F8DCABF43D26}" v="24" dt="2019-10-08T08:47:35.707"/>
    <p1510:client id="{B206C83D-890E-4AC5-8D02-71BACA5992D1}" v="18" dt="2019-10-07T16:22:31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3" autoAdjust="0"/>
    <p:restoredTop sz="96395" autoAdjust="0"/>
  </p:normalViewPr>
  <p:slideViewPr>
    <p:cSldViewPr snapToGrid="0" snapToObjects="1">
      <p:cViewPr>
        <p:scale>
          <a:sx n="400" d="100"/>
          <a:sy n="400" d="100"/>
        </p:scale>
        <p:origin x="-15036" y="-13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0E86B-2D70-4A04-8311-F71A2C094FC5}" type="doc">
      <dgm:prSet loTypeId="urn:microsoft.com/office/officeart/2005/8/layout/equation1" loCatId="process" qsTypeId="urn:microsoft.com/office/officeart/2005/8/quickstyle/simple1" qsCatId="simple" csTypeId="urn:microsoft.com/office/officeart/2005/8/colors/colorful3" csCatId="colorful" phldr="1"/>
      <dgm:spPr/>
    </dgm:pt>
    <dgm:pt modelId="{F0A29236-831D-4DB2-AB04-8A68ECE85934}">
      <dgm:prSet phldrT="[Text]"/>
      <dgm:spPr>
        <a:solidFill>
          <a:schemeClr val="bg1"/>
        </a:solidFill>
        <a:ln w="57150">
          <a:solidFill>
            <a:srgbClr val="92D050"/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Sensor Data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2A473782-6502-4232-902D-DD007878DDF9}" type="parTrans" cxnId="{93BA8C7D-2215-487B-9F8B-3711D555ECDE}">
      <dgm:prSet/>
      <dgm:spPr/>
      <dgm:t>
        <a:bodyPr/>
        <a:lstStyle/>
        <a:p>
          <a:endParaRPr lang="en-US"/>
        </a:p>
      </dgm:t>
    </dgm:pt>
    <dgm:pt modelId="{9C92308C-864D-41A1-8B0A-FD50CC44D0C5}" type="sibTrans" cxnId="{93BA8C7D-2215-487B-9F8B-3711D555ECDE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892CB479-9FDF-466E-AE03-86B8A8E0EA90}">
      <dgm:prSet phldrT="[Text]"/>
      <dgm:spPr>
        <a:solidFill>
          <a:schemeClr val="bg1"/>
        </a:solidFill>
        <a:ln w="57150"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Algorithm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4C464BC-08B8-45B3-928A-446EB07E575D}" type="parTrans" cxnId="{C4E84204-4477-4CFB-8577-384A5B659D3D}">
      <dgm:prSet/>
      <dgm:spPr/>
      <dgm:t>
        <a:bodyPr/>
        <a:lstStyle/>
        <a:p>
          <a:endParaRPr lang="en-US"/>
        </a:p>
      </dgm:t>
    </dgm:pt>
    <dgm:pt modelId="{22AD9BFA-2596-4A6D-8E8E-0FD3C7CAEFB3}" type="sibTrans" cxnId="{C4E84204-4477-4CFB-8577-384A5B659D3D}">
      <dgm:prSet/>
      <dgm:spPr/>
      <dgm:t>
        <a:bodyPr/>
        <a:lstStyle/>
        <a:p>
          <a:endParaRPr lang="en-US"/>
        </a:p>
      </dgm:t>
    </dgm:pt>
    <dgm:pt modelId="{55325F51-0997-463D-B291-A5FBFC14EEB8}">
      <dgm:prSet phldrT="[Text]"/>
      <dgm:spPr>
        <a:solidFill>
          <a:schemeClr val="bg1"/>
        </a:solidFill>
        <a:ln w="57150">
          <a:solidFill>
            <a:srgbClr val="AA80B2"/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Measurement Value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1185D660-6B73-468E-944D-DA726C891F73}" type="parTrans" cxnId="{C0DB9BE3-B4BC-44EE-9566-2D34C22018F6}">
      <dgm:prSet/>
      <dgm:spPr/>
      <dgm:t>
        <a:bodyPr/>
        <a:lstStyle/>
        <a:p>
          <a:endParaRPr lang="en-US"/>
        </a:p>
      </dgm:t>
    </dgm:pt>
    <dgm:pt modelId="{3836324E-CE82-45F9-A762-92DA4BF2C3DD}" type="sibTrans" cxnId="{C0DB9BE3-B4BC-44EE-9566-2D34C22018F6}">
      <dgm:prSet/>
      <dgm:spPr/>
      <dgm:t>
        <a:bodyPr/>
        <a:lstStyle/>
        <a:p>
          <a:endParaRPr lang="en-US"/>
        </a:p>
      </dgm:t>
    </dgm:pt>
    <dgm:pt modelId="{424F12C1-2C7A-4180-9B89-BC73764E626E}" type="pres">
      <dgm:prSet presAssocID="{5F90E86B-2D70-4A04-8311-F71A2C094FC5}" presName="linearFlow" presStyleCnt="0">
        <dgm:presLayoutVars>
          <dgm:dir/>
          <dgm:resizeHandles val="exact"/>
        </dgm:presLayoutVars>
      </dgm:prSet>
      <dgm:spPr/>
    </dgm:pt>
    <dgm:pt modelId="{527095B7-3F98-4F0E-94CA-2EB73F858787}" type="pres">
      <dgm:prSet presAssocID="{F0A29236-831D-4DB2-AB04-8A68ECE8593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442B9-B24C-40D3-95D1-4434E80197DB}" type="pres">
      <dgm:prSet presAssocID="{9C92308C-864D-41A1-8B0A-FD50CC44D0C5}" presName="spacerL" presStyleCnt="0"/>
      <dgm:spPr/>
    </dgm:pt>
    <dgm:pt modelId="{EAA1588F-26C0-4CAE-A54B-040CC485AD2F}" type="pres">
      <dgm:prSet presAssocID="{9C92308C-864D-41A1-8B0A-FD50CC44D0C5}" presName="sibTrans" presStyleLbl="sibTrans2D1" presStyleIdx="0" presStyleCnt="2"/>
      <dgm:spPr/>
    </dgm:pt>
    <dgm:pt modelId="{8438AD51-ACFF-402D-8534-EBE632B4A594}" type="pres">
      <dgm:prSet presAssocID="{9C92308C-864D-41A1-8B0A-FD50CC44D0C5}" presName="spacerR" presStyleCnt="0"/>
      <dgm:spPr/>
    </dgm:pt>
    <dgm:pt modelId="{A79ECD91-F878-475A-9D18-453E9FE601C1}" type="pres">
      <dgm:prSet presAssocID="{892CB479-9FDF-466E-AE03-86B8A8E0EA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2F9A8-B897-4B40-A3B4-667300C38D64}" type="pres">
      <dgm:prSet presAssocID="{22AD9BFA-2596-4A6D-8E8E-0FD3C7CAEFB3}" presName="spacerL" presStyleCnt="0"/>
      <dgm:spPr/>
    </dgm:pt>
    <dgm:pt modelId="{388C1E56-CB0A-4C71-B933-72E356AE5B0F}" type="pres">
      <dgm:prSet presAssocID="{22AD9BFA-2596-4A6D-8E8E-0FD3C7CAEFB3}" presName="sibTrans" presStyleLbl="sibTrans2D1" presStyleIdx="1" presStyleCnt="2"/>
      <dgm:spPr/>
    </dgm:pt>
    <dgm:pt modelId="{6BF000B2-8F9B-4322-BE35-25CE3BFC0EBD}" type="pres">
      <dgm:prSet presAssocID="{22AD9BFA-2596-4A6D-8E8E-0FD3C7CAEFB3}" presName="spacerR" presStyleCnt="0"/>
      <dgm:spPr/>
    </dgm:pt>
    <dgm:pt modelId="{6A858EEA-1EAF-4928-9A3B-9C0AE92D898B}" type="pres">
      <dgm:prSet presAssocID="{55325F51-0997-463D-B291-A5FBFC14EE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19842-F699-455D-8159-A0154D451CC3}" type="presOf" srcId="{22AD9BFA-2596-4A6D-8E8E-0FD3C7CAEFB3}" destId="{388C1E56-CB0A-4C71-B933-72E356AE5B0F}" srcOrd="0" destOrd="0" presId="urn:microsoft.com/office/officeart/2005/8/layout/equation1"/>
    <dgm:cxn modelId="{96ADA84C-E695-40F7-8CC0-F0D9A4CAA724}" type="presOf" srcId="{55325F51-0997-463D-B291-A5FBFC14EEB8}" destId="{6A858EEA-1EAF-4928-9A3B-9C0AE92D898B}" srcOrd="0" destOrd="0" presId="urn:microsoft.com/office/officeart/2005/8/layout/equation1"/>
    <dgm:cxn modelId="{C4E84204-4477-4CFB-8577-384A5B659D3D}" srcId="{5F90E86B-2D70-4A04-8311-F71A2C094FC5}" destId="{892CB479-9FDF-466E-AE03-86B8A8E0EA90}" srcOrd="1" destOrd="0" parTransId="{44C464BC-08B8-45B3-928A-446EB07E575D}" sibTransId="{22AD9BFA-2596-4A6D-8E8E-0FD3C7CAEFB3}"/>
    <dgm:cxn modelId="{93BA8C7D-2215-487B-9F8B-3711D555ECDE}" srcId="{5F90E86B-2D70-4A04-8311-F71A2C094FC5}" destId="{F0A29236-831D-4DB2-AB04-8A68ECE85934}" srcOrd="0" destOrd="0" parTransId="{2A473782-6502-4232-902D-DD007878DDF9}" sibTransId="{9C92308C-864D-41A1-8B0A-FD50CC44D0C5}"/>
    <dgm:cxn modelId="{38CC8887-97DD-4A8A-9D75-22871618DEE9}" type="presOf" srcId="{892CB479-9FDF-466E-AE03-86B8A8E0EA90}" destId="{A79ECD91-F878-475A-9D18-453E9FE601C1}" srcOrd="0" destOrd="0" presId="urn:microsoft.com/office/officeart/2005/8/layout/equation1"/>
    <dgm:cxn modelId="{C2A35341-BC53-4757-8CDB-7782D5AC5436}" type="presOf" srcId="{9C92308C-864D-41A1-8B0A-FD50CC44D0C5}" destId="{EAA1588F-26C0-4CAE-A54B-040CC485AD2F}" srcOrd="0" destOrd="0" presId="urn:microsoft.com/office/officeart/2005/8/layout/equation1"/>
    <dgm:cxn modelId="{C0DB9BE3-B4BC-44EE-9566-2D34C22018F6}" srcId="{5F90E86B-2D70-4A04-8311-F71A2C094FC5}" destId="{55325F51-0997-463D-B291-A5FBFC14EEB8}" srcOrd="2" destOrd="0" parTransId="{1185D660-6B73-468E-944D-DA726C891F73}" sibTransId="{3836324E-CE82-45F9-A762-92DA4BF2C3DD}"/>
    <dgm:cxn modelId="{46DF1BBB-AC2C-4F73-A92F-3192FAE98230}" type="presOf" srcId="{F0A29236-831D-4DB2-AB04-8A68ECE85934}" destId="{527095B7-3F98-4F0E-94CA-2EB73F858787}" srcOrd="0" destOrd="0" presId="urn:microsoft.com/office/officeart/2005/8/layout/equation1"/>
    <dgm:cxn modelId="{25889C90-C774-4BD0-9F28-D7836482574C}" type="presOf" srcId="{5F90E86B-2D70-4A04-8311-F71A2C094FC5}" destId="{424F12C1-2C7A-4180-9B89-BC73764E626E}" srcOrd="0" destOrd="0" presId="urn:microsoft.com/office/officeart/2005/8/layout/equation1"/>
    <dgm:cxn modelId="{E35F49DD-5926-4135-A244-08C695E60C88}" type="presParOf" srcId="{424F12C1-2C7A-4180-9B89-BC73764E626E}" destId="{527095B7-3F98-4F0E-94CA-2EB73F858787}" srcOrd="0" destOrd="0" presId="urn:microsoft.com/office/officeart/2005/8/layout/equation1"/>
    <dgm:cxn modelId="{A4397538-06FF-47C0-9D7D-C25B3D000787}" type="presParOf" srcId="{424F12C1-2C7A-4180-9B89-BC73764E626E}" destId="{9B0442B9-B24C-40D3-95D1-4434E80197DB}" srcOrd="1" destOrd="0" presId="urn:microsoft.com/office/officeart/2005/8/layout/equation1"/>
    <dgm:cxn modelId="{3F9F60B8-BBED-492E-AF1D-F2E90AEA4E48}" type="presParOf" srcId="{424F12C1-2C7A-4180-9B89-BC73764E626E}" destId="{EAA1588F-26C0-4CAE-A54B-040CC485AD2F}" srcOrd="2" destOrd="0" presId="urn:microsoft.com/office/officeart/2005/8/layout/equation1"/>
    <dgm:cxn modelId="{C6A1891A-D7C2-49D4-8B9D-D4375D0BC7F8}" type="presParOf" srcId="{424F12C1-2C7A-4180-9B89-BC73764E626E}" destId="{8438AD51-ACFF-402D-8534-EBE632B4A594}" srcOrd="3" destOrd="0" presId="urn:microsoft.com/office/officeart/2005/8/layout/equation1"/>
    <dgm:cxn modelId="{EAC46CE0-56BC-4EC1-8F5E-9EE1FC60511F}" type="presParOf" srcId="{424F12C1-2C7A-4180-9B89-BC73764E626E}" destId="{A79ECD91-F878-475A-9D18-453E9FE601C1}" srcOrd="4" destOrd="0" presId="urn:microsoft.com/office/officeart/2005/8/layout/equation1"/>
    <dgm:cxn modelId="{FA5295FA-889D-4334-B0C1-66EC31C65AF2}" type="presParOf" srcId="{424F12C1-2C7A-4180-9B89-BC73764E626E}" destId="{1892F9A8-B897-4B40-A3B4-667300C38D64}" srcOrd="5" destOrd="0" presId="urn:microsoft.com/office/officeart/2005/8/layout/equation1"/>
    <dgm:cxn modelId="{9A0882C6-BB57-4E55-9869-E40B79C75611}" type="presParOf" srcId="{424F12C1-2C7A-4180-9B89-BC73764E626E}" destId="{388C1E56-CB0A-4C71-B933-72E356AE5B0F}" srcOrd="6" destOrd="0" presId="urn:microsoft.com/office/officeart/2005/8/layout/equation1"/>
    <dgm:cxn modelId="{E5CF8258-ECF4-4508-BFA2-350A3EACC180}" type="presParOf" srcId="{424F12C1-2C7A-4180-9B89-BC73764E626E}" destId="{6BF000B2-8F9B-4322-BE35-25CE3BFC0EBD}" srcOrd="7" destOrd="0" presId="urn:microsoft.com/office/officeart/2005/8/layout/equation1"/>
    <dgm:cxn modelId="{58928A26-D235-4761-95F0-1D724E67C4C0}" type="presParOf" srcId="{424F12C1-2C7A-4180-9B89-BC73764E626E}" destId="{6A858EEA-1EAF-4928-9A3B-9C0AE92D898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0E86B-2D70-4A04-8311-F71A2C094FC5}" type="doc">
      <dgm:prSet loTypeId="urn:microsoft.com/office/officeart/2005/8/layout/equation1" loCatId="process" qsTypeId="urn:microsoft.com/office/officeart/2005/8/quickstyle/simple1" qsCatId="simple" csTypeId="urn:microsoft.com/office/officeart/2005/8/colors/colorful3" csCatId="colorful" phldr="1"/>
      <dgm:spPr/>
    </dgm:pt>
    <dgm:pt modelId="{F0A29236-831D-4DB2-AB04-8A68ECE85934}">
      <dgm:prSet phldrT="[Text]"/>
      <dgm:spPr>
        <a:solidFill>
          <a:schemeClr val="bg1"/>
        </a:solidFill>
        <a:ln w="57150">
          <a:solidFill>
            <a:srgbClr val="92D050"/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Sensor Data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2A473782-6502-4232-902D-DD007878DDF9}" type="parTrans" cxnId="{93BA8C7D-2215-487B-9F8B-3711D555ECDE}">
      <dgm:prSet/>
      <dgm:spPr/>
      <dgm:t>
        <a:bodyPr/>
        <a:lstStyle/>
        <a:p>
          <a:endParaRPr lang="en-US"/>
        </a:p>
      </dgm:t>
    </dgm:pt>
    <dgm:pt modelId="{9C92308C-864D-41A1-8B0A-FD50CC44D0C5}" type="sibTrans" cxnId="{93BA8C7D-2215-487B-9F8B-3711D555ECDE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892CB479-9FDF-466E-AE03-86B8A8E0EA90}">
      <dgm:prSet phldrT="[Text]"/>
      <dgm:spPr>
        <a:solidFill>
          <a:schemeClr val="bg1"/>
        </a:solidFill>
        <a:ln w="57150"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Algorithm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4C464BC-08B8-45B3-928A-446EB07E575D}" type="parTrans" cxnId="{C4E84204-4477-4CFB-8577-384A5B659D3D}">
      <dgm:prSet/>
      <dgm:spPr/>
      <dgm:t>
        <a:bodyPr/>
        <a:lstStyle/>
        <a:p>
          <a:endParaRPr lang="en-US"/>
        </a:p>
      </dgm:t>
    </dgm:pt>
    <dgm:pt modelId="{22AD9BFA-2596-4A6D-8E8E-0FD3C7CAEFB3}" type="sibTrans" cxnId="{C4E84204-4477-4CFB-8577-384A5B659D3D}">
      <dgm:prSet/>
      <dgm:spPr/>
      <dgm:t>
        <a:bodyPr/>
        <a:lstStyle/>
        <a:p>
          <a:endParaRPr lang="en-US"/>
        </a:p>
      </dgm:t>
    </dgm:pt>
    <dgm:pt modelId="{55325F51-0997-463D-B291-A5FBFC14EEB8}">
      <dgm:prSet phldrT="[Text]"/>
      <dgm:spPr>
        <a:solidFill>
          <a:schemeClr val="bg1"/>
        </a:solidFill>
        <a:ln w="57150">
          <a:solidFill>
            <a:srgbClr val="AA80B2"/>
          </a:solidFill>
        </a:ln>
      </dgm:spPr>
      <dgm:t>
        <a:bodyPr/>
        <a:lstStyle/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endParaRPr lang="de-CH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r>
            <a:rPr lang="de-CH" dirty="0" smtClean="0">
              <a:solidFill>
                <a:schemeClr val="tx1">
                  <a:lumMod val="50000"/>
                  <a:lumOff val="50000"/>
                </a:schemeClr>
              </a:solidFill>
            </a:rPr>
            <a:t>Measurement Value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1185D660-6B73-468E-944D-DA726C891F73}" type="parTrans" cxnId="{C0DB9BE3-B4BC-44EE-9566-2D34C22018F6}">
      <dgm:prSet/>
      <dgm:spPr/>
      <dgm:t>
        <a:bodyPr/>
        <a:lstStyle/>
        <a:p>
          <a:endParaRPr lang="en-US"/>
        </a:p>
      </dgm:t>
    </dgm:pt>
    <dgm:pt modelId="{3836324E-CE82-45F9-A762-92DA4BF2C3DD}" type="sibTrans" cxnId="{C0DB9BE3-B4BC-44EE-9566-2D34C22018F6}">
      <dgm:prSet/>
      <dgm:spPr/>
      <dgm:t>
        <a:bodyPr/>
        <a:lstStyle/>
        <a:p>
          <a:endParaRPr lang="en-US"/>
        </a:p>
      </dgm:t>
    </dgm:pt>
    <dgm:pt modelId="{424F12C1-2C7A-4180-9B89-BC73764E626E}" type="pres">
      <dgm:prSet presAssocID="{5F90E86B-2D70-4A04-8311-F71A2C094FC5}" presName="linearFlow" presStyleCnt="0">
        <dgm:presLayoutVars>
          <dgm:dir/>
          <dgm:resizeHandles val="exact"/>
        </dgm:presLayoutVars>
      </dgm:prSet>
      <dgm:spPr/>
    </dgm:pt>
    <dgm:pt modelId="{527095B7-3F98-4F0E-94CA-2EB73F858787}" type="pres">
      <dgm:prSet presAssocID="{F0A29236-831D-4DB2-AB04-8A68ECE8593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442B9-B24C-40D3-95D1-4434E80197DB}" type="pres">
      <dgm:prSet presAssocID="{9C92308C-864D-41A1-8B0A-FD50CC44D0C5}" presName="spacerL" presStyleCnt="0"/>
      <dgm:spPr/>
    </dgm:pt>
    <dgm:pt modelId="{EAA1588F-26C0-4CAE-A54B-040CC485AD2F}" type="pres">
      <dgm:prSet presAssocID="{9C92308C-864D-41A1-8B0A-FD50CC44D0C5}" presName="sibTrans" presStyleLbl="sibTrans2D1" presStyleIdx="0" presStyleCnt="2"/>
      <dgm:spPr/>
    </dgm:pt>
    <dgm:pt modelId="{8438AD51-ACFF-402D-8534-EBE632B4A594}" type="pres">
      <dgm:prSet presAssocID="{9C92308C-864D-41A1-8B0A-FD50CC44D0C5}" presName="spacerR" presStyleCnt="0"/>
      <dgm:spPr/>
    </dgm:pt>
    <dgm:pt modelId="{A79ECD91-F878-475A-9D18-453E9FE601C1}" type="pres">
      <dgm:prSet presAssocID="{892CB479-9FDF-466E-AE03-86B8A8E0EA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2F9A8-B897-4B40-A3B4-667300C38D64}" type="pres">
      <dgm:prSet presAssocID="{22AD9BFA-2596-4A6D-8E8E-0FD3C7CAEFB3}" presName="spacerL" presStyleCnt="0"/>
      <dgm:spPr/>
    </dgm:pt>
    <dgm:pt modelId="{388C1E56-CB0A-4C71-B933-72E356AE5B0F}" type="pres">
      <dgm:prSet presAssocID="{22AD9BFA-2596-4A6D-8E8E-0FD3C7CAEFB3}" presName="sibTrans" presStyleLbl="sibTrans2D1" presStyleIdx="1" presStyleCnt="2"/>
      <dgm:spPr/>
    </dgm:pt>
    <dgm:pt modelId="{6BF000B2-8F9B-4322-BE35-25CE3BFC0EBD}" type="pres">
      <dgm:prSet presAssocID="{22AD9BFA-2596-4A6D-8E8E-0FD3C7CAEFB3}" presName="spacerR" presStyleCnt="0"/>
      <dgm:spPr/>
    </dgm:pt>
    <dgm:pt modelId="{6A858EEA-1EAF-4928-9A3B-9C0AE92D898B}" type="pres">
      <dgm:prSet presAssocID="{55325F51-0997-463D-B291-A5FBFC14EE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19842-F699-455D-8159-A0154D451CC3}" type="presOf" srcId="{22AD9BFA-2596-4A6D-8E8E-0FD3C7CAEFB3}" destId="{388C1E56-CB0A-4C71-B933-72E356AE5B0F}" srcOrd="0" destOrd="0" presId="urn:microsoft.com/office/officeart/2005/8/layout/equation1"/>
    <dgm:cxn modelId="{96ADA84C-E695-40F7-8CC0-F0D9A4CAA724}" type="presOf" srcId="{55325F51-0997-463D-B291-A5FBFC14EEB8}" destId="{6A858EEA-1EAF-4928-9A3B-9C0AE92D898B}" srcOrd="0" destOrd="0" presId="urn:microsoft.com/office/officeart/2005/8/layout/equation1"/>
    <dgm:cxn modelId="{C4E84204-4477-4CFB-8577-384A5B659D3D}" srcId="{5F90E86B-2D70-4A04-8311-F71A2C094FC5}" destId="{892CB479-9FDF-466E-AE03-86B8A8E0EA90}" srcOrd="1" destOrd="0" parTransId="{44C464BC-08B8-45B3-928A-446EB07E575D}" sibTransId="{22AD9BFA-2596-4A6D-8E8E-0FD3C7CAEFB3}"/>
    <dgm:cxn modelId="{93BA8C7D-2215-487B-9F8B-3711D555ECDE}" srcId="{5F90E86B-2D70-4A04-8311-F71A2C094FC5}" destId="{F0A29236-831D-4DB2-AB04-8A68ECE85934}" srcOrd="0" destOrd="0" parTransId="{2A473782-6502-4232-902D-DD007878DDF9}" sibTransId="{9C92308C-864D-41A1-8B0A-FD50CC44D0C5}"/>
    <dgm:cxn modelId="{38CC8887-97DD-4A8A-9D75-22871618DEE9}" type="presOf" srcId="{892CB479-9FDF-466E-AE03-86B8A8E0EA90}" destId="{A79ECD91-F878-475A-9D18-453E9FE601C1}" srcOrd="0" destOrd="0" presId="urn:microsoft.com/office/officeart/2005/8/layout/equation1"/>
    <dgm:cxn modelId="{C2A35341-BC53-4757-8CDB-7782D5AC5436}" type="presOf" srcId="{9C92308C-864D-41A1-8B0A-FD50CC44D0C5}" destId="{EAA1588F-26C0-4CAE-A54B-040CC485AD2F}" srcOrd="0" destOrd="0" presId="urn:microsoft.com/office/officeart/2005/8/layout/equation1"/>
    <dgm:cxn modelId="{C0DB9BE3-B4BC-44EE-9566-2D34C22018F6}" srcId="{5F90E86B-2D70-4A04-8311-F71A2C094FC5}" destId="{55325F51-0997-463D-B291-A5FBFC14EEB8}" srcOrd="2" destOrd="0" parTransId="{1185D660-6B73-468E-944D-DA726C891F73}" sibTransId="{3836324E-CE82-45F9-A762-92DA4BF2C3DD}"/>
    <dgm:cxn modelId="{46DF1BBB-AC2C-4F73-A92F-3192FAE98230}" type="presOf" srcId="{F0A29236-831D-4DB2-AB04-8A68ECE85934}" destId="{527095B7-3F98-4F0E-94CA-2EB73F858787}" srcOrd="0" destOrd="0" presId="urn:microsoft.com/office/officeart/2005/8/layout/equation1"/>
    <dgm:cxn modelId="{25889C90-C774-4BD0-9F28-D7836482574C}" type="presOf" srcId="{5F90E86B-2D70-4A04-8311-F71A2C094FC5}" destId="{424F12C1-2C7A-4180-9B89-BC73764E626E}" srcOrd="0" destOrd="0" presId="urn:microsoft.com/office/officeart/2005/8/layout/equation1"/>
    <dgm:cxn modelId="{E35F49DD-5926-4135-A244-08C695E60C88}" type="presParOf" srcId="{424F12C1-2C7A-4180-9B89-BC73764E626E}" destId="{527095B7-3F98-4F0E-94CA-2EB73F858787}" srcOrd="0" destOrd="0" presId="urn:microsoft.com/office/officeart/2005/8/layout/equation1"/>
    <dgm:cxn modelId="{A4397538-06FF-47C0-9D7D-C25B3D000787}" type="presParOf" srcId="{424F12C1-2C7A-4180-9B89-BC73764E626E}" destId="{9B0442B9-B24C-40D3-95D1-4434E80197DB}" srcOrd="1" destOrd="0" presId="urn:microsoft.com/office/officeart/2005/8/layout/equation1"/>
    <dgm:cxn modelId="{3F9F60B8-BBED-492E-AF1D-F2E90AEA4E48}" type="presParOf" srcId="{424F12C1-2C7A-4180-9B89-BC73764E626E}" destId="{EAA1588F-26C0-4CAE-A54B-040CC485AD2F}" srcOrd="2" destOrd="0" presId="urn:microsoft.com/office/officeart/2005/8/layout/equation1"/>
    <dgm:cxn modelId="{C6A1891A-D7C2-49D4-8B9D-D4375D0BC7F8}" type="presParOf" srcId="{424F12C1-2C7A-4180-9B89-BC73764E626E}" destId="{8438AD51-ACFF-402D-8534-EBE632B4A594}" srcOrd="3" destOrd="0" presId="urn:microsoft.com/office/officeart/2005/8/layout/equation1"/>
    <dgm:cxn modelId="{EAC46CE0-56BC-4EC1-8F5E-9EE1FC60511F}" type="presParOf" srcId="{424F12C1-2C7A-4180-9B89-BC73764E626E}" destId="{A79ECD91-F878-475A-9D18-453E9FE601C1}" srcOrd="4" destOrd="0" presId="urn:microsoft.com/office/officeart/2005/8/layout/equation1"/>
    <dgm:cxn modelId="{FA5295FA-889D-4334-B0C1-66EC31C65AF2}" type="presParOf" srcId="{424F12C1-2C7A-4180-9B89-BC73764E626E}" destId="{1892F9A8-B897-4B40-A3B4-667300C38D64}" srcOrd="5" destOrd="0" presId="urn:microsoft.com/office/officeart/2005/8/layout/equation1"/>
    <dgm:cxn modelId="{9A0882C6-BB57-4E55-9869-E40B79C75611}" type="presParOf" srcId="{424F12C1-2C7A-4180-9B89-BC73764E626E}" destId="{388C1E56-CB0A-4C71-B933-72E356AE5B0F}" srcOrd="6" destOrd="0" presId="urn:microsoft.com/office/officeart/2005/8/layout/equation1"/>
    <dgm:cxn modelId="{E5CF8258-ECF4-4508-BFA2-350A3EACC180}" type="presParOf" srcId="{424F12C1-2C7A-4180-9B89-BC73764E626E}" destId="{6BF000B2-8F9B-4322-BE35-25CE3BFC0EBD}" srcOrd="7" destOrd="0" presId="urn:microsoft.com/office/officeart/2005/8/layout/equation1"/>
    <dgm:cxn modelId="{58928A26-D235-4761-95F0-1D724E67C4C0}" type="presParOf" srcId="{424F12C1-2C7A-4180-9B89-BC73764E626E}" destId="{6A858EEA-1EAF-4928-9A3B-9C0AE92D898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90E86B-2D70-4A04-8311-F71A2C094FC5}" type="doc">
      <dgm:prSet loTypeId="urn:microsoft.com/office/officeart/2005/8/layout/equation1" loCatId="process" qsTypeId="urn:microsoft.com/office/officeart/2005/8/quickstyle/simple1" qsCatId="simple" csTypeId="urn:microsoft.com/office/officeart/2005/8/colors/colorful3" csCatId="colorful" phldr="1"/>
      <dgm:spPr/>
    </dgm:pt>
    <dgm:pt modelId="{F0A29236-831D-4DB2-AB04-8A68ECE85934}">
      <dgm:prSet phldrT="[Text]"/>
      <dgm:spPr>
        <a:solidFill>
          <a:srgbClr val="92D050"/>
        </a:solidFill>
      </dgm:spPr>
      <dgm:t>
        <a:bodyPr/>
        <a:lstStyle/>
        <a:p>
          <a:r>
            <a:rPr lang="de-CH" dirty="0" smtClean="0"/>
            <a:t>sensor data</a:t>
          </a:r>
          <a:endParaRPr lang="en-US" dirty="0"/>
        </a:p>
      </dgm:t>
    </dgm:pt>
    <dgm:pt modelId="{2A473782-6502-4232-902D-DD007878DDF9}" type="parTrans" cxnId="{93BA8C7D-2215-487B-9F8B-3711D555ECDE}">
      <dgm:prSet/>
      <dgm:spPr/>
      <dgm:t>
        <a:bodyPr/>
        <a:lstStyle/>
        <a:p>
          <a:endParaRPr lang="en-US"/>
        </a:p>
      </dgm:t>
    </dgm:pt>
    <dgm:pt modelId="{9C92308C-864D-41A1-8B0A-FD50CC44D0C5}" type="sibTrans" cxnId="{93BA8C7D-2215-487B-9F8B-3711D555ECDE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892CB479-9FDF-466E-AE03-86B8A8E0EA9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CH" dirty="0" smtClean="0"/>
            <a:t>Algorithm</a:t>
          </a:r>
          <a:endParaRPr lang="en-US" dirty="0"/>
        </a:p>
      </dgm:t>
    </dgm:pt>
    <dgm:pt modelId="{44C464BC-08B8-45B3-928A-446EB07E575D}" type="parTrans" cxnId="{C4E84204-4477-4CFB-8577-384A5B659D3D}">
      <dgm:prSet/>
      <dgm:spPr/>
      <dgm:t>
        <a:bodyPr/>
        <a:lstStyle/>
        <a:p>
          <a:endParaRPr lang="en-US"/>
        </a:p>
      </dgm:t>
    </dgm:pt>
    <dgm:pt modelId="{22AD9BFA-2596-4A6D-8E8E-0FD3C7CAEFB3}" type="sibTrans" cxnId="{C4E84204-4477-4CFB-8577-384A5B659D3D}">
      <dgm:prSet/>
      <dgm:spPr/>
      <dgm:t>
        <a:bodyPr/>
        <a:lstStyle/>
        <a:p>
          <a:endParaRPr lang="en-US"/>
        </a:p>
      </dgm:t>
    </dgm:pt>
    <dgm:pt modelId="{55325F51-0997-463D-B291-A5FBFC14EEB8}">
      <dgm:prSet phldrT="[Text]"/>
      <dgm:spPr/>
      <dgm:t>
        <a:bodyPr/>
        <a:lstStyle/>
        <a:p>
          <a:r>
            <a:rPr lang="de-CH" dirty="0" smtClean="0"/>
            <a:t>Measurement Value</a:t>
          </a:r>
          <a:endParaRPr lang="en-US" dirty="0"/>
        </a:p>
      </dgm:t>
    </dgm:pt>
    <dgm:pt modelId="{1185D660-6B73-468E-944D-DA726C891F73}" type="parTrans" cxnId="{C0DB9BE3-B4BC-44EE-9566-2D34C22018F6}">
      <dgm:prSet/>
      <dgm:spPr/>
      <dgm:t>
        <a:bodyPr/>
        <a:lstStyle/>
        <a:p>
          <a:endParaRPr lang="en-US"/>
        </a:p>
      </dgm:t>
    </dgm:pt>
    <dgm:pt modelId="{3836324E-CE82-45F9-A762-92DA4BF2C3DD}" type="sibTrans" cxnId="{C0DB9BE3-B4BC-44EE-9566-2D34C22018F6}">
      <dgm:prSet/>
      <dgm:spPr/>
      <dgm:t>
        <a:bodyPr/>
        <a:lstStyle/>
        <a:p>
          <a:endParaRPr lang="en-US"/>
        </a:p>
      </dgm:t>
    </dgm:pt>
    <dgm:pt modelId="{424F12C1-2C7A-4180-9B89-BC73764E626E}" type="pres">
      <dgm:prSet presAssocID="{5F90E86B-2D70-4A04-8311-F71A2C094FC5}" presName="linearFlow" presStyleCnt="0">
        <dgm:presLayoutVars>
          <dgm:dir/>
          <dgm:resizeHandles val="exact"/>
        </dgm:presLayoutVars>
      </dgm:prSet>
      <dgm:spPr/>
    </dgm:pt>
    <dgm:pt modelId="{527095B7-3F98-4F0E-94CA-2EB73F858787}" type="pres">
      <dgm:prSet presAssocID="{F0A29236-831D-4DB2-AB04-8A68ECE8593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442B9-B24C-40D3-95D1-4434E80197DB}" type="pres">
      <dgm:prSet presAssocID="{9C92308C-864D-41A1-8B0A-FD50CC44D0C5}" presName="spacerL" presStyleCnt="0"/>
      <dgm:spPr/>
    </dgm:pt>
    <dgm:pt modelId="{EAA1588F-26C0-4CAE-A54B-040CC485AD2F}" type="pres">
      <dgm:prSet presAssocID="{9C92308C-864D-41A1-8B0A-FD50CC44D0C5}" presName="sibTrans" presStyleLbl="sibTrans2D1" presStyleIdx="0" presStyleCnt="2"/>
      <dgm:spPr/>
    </dgm:pt>
    <dgm:pt modelId="{8438AD51-ACFF-402D-8534-EBE632B4A594}" type="pres">
      <dgm:prSet presAssocID="{9C92308C-864D-41A1-8B0A-FD50CC44D0C5}" presName="spacerR" presStyleCnt="0"/>
      <dgm:spPr/>
    </dgm:pt>
    <dgm:pt modelId="{A79ECD91-F878-475A-9D18-453E9FE601C1}" type="pres">
      <dgm:prSet presAssocID="{892CB479-9FDF-466E-AE03-86B8A8E0EA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2F9A8-B897-4B40-A3B4-667300C38D64}" type="pres">
      <dgm:prSet presAssocID="{22AD9BFA-2596-4A6D-8E8E-0FD3C7CAEFB3}" presName="spacerL" presStyleCnt="0"/>
      <dgm:spPr/>
    </dgm:pt>
    <dgm:pt modelId="{388C1E56-CB0A-4C71-B933-72E356AE5B0F}" type="pres">
      <dgm:prSet presAssocID="{22AD9BFA-2596-4A6D-8E8E-0FD3C7CAEFB3}" presName="sibTrans" presStyleLbl="sibTrans2D1" presStyleIdx="1" presStyleCnt="2"/>
      <dgm:spPr/>
    </dgm:pt>
    <dgm:pt modelId="{6BF000B2-8F9B-4322-BE35-25CE3BFC0EBD}" type="pres">
      <dgm:prSet presAssocID="{22AD9BFA-2596-4A6D-8E8E-0FD3C7CAEFB3}" presName="spacerR" presStyleCnt="0"/>
      <dgm:spPr/>
    </dgm:pt>
    <dgm:pt modelId="{6A858EEA-1EAF-4928-9A3B-9C0AE92D898B}" type="pres">
      <dgm:prSet presAssocID="{55325F51-0997-463D-B291-A5FBFC14EE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19842-F699-455D-8159-A0154D451CC3}" type="presOf" srcId="{22AD9BFA-2596-4A6D-8E8E-0FD3C7CAEFB3}" destId="{388C1E56-CB0A-4C71-B933-72E356AE5B0F}" srcOrd="0" destOrd="0" presId="urn:microsoft.com/office/officeart/2005/8/layout/equation1"/>
    <dgm:cxn modelId="{96ADA84C-E695-40F7-8CC0-F0D9A4CAA724}" type="presOf" srcId="{55325F51-0997-463D-B291-A5FBFC14EEB8}" destId="{6A858EEA-1EAF-4928-9A3B-9C0AE92D898B}" srcOrd="0" destOrd="0" presId="urn:microsoft.com/office/officeart/2005/8/layout/equation1"/>
    <dgm:cxn modelId="{C4E84204-4477-4CFB-8577-384A5B659D3D}" srcId="{5F90E86B-2D70-4A04-8311-F71A2C094FC5}" destId="{892CB479-9FDF-466E-AE03-86B8A8E0EA90}" srcOrd="1" destOrd="0" parTransId="{44C464BC-08B8-45B3-928A-446EB07E575D}" sibTransId="{22AD9BFA-2596-4A6D-8E8E-0FD3C7CAEFB3}"/>
    <dgm:cxn modelId="{93BA8C7D-2215-487B-9F8B-3711D555ECDE}" srcId="{5F90E86B-2D70-4A04-8311-F71A2C094FC5}" destId="{F0A29236-831D-4DB2-AB04-8A68ECE85934}" srcOrd="0" destOrd="0" parTransId="{2A473782-6502-4232-902D-DD007878DDF9}" sibTransId="{9C92308C-864D-41A1-8B0A-FD50CC44D0C5}"/>
    <dgm:cxn modelId="{38CC8887-97DD-4A8A-9D75-22871618DEE9}" type="presOf" srcId="{892CB479-9FDF-466E-AE03-86B8A8E0EA90}" destId="{A79ECD91-F878-475A-9D18-453E9FE601C1}" srcOrd="0" destOrd="0" presId="urn:microsoft.com/office/officeart/2005/8/layout/equation1"/>
    <dgm:cxn modelId="{C2A35341-BC53-4757-8CDB-7782D5AC5436}" type="presOf" srcId="{9C92308C-864D-41A1-8B0A-FD50CC44D0C5}" destId="{EAA1588F-26C0-4CAE-A54B-040CC485AD2F}" srcOrd="0" destOrd="0" presId="urn:microsoft.com/office/officeart/2005/8/layout/equation1"/>
    <dgm:cxn modelId="{C0DB9BE3-B4BC-44EE-9566-2D34C22018F6}" srcId="{5F90E86B-2D70-4A04-8311-F71A2C094FC5}" destId="{55325F51-0997-463D-B291-A5FBFC14EEB8}" srcOrd="2" destOrd="0" parTransId="{1185D660-6B73-468E-944D-DA726C891F73}" sibTransId="{3836324E-CE82-45F9-A762-92DA4BF2C3DD}"/>
    <dgm:cxn modelId="{46DF1BBB-AC2C-4F73-A92F-3192FAE98230}" type="presOf" srcId="{F0A29236-831D-4DB2-AB04-8A68ECE85934}" destId="{527095B7-3F98-4F0E-94CA-2EB73F858787}" srcOrd="0" destOrd="0" presId="urn:microsoft.com/office/officeart/2005/8/layout/equation1"/>
    <dgm:cxn modelId="{25889C90-C774-4BD0-9F28-D7836482574C}" type="presOf" srcId="{5F90E86B-2D70-4A04-8311-F71A2C094FC5}" destId="{424F12C1-2C7A-4180-9B89-BC73764E626E}" srcOrd="0" destOrd="0" presId="urn:microsoft.com/office/officeart/2005/8/layout/equation1"/>
    <dgm:cxn modelId="{E35F49DD-5926-4135-A244-08C695E60C88}" type="presParOf" srcId="{424F12C1-2C7A-4180-9B89-BC73764E626E}" destId="{527095B7-3F98-4F0E-94CA-2EB73F858787}" srcOrd="0" destOrd="0" presId="urn:microsoft.com/office/officeart/2005/8/layout/equation1"/>
    <dgm:cxn modelId="{A4397538-06FF-47C0-9D7D-C25B3D000787}" type="presParOf" srcId="{424F12C1-2C7A-4180-9B89-BC73764E626E}" destId="{9B0442B9-B24C-40D3-95D1-4434E80197DB}" srcOrd="1" destOrd="0" presId="urn:microsoft.com/office/officeart/2005/8/layout/equation1"/>
    <dgm:cxn modelId="{3F9F60B8-BBED-492E-AF1D-F2E90AEA4E48}" type="presParOf" srcId="{424F12C1-2C7A-4180-9B89-BC73764E626E}" destId="{EAA1588F-26C0-4CAE-A54B-040CC485AD2F}" srcOrd="2" destOrd="0" presId="urn:microsoft.com/office/officeart/2005/8/layout/equation1"/>
    <dgm:cxn modelId="{C6A1891A-D7C2-49D4-8B9D-D4375D0BC7F8}" type="presParOf" srcId="{424F12C1-2C7A-4180-9B89-BC73764E626E}" destId="{8438AD51-ACFF-402D-8534-EBE632B4A594}" srcOrd="3" destOrd="0" presId="urn:microsoft.com/office/officeart/2005/8/layout/equation1"/>
    <dgm:cxn modelId="{EAC46CE0-56BC-4EC1-8F5E-9EE1FC60511F}" type="presParOf" srcId="{424F12C1-2C7A-4180-9B89-BC73764E626E}" destId="{A79ECD91-F878-475A-9D18-453E9FE601C1}" srcOrd="4" destOrd="0" presId="urn:microsoft.com/office/officeart/2005/8/layout/equation1"/>
    <dgm:cxn modelId="{FA5295FA-889D-4334-B0C1-66EC31C65AF2}" type="presParOf" srcId="{424F12C1-2C7A-4180-9B89-BC73764E626E}" destId="{1892F9A8-B897-4B40-A3B4-667300C38D64}" srcOrd="5" destOrd="0" presId="urn:microsoft.com/office/officeart/2005/8/layout/equation1"/>
    <dgm:cxn modelId="{9A0882C6-BB57-4E55-9869-E40B79C75611}" type="presParOf" srcId="{424F12C1-2C7A-4180-9B89-BC73764E626E}" destId="{388C1E56-CB0A-4C71-B933-72E356AE5B0F}" srcOrd="6" destOrd="0" presId="urn:microsoft.com/office/officeart/2005/8/layout/equation1"/>
    <dgm:cxn modelId="{E5CF8258-ECF4-4508-BFA2-350A3EACC180}" type="presParOf" srcId="{424F12C1-2C7A-4180-9B89-BC73764E626E}" destId="{6BF000B2-8F9B-4322-BE35-25CE3BFC0EBD}" srcOrd="7" destOrd="0" presId="urn:microsoft.com/office/officeart/2005/8/layout/equation1"/>
    <dgm:cxn modelId="{58928A26-D235-4761-95F0-1D724E67C4C0}" type="presParOf" srcId="{424F12C1-2C7A-4180-9B89-BC73764E626E}" destId="{6A858EEA-1EAF-4928-9A3B-9C0AE92D898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90E86B-2D70-4A04-8311-F71A2C094FC5}" type="doc">
      <dgm:prSet loTypeId="urn:microsoft.com/office/officeart/2005/8/layout/equation1" loCatId="process" qsTypeId="urn:microsoft.com/office/officeart/2005/8/quickstyle/simple1" qsCatId="simple" csTypeId="urn:microsoft.com/office/officeart/2005/8/colors/colorful3" csCatId="colorful" phldr="1"/>
      <dgm:spPr/>
    </dgm:pt>
    <dgm:pt modelId="{F0A29236-831D-4DB2-AB04-8A68ECE85934}">
      <dgm:prSet phldrT="[Text]"/>
      <dgm:spPr>
        <a:solidFill>
          <a:srgbClr val="92D050"/>
        </a:solidFill>
      </dgm:spPr>
      <dgm:t>
        <a:bodyPr/>
        <a:lstStyle/>
        <a:p>
          <a:r>
            <a:rPr lang="de-CH" dirty="0" smtClean="0"/>
            <a:t>Sensor data</a:t>
          </a:r>
          <a:endParaRPr lang="en-US" dirty="0"/>
        </a:p>
      </dgm:t>
    </dgm:pt>
    <dgm:pt modelId="{2A473782-6502-4232-902D-DD007878DDF9}" type="parTrans" cxnId="{93BA8C7D-2215-487B-9F8B-3711D555ECDE}">
      <dgm:prSet/>
      <dgm:spPr/>
      <dgm:t>
        <a:bodyPr/>
        <a:lstStyle/>
        <a:p>
          <a:endParaRPr lang="en-US"/>
        </a:p>
      </dgm:t>
    </dgm:pt>
    <dgm:pt modelId="{9C92308C-864D-41A1-8B0A-FD50CC44D0C5}" type="sibTrans" cxnId="{93BA8C7D-2215-487B-9F8B-3711D555ECDE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892CB479-9FDF-466E-AE03-86B8A8E0EA90}">
      <dgm:prSet phldrT="[Text]"/>
      <dgm:spPr>
        <a:solidFill>
          <a:srgbClr val="C18381"/>
        </a:solidFill>
      </dgm:spPr>
      <dgm:t>
        <a:bodyPr/>
        <a:lstStyle/>
        <a:p>
          <a:r>
            <a:rPr lang="de-CH" dirty="0" smtClean="0"/>
            <a:t>Algorithm</a:t>
          </a:r>
          <a:endParaRPr lang="en-US" dirty="0"/>
        </a:p>
      </dgm:t>
    </dgm:pt>
    <dgm:pt modelId="{44C464BC-08B8-45B3-928A-446EB07E575D}" type="parTrans" cxnId="{C4E84204-4477-4CFB-8577-384A5B659D3D}">
      <dgm:prSet/>
      <dgm:spPr/>
      <dgm:t>
        <a:bodyPr/>
        <a:lstStyle/>
        <a:p>
          <a:endParaRPr lang="en-US"/>
        </a:p>
      </dgm:t>
    </dgm:pt>
    <dgm:pt modelId="{22AD9BFA-2596-4A6D-8E8E-0FD3C7CAEFB3}" type="sibTrans" cxnId="{C4E84204-4477-4CFB-8577-384A5B659D3D}">
      <dgm:prSet/>
      <dgm:spPr/>
      <dgm:t>
        <a:bodyPr/>
        <a:lstStyle/>
        <a:p>
          <a:endParaRPr lang="en-US"/>
        </a:p>
      </dgm:t>
    </dgm:pt>
    <dgm:pt modelId="{55325F51-0997-463D-B291-A5FBFC14EEB8}">
      <dgm:prSet phldrT="[Text]"/>
      <dgm:spPr/>
      <dgm:t>
        <a:bodyPr/>
        <a:lstStyle/>
        <a:p>
          <a:r>
            <a:rPr lang="de-CH" dirty="0" smtClean="0"/>
            <a:t>Measurement Value</a:t>
          </a:r>
          <a:endParaRPr lang="en-US" dirty="0"/>
        </a:p>
      </dgm:t>
    </dgm:pt>
    <dgm:pt modelId="{1185D660-6B73-468E-944D-DA726C891F73}" type="parTrans" cxnId="{C0DB9BE3-B4BC-44EE-9566-2D34C22018F6}">
      <dgm:prSet/>
      <dgm:spPr/>
      <dgm:t>
        <a:bodyPr/>
        <a:lstStyle/>
        <a:p>
          <a:endParaRPr lang="en-US"/>
        </a:p>
      </dgm:t>
    </dgm:pt>
    <dgm:pt modelId="{3836324E-CE82-45F9-A762-92DA4BF2C3DD}" type="sibTrans" cxnId="{C0DB9BE3-B4BC-44EE-9566-2D34C22018F6}">
      <dgm:prSet/>
      <dgm:spPr/>
      <dgm:t>
        <a:bodyPr/>
        <a:lstStyle/>
        <a:p>
          <a:endParaRPr lang="en-US"/>
        </a:p>
      </dgm:t>
    </dgm:pt>
    <dgm:pt modelId="{424F12C1-2C7A-4180-9B89-BC73764E626E}" type="pres">
      <dgm:prSet presAssocID="{5F90E86B-2D70-4A04-8311-F71A2C094FC5}" presName="linearFlow" presStyleCnt="0">
        <dgm:presLayoutVars>
          <dgm:dir/>
          <dgm:resizeHandles val="exact"/>
        </dgm:presLayoutVars>
      </dgm:prSet>
      <dgm:spPr/>
    </dgm:pt>
    <dgm:pt modelId="{527095B7-3F98-4F0E-94CA-2EB73F858787}" type="pres">
      <dgm:prSet presAssocID="{F0A29236-831D-4DB2-AB04-8A68ECE8593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442B9-B24C-40D3-95D1-4434E80197DB}" type="pres">
      <dgm:prSet presAssocID="{9C92308C-864D-41A1-8B0A-FD50CC44D0C5}" presName="spacerL" presStyleCnt="0"/>
      <dgm:spPr/>
    </dgm:pt>
    <dgm:pt modelId="{EAA1588F-26C0-4CAE-A54B-040CC485AD2F}" type="pres">
      <dgm:prSet presAssocID="{9C92308C-864D-41A1-8B0A-FD50CC44D0C5}" presName="sibTrans" presStyleLbl="sibTrans2D1" presStyleIdx="0" presStyleCnt="2"/>
      <dgm:spPr/>
    </dgm:pt>
    <dgm:pt modelId="{8438AD51-ACFF-402D-8534-EBE632B4A594}" type="pres">
      <dgm:prSet presAssocID="{9C92308C-864D-41A1-8B0A-FD50CC44D0C5}" presName="spacerR" presStyleCnt="0"/>
      <dgm:spPr/>
    </dgm:pt>
    <dgm:pt modelId="{A79ECD91-F878-475A-9D18-453E9FE601C1}" type="pres">
      <dgm:prSet presAssocID="{892CB479-9FDF-466E-AE03-86B8A8E0EA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2F9A8-B897-4B40-A3B4-667300C38D64}" type="pres">
      <dgm:prSet presAssocID="{22AD9BFA-2596-4A6D-8E8E-0FD3C7CAEFB3}" presName="spacerL" presStyleCnt="0"/>
      <dgm:spPr/>
    </dgm:pt>
    <dgm:pt modelId="{388C1E56-CB0A-4C71-B933-72E356AE5B0F}" type="pres">
      <dgm:prSet presAssocID="{22AD9BFA-2596-4A6D-8E8E-0FD3C7CAEFB3}" presName="sibTrans" presStyleLbl="sibTrans2D1" presStyleIdx="1" presStyleCnt="2"/>
      <dgm:spPr/>
    </dgm:pt>
    <dgm:pt modelId="{6BF000B2-8F9B-4322-BE35-25CE3BFC0EBD}" type="pres">
      <dgm:prSet presAssocID="{22AD9BFA-2596-4A6D-8E8E-0FD3C7CAEFB3}" presName="spacerR" presStyleCnt="0"/>
      <dgm:spPr/>
    </dgm:pt>
    <dgm:pt modelId="{6A858EEA-1EAF-4928-9A3B-9C0AE92D898B}" type="pres">
      <dgm:prSet presAssocID="{55325F51-0997-463D-B291-A5FBFC14EE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19842-F699-455D-8159-A0154D451CC3}" type="presOf" srcId="{22AD9BFA-2596-4A6D-8E8E-0FD3C7CAEFB3}" destId="{388C1E56-CB0A-4C71-B933-72E356AE5B0F}" srcOrd="0" destOrd="0" presId="urn:microsoft.com/office/officeart/2005/8/layout/equation1"/>
    <dgm:cxn modelId="{96ADA84C-E695-40F7-8CC0-F0D9A4CAA724}" type="presOf" srcId="{55325F51-0997-463D-B291-A5FBFC14EEB8}" destId="{6A858EEA-1EAF-4928-9A3B-9C0AE92D898B}" srcOrd="0" destOrd="0" presId="urn:microsoft.com/office/officeart/2005/8/layout/equation1"/>
    <dgm:cxn modelId="{C4E84204-4477-4CFB-8577-384A5B659D3D}" srcId="{5F90E86B-2D70-4A04-8311-F71A2C094FC5}" destId="{892CB479-9FDF-466E-AE03-86B8A8E0EA90}" srcOrd="1" destOrd="0" parTransId="{44C464BC-08B8-45B3-928A-446EB07E575D}" sibTransId="{22AD9BFA-2596-4A6D-8E8E-0FD3C7CAEFB3}"/>
    <dgm:cxn modelId="{93BA8C7D-2215-487B-9F8B-3711D555ECDE}" srcId="{5F90E86B-2D70-4A04-8311-F71A2C094FC5}" destId="{F0A29236-831D-4DB2-AB04-8A68ECE85934}" srcOrd="0" destOrd="0" parTransId="{2A473782-6502-4232-902D-DD007878DDF9}" sibTransId="{9C92308C-864D-41A1-8B0A-FD50CC44D0C5}"/>
    <dgm:cxn modelId="{38CC8887-97DD-4A8A-9D75-22871618DEE9}" type="presOf" srcId="{892CB479-9FDF-466E-AE03-86B8A8E0EA90}" destId="{A79ECD91-F878-475A-9D18-453E9FE601C1}" srcOrd="0" destOrd="0" presId="urn:microsoft.com/office/officeart/2005/8/layout/equation1"/>
    <dgm:cxn modelId="{C2A35341-BC53-4757-8CDB-7782D5AC5436}" type="presOf" srcId="{9C92308C-864D-41A1-8B0A-FD50CC44D0C5}" destId="{EAA1588F-26C0-4CAE-A54B-040CC485AD2F}" srcOrd="0" destOrd="0" presId="urn:microsoft.com/office/officeart/2005/8/layout/equation1"/>
    <dgm:cxn modelId="{C0DB9BE3-B4BC-44EE-9566-2D34C22018F6}" srcId="{5F90E86B-2D70-4A04-8311-F71A2C094FC5}" destId="{55325F51-0997-463D-B291-A5FBFC14EEB8}" srcOrd="2" destOrd="0" parTransId="{1185D660-6B73-468E-944D-DA726C891F73}" sibTransId="{3836324E-CE82-45F9-A762-92DA4BF2C3DD}"/>
    <dgm:cxn modelId="{46DF1BBB-AC2C-4F73-A92F-3192FAE98230}" type="presOf" srcId="{F0A29236-831D-4DB2-AB04-8A68ECE85934}" destId="{527095B7-3F98-4F0E-94CA-2EB73F858787}" srcOrd="0" destOrd="0" presId="urn:microsoft.com/office/officeart/2005/8/layout/equation1"/>
    <dgm:cxn modelId="{25889C90-C774-4BD0-9F28-D7836482574C}" type="presOf" srcId="{5F90E86B-2D70-4A04-8311-F71A2C094FC5}" destId="{424F12C1-2C7A-4180-9B89-BC73764E626E}" srcOrd="0" destOrd="0" presId="urn:microsoft.com/office/officeart/2005/8/layout/equation1"/>
    <dgm:cxn modelId="{E35F49DD-5926-4135-A244-08C695E60C88}" type="presParOf" srcId="{424F12C1-2C7A-4180-9B89-BC73764E626E}" destId="{527095B7-3F98-4F0E-94CA-2EB73F858787}" srcOrd="0" destOrd="0" presId="urn:microsoft.com/office/officeart/2005/8/layout/equation1"/>
    <dgm:cxn modelId="{A4397538-06FF-47C0-9D7D-C25B3D000787}" type="presParOf" srcId="{424F12C1-2C7A-4180-9B89-BC73764E626E}" destId="{9B0442B9-B24C-40D3-95D1-4434E80197DB}" srcOrd="1" destOrd="0" presId="urn:microsoft.com/office/officeart/2005/8/layout/equation1"/>
    <dgm:cxn modelId="{3F9F60B8-BBED-492E-AF1D-F2E90AEA4E48}" type="presParOf" srcId="{424F12C1-2C7A-4180-9B89-BC73764E626E}" destId="{EAA1588F-26C0-4CAE-A54B-040CC485AD2F}" srcOrd="2" destOrd="0" presId="urn:microsoft.com/office/officeart/2005/8/layout/equation1"/>
    <dgm:cxn modelId="{C6A1891A-D7C2-49D4-8B9D-D4375D0BC7F8}" type="presParOf" srcId="{424F12C1-2C7A-4180-9B89-BC73764E626E}" destId="{8438AD51-ACFF-402D-8534-EBE632B4A594}" srcOrd="3" destOrd="0" presId="urn:microsoft.com/office/officeart/2005/8/layout/equation1"/>
    <dgm:cxn modelId="{EAC46CE0-56BC-4EC1-8F5E-9EE1FC60511F}" type="presParOf" srcId="{424F12C1-2C7A-4180-9B89-BC73764E626E}" destId="{A79ECD91-F878-475A-9D18-453E9FE601C1}" srcOrd="4" destOrd="0" presId="urn:microsoft.com/office/officeart/2005/8/layout/equation1"/>
    <dgm:cxn modelId="{FA5295FA-889D-4334-B0C1-66EC31C65AF2}" type="presParOf" srcId="{424F12C1-2C7A-4180-9B89-BC73764E626E}" destId="{1892F9A8-B897-4B40-A3B4-667300C38D64}" srcOrd="5" destOrd="0" presId="urn:microsoft.com/office/officeart/2005/8/layout/equation1"/>
    <dgm:cxn modelId="{9A0882C6-BB57-4E55-9869-E40B79C75611}" type="presParOf" srcId="{424F12C1-2C7A-4180-9B89-BC73764E626E}" destId="{388C1E56-CB0A-4C71-B933-72E356AE5B0F}" srcOrd="6" destOrd="0" presId="urn:microsoft.com/office/officeart/2005/8/layout/equation1"/>
    <dgm:cxn modelId="{E5CF8258-ECF4-4508-BFA2-350A3EACC180}" type="presParOf" srcId="{424F12C1-2C7A-4180-9B89-BC73764E626E}" destId="{6BF000B2-8F9B-4322-BE35-25CE3BFC0EBD}" srcOrd="7" destOrd="0" presId="urn:microsoft.com/office/officeart/2005/8/layout/equation1"/>
    <dgm:cxn modelId="{58928A26-D235-4761-95F0-1D724E67C4C0}" type="presParOf" srcId="{424F12C1-2C7A-4180-9B89-BC73764E626E}" destId="{6A858EEA-1EAF-4928-9A3B-9C0AE92D898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095B7-3F98-4F0E-94CA-2EB73F858787}">
      <dsp:nvSpPr>
        <dsp:cNvPr id="0" name=""/>
        <dsp:cNvSpPr/>
      </dsp:nvSpPr>
      <dsp:spPr>
        <a:xfrm>
          <a:off x="1341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Sensor Data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61749" y="293025"/>
        <a:ext cx="1257364" cy="1257364"/>
      </dsp:txXfrm>
    </dsp:sp>
    <dsp:sp modelId="{EAA1588F-26C0-4CAE-A54B-040CC485AD2F}">
      <dsp:nvSpPr>
        <dsp:cNvPr id="0" name=""/>
        <dsp:cNvSpPr/>
      </dsp:nvSpPr>
      <dsp:spPr>
        <a:xfrm>
          <a:off x="1923910" y="406035"/>
          <a:ext cx="1031344" cy="1031344"/>
        </a:xfrm>
        <a:prstGeom prst="mathPlus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060615" y="800421"/>
        <a:ext cx="757934" cy="242572"/>
      </dsp:txXfrm>
    </dsp:sp>
    <dsp:sp modelId="{A79ECD91-F878-475A-9D18-453E9FE601C1}">
      <dsp:nvSpPr>
        <dsp:cNvPr id="0" name=""/>
        <dsp:cNvSpPr/>
      </dsp:nvSpPr>
      <dsp:spPr>
        <a:xfrm>
          <a:off x="3099644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Algorithm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360052" y="293025"/>
        <a:ext cx="1257364" cy="1257364"/>
      </dsp:txXfrm>
    </dsp:sp>
    <dsp:sp modelId="{388C1E56-CB0A-4C71-B933-72E356AE5B0F}">
      <dsp:nvSpPr>
        <dsp:cNvPr id="0" name=""/>
        <dsp:cNvSpPr/>
      </dsp:nvSpPr>
      <dsp:spPr>
        <a:xfrm>
          <a:off x="5022213" y="406035"/>
          <a:ext cx="1031344" cy="1031344"/>
        </a:xfrm>
        <a:prstGeom prst="mathEqual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158918" y="618492"/>
        <a:ext cx="757934" cy="606430"/>
      </dsp:txXfrm>
    </dsp:sp>
    <dsp:sp modelId="{6A858EEA-1EAF-4928-9A3B-9C0AE92D898B}">
      <dsp:nvSpPr>
        <dsp:cNvPr id="0" name=""/>
        <dsp:cNvSpPr/>
      </dsp:nvSpPr>
      <dsp:spPr>
        <a:xfrm>
          <a:off x="6197946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rgbClr val="AA80B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Measurement Value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458354" y="293025"/>
        <a:ext cx="1257364" cy="1257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095B7-3F98-4F0E-94CA-2EB73F858787}">
      <dsp:nvSpPr>
        <dsp:cNvPr id="0" name=""/>
        <dsp:cNvSpPr/>
      </dsp:nvSpPr>
      <dsp:spPr>
        <a:xfrm>
          <a:off x="1341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Sensor Data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61749" y="293025"/>
        <a:ext cx="1257364" cy="1257364"/>
      </dsp:txXfrm>
    </dsp:sp>
    <dsp:sp modelId="{EAA1588F-26C0-4CAE-A54B-040CC485AD2F}">
      <dsp:nvSpPr>
        <dsp:cNvPr id="0" name=""/>
        <dsp:cNvSpPr/>
      </dsp:nvSpPr>
      <dsp:spPr>
        <a:xfrm>
          <a:off x="1923910" y="406035"/>
          <a:ext cx="1031344" cy="1031344"/>
        </a:xfrm>
        <a:prstGeom prst="mathPlus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060615" y="800421"/>
        <a:ext cx="757934" cy="242572"/>
      </dsp:txXfrm>
    </dsp:sp>
    <dsp:sp modelId="{A79ECD91-F878-475A-9D18-453E9FE601C1}">
      <dsp:nvSpPr>
        <dsp:cNvPr id="0" name=""/>
        <dsp:cNvSpPr/>
      </dsp:nvSpPr>
      <dsp:spPr>
        <a:xfrm>
          <a:off x="3099644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Algorithm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360052" y="293025"/>
        <a:ext cx="1257364" cy="1257364"/>
      </dsp:txXfrm>
    </dsp:sp>
    <dsp:sp modelId="{388C1E56-CB0A-4C71-B933-72E356AE5B0F}">
      <dsp:nvSpPr>
        <dsp:cNvPr id="0" name=""/>
        <dsp:cNvSpPr/>
      </dsp:nvSpPr>
      <dsp:spPr>
        <a:xfrm>
          <a:off x="5022213" y="406035"/>
          <a:ext cx="1031344" cy="1031344"/>
        </a:xfrm>
        <a:prstGeom prst="mathEqual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158918" y="618492"/>
        <a:ext cx="757934" cy="606430"/>
      </dsp:txXfrm>
    </dsp:sp>
    <dsp:sp modelId="{6A858EEA-1EAF-4928-9A3B-9C0AE92D898B}">
      <dsp:nvSpPr>
        <dsp:cNvPr id="0" name=""/>
        <dsp:cNvSpPr/>
      </dsp:nvSpPr>
      <dsp:spPr>
        <a:xfrm>
          <a:off x="6197946" y="32617"/>
          <a:ext cx="1778180" cy="1778180"/>
        </a:xfrm>
        <a:prstGeom prst="ellipse">
          <a:avLst/>
        </a:prstGeom>
        <a:solidFill>
          <a:schemeClr val="bg1"/>
        </a:solidFill>
        <a:ln w="57150" cap="flat" cmpd="sng" algn="ctr">
          <a:solidFill>
            <a:srgbClr val="AA80B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 smtClean="0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Measurement Value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458354" y="293025"/>
        <a:ext cx="1257364" cy="1257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095B7-3F98-4F0E-94CA-2EB73F858787}">
      <dsp:nvSpPr>
        <dsp:cNvPr id="0" name=""/>
        <dsp:cNvSpPr/>
      </dsp:nvSpPr>
      <dsp:spPr>
        <a:xfrm>
          <a:off x="442" y="734"/>
          <a:ext cx="586208" cy="58620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sensor data</a:t>
          </a:r>
          <a:endParaRPr lang="en-US" sz="500" kern="1200" dirty="0"/>
        </a:p>
      </dsp:txBody>
      <dsp:txXfrm>
        <a:off x="86290" y="86582"/>
        <a:ext cx="414512" cy="414512"/>
      </dsp:txXfrm>
    </dsp:sp>
    <dsp:sp modelId="{EAA1588F-26C0-4CAE-A54B-040CC485AD2F}">
      <dsp:nvSpPr>
        <dsp:cNvPr id="0" name=""/>
        <dsp:cNvSpPr/>
      </dsp:nvSpPr>
      <dsp:spPr>
        <a:xfrm>
          <a:off x="634250" y="123838"/>
          <a:ext cx="340000" cy="340000"/>
        </a:xfrm>
        <a:prstGeom prst="mathPlus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679317" y="253854"/>
        <a:ext cx="249866" cy="79968"/>
      </dsp:txXfrm>
    </dsp:sp>
    <dsp:sp modelId="{A79ECD91-F878-475A-9D18-453E9FE601C1}">
      <dsp:nvSpPr>
        <dsp:cNvPr id="0" name=""/>
        <dsp:cNvSpPr/>
      </dsp:nvSpPr>
      <dsp:spPr>
        <a:xfrm>
          <a:off x="1021851" y="734"/>
          <a:ext cx="586208" cy="586208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Algorithm</a:t>
          </a:r>
          <a:endParaRPr lang="en-US" sz="500" kern="1200" dirty="0"/>
        </a:p>
      </dsp:txBody>
      <dsp:txXfrm>
        <a:off x="1107699" y="86582"/>
        <a:ext cx="414512" cy="414512"/>
      </dsp:txXfrm>
    </dsp:sp>
    <dsp:sp modelId="{388C1E56-CB0A-4C71-B933-72E356AE5B0F}">
      <dsp:nvSpPr>
        <dsp:cNvPr id="0" name=""/>
        <dsp:cNvSpPr/>
      </dsp:nvSpPr>
      <dsp:spPr>
        <a:xfrm>
          <a:off x="1655660" y="123838"/>
          <a:ext cx="340000" cy="340000"/>
        </a:xfrm>
        <a:prstGeom prst="mathEqual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700727" y="193878"/>
        <a:ext cx="249866" cy="199920"/>
      </dsp:txXfrm>
    </dsp:sp>
    <dsp:sp modelId="{6A858EEA-1EAF-4928-9A3B-9C0AE92D898B}">
      <dsp:nvSpPr>
        <dsp:cNvPr id="0" name=""/>
        <dsp:cNvSpPr/>
      </dsp:nvSpPr>
      <dsp:spPr>
        <a:xfrm>
          <a:off x="2043261" y="734"/>
          <a:ext cx="586208" cy="586208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Measurement Value</a:t>
          </a:r>
          <a:endParaRPr lang="en-US" sz="500" kern="1200" dirty="0"/>
        </a:p>
      </dsp:txBody>
      <dsp:txXfrm>
        <a:off x="2129109" y="86582"/>
        <a:ext cx="414512" cy="414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095B7-3F98-4F0E-94CA-2EB73F858787}">
      <dsp:nvSpPr>
        <dsp:cNvPr id="0" name=""/>
        <dsp:cNvSpPr/>
      </dsp:nvSpPr>
      <dsp:spPr>
        <a:xfrm>
          <a:off x="442" y="734"/>
          <a:ext cx="586208" cy="58620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Sensor data</a:t>
          </a:r>
          <a:endParaRPr lang="en-US" sz="500" kern="1200" dirty="0"/>
        </a:p>
      </dsp:txBody>
      <dsp:txXfrm>
        <a:off x="86290" y="86582"/>
        <a:ext cx="414512" cy="414512"/>
      </dsp:txXfrm>
    </dsp:sp>
    <dsp:sp modelId="{EAA1588F-26C0-4CAE-A54B-040CC485AD2F}">
      <dsp:nvSpPr>
        <dsp:cNvPr id="0" name=""/>
        <dsp:cNvSpPr/>
      </dsp:nvSpPr>
      <dsp:spPr>
        <a:xfrm>
          <a:off x="634250" y="123838"/>
          <a:ext cx="340000" cy="340000"/>
        </a:xfrm>
        <a:prstGeom prst="mathPlus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679317" y="253854"/>
        <a:ext cx="249866" cy="79968"/>
      </dsp:txXfrm>
    </dsp:sp>
    <dsp:sp modelId="{A79ECD91-F878-475A-9D18-453E9FE601C1}">
      <dsp:nvSpPr>
        <dsp:cNvPr id="0" name=""/>
        <dsp:cNvSpPr/>
      </dsp:nvSpPr>
      <dsp:spPr>
        <a:xfrm>
          <a:off x="1021851" y="734"/>
          <a:ext cx="586208" cy="586208"/>
        </a:xfrm>
        <a:prstGeom prst="ellipse">
          <a:avLst/>
        </a:prstGeom>
        <a:solidFill>
          <a:srgbClr val="C183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Algorithm</a:t>
          </a:r>
          <a:endParaRPr lang="en-US" sz="500" kern="1200" dirty="0"/>
        </a:p>
      </dsp:txBody>
      <dsp:txXfrm>
        <a:off x="1107699" y="86582"/>
        <a:ext cx="414512" cy="414512"/>
      </dsp:txXfrm>
    </dsp:sp>
    <dsp:sp modelId="{388C1E56-CB0A-4C71-B933-72E356AE5B0F}">
      <dsp:nvSpPr>
        <dsp:cNvPr id="0" name=""/>
        <dsp:cNvSpPr/>
      </dsp:nvSpPr>
      <dsp:spPr>
        <a:xfrm>
          <a:off x="1655660" y="123838"/>
          <a:ext cx="340000" cy="340000"/>
        </a:xfrm>
        <a:prstGeom prst="mathEqual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700727" y="193878"/>
        <a:ext cx="249866" cy="199920"/>
      </dsp:txXfrm>
    </dsp:sp>
    <dsp:sp modelId="{6A858EEA-1EAF-4928-9A3B-9C0AE92D898B}">
      <dsp:nvSpPr>
        <dsp:cNvPr id="0" name=""/>
        <dsp:cNvSpPr/>
      </dsp:nvSpPr>
      <dsp:spPr>
        <a:xfrm>
          <a:off x="2043261" y="734"/>
          <a:ext cx="586208" cy="586208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00" kern="1200" dirty="0" smtClean="0"/>
            <a:t>Measurement Value</a:t>
          </a:r>
          <a:endParaRPr lang="en-US" sz="500" kern="1200" dirty="0"/>
        </a:p>
      </dsp:txBody>
      <dsp:txXfrm>
        <a:off x="2129109" y="86582"/>
        <a:ext cx="414512" cy="414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D777-CF61-4451-BFA1-70A393F9F19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C72D8-9921-4E2E-BCC6-5677DED33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7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D1B9A-1C09-4040-8BFA-D14E8C0D630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CE21-094C-44A4-A1AA-1F3A9D6A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slide if there is only one presenter on the podium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ACE21-094C-44A4-A1AA-1F3A9D6AB1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69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8322665" y="6065172"/>
            <a:ext cx="537031" cy="537031"/>
          </a:xfrm>
          <a:prstGeom prst="ellipse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8322665" y="6065172"/>
            <a:ext cx="537031" cy="537031"/>
          </a:xfrm>
          <a:prstGeom prst="ellipse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8782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8650" y="1184275"/>
            <a:ext cx="7886700" cy="641350"/>
          </a:xfrm>
        </p:spPr>
        <p:txBody>
          <a:bodyPr tIns="1440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429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6858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0287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3716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6435725"/>
            <a:ext cx="7886700" cy="292100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429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6858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0287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3716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Reference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22664" y="6142578"/>
            <a:ext cx="537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6AC5BCFA-24ED-43CA-8466-F0330B41F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35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6435725"/>
            <a:ext cx="7886700" cy="292100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429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6858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0287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3716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Reference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322665" y="6065172"/>
            <a:ext cx="537031" cy="537031"/>
          </a:xfrm>
          <a:prstGeom prst="ellipse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878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F18206-3CFE-43A4-B2DC-9A718AC19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8650" y="1184275"/>
            <a:ext cx="7886700" cy="641350"/>
          </a:xfrm>
        </p:spPr>
        <p:txBody>
          <a:bodyPr tIns="1440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429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6858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0287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371600" indent="0">
              <a:buNone/>
              <a:defRPr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6435725"/>
            <a:ext cx="7886700" cy="292100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429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6858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0287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137160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52765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E12C-E9F8-43ED-995A-438E5E45743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9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322665" y="6065172"/>
            <a:ext cx="537031" cy="537031"/>
          </a:xfrm>
          <a:prstGeom prst="ellipse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22664" y="6142578"/>
            <a:ext cx="537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6AC5BCFA-24ED-43CA-8466-F0330B41F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diagramDrawing" Target="../diagrams/drawing3.xml"/><Relationship Id="rId2" Type="http://schemas.openxmlformats.org/officeDocument/2006/relationships/hyperlink" Target="https://www.flaticon.com/packs/medicine-4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diagramDrawing" Target="../diagrams/drawing4.xml"/><Relationship Id="rId2" Type="http://schemas.openxmlformats.org/officeDocument/2006/relationships/hyperlink" Target="https://www.flaticon.com/packs/medicine-4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urved Connector 13"/>
          <p:cNvCxnSpPr>
            <a:endCxn id="9" idx="1"/>
          </p:cNvCxnSpPr>
          <p:nvPr/>
        </p:nvCxnSpPr>
        <p:spPr>
          <a:xfrm>
            <a:off x="-88900" y="88900"/>
            <a:ext cx="8411564" cy="6236241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76" y="1419226"/>
            <a:ext cx="7886700" cy="1898014"/>
          </a:xfrm>
        </p:spPr>
        <p:txBody>
          <a:bodyPr/>
          <a:lstStyle/>
          <a:p>
            <a:pPr algn="l">
              <a:tabLst>
                <a:tab pos="85725" algn="l"/>
              </a:tabLs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Validating R functions against SAS outputs: How RTest can build a bridge allowing to validate R.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6776" y="3288801"/>
            <a:ext cx="841434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Sebastian Wolf 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–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@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zappingseb – </a:t>
            </a:r>
            <a:r>
              <a: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PhuseEUConnect, Amsterdam 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– </a:t>
            </a:r>
            <a:r>
              <a: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Nov 11th 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2019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322664" y="6142578"/>
            <a:ext cx="53703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-88900" y="-179616"/>
            <a:ext cx="537031" cy="537031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14597" y="765269"/>
            <a:ext cx="537031" cy="5370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58340" y="4019337"/>
            <a:ext cx="537031" cy="537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09871" y="5746363"/>
            <a:ext cx="537031" cy="537031"/>
          </a:xfrm>
          <a:prstGeom prst="ellipse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0" r="90000">
                        <a14:foregroundMark x1="41333" y1="44286" x2="41333" y2="44286"/>
                        <a14:foregroundMark x1="38833" y1="34921" x2="38833" y2="34921"/>
                        <a14:foregroundMark x1="39917" y1="68730" x2="39917" y2="68730"/>
                        <a14:foregroundMark x1="48583" y1="48571" x2="48583" y2="48571"/>
                        <a14:foregroundMark x1="55667" y1="47143" x2="55667" y2="47143"/>
                        <a14:foregroundMark x1="61250" y1="46984" x2="61250" y2="469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014" y="5966569"/>
            <a:ext cx="1365984" cy="7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Minimizing Risks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Software testing explained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8650" y="1787078"/>
            <a:ext cx="1183341" cy="744071"/>
          </a:xfrm>
          <a:prstGeom prst="roundRect">
            <a:avLst/>
          </a:prstGeom>
          <a:solidFill>
            <a:srgbClr val="558E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Test Case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11991" y="1791821"/>
            <a:ext cx="1183341" cy="7440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Known</a:t>
            </a:r>
          </a:p>
          <a:p>
            <a:pPr algn="ctr"/>
            <a:r>
              <a:rPr lang="de-CH" dirty="0" smtClean="0"/>
              <a:t>Outcome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8650" y="2443295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11991" y="2443295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8650" y="3089837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11991" y="3089837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8650" y="3717023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11991" y="3717023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650" y="4359013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11991" y="4359013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8650" y="5015191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11991" y="5015191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986467" y="2749224"/>
            <a:ext cx="1778180" cy="1778180"/>
            <a:chOff x="3682910" y="2539910"/>
            <a:chExt cx="1778180" cy="1778180"/>
          </a:xfrm>
        </p:grpSpPr>
        <p:grpSp>
          <p:nvGrpSpPr>
            <p:cNvPr id="44" name="Group 43"/>
            <p:cNvGrpSpPr/>
            <p:nvPr/>
          </p:nvGrpSpPr>
          <p:grpSpPr>
            <a:xfrm>
              <a:off x="3682910" y="2539910"/>
              <a:ext cx="1778180" cy="1778180"/>
              <a:chOff x="3099644" y="32617"/>
              <a:chExt cx="1778180" cy="177818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099644" y="32617"/>
                <a:ext cx="1778180" cy="17781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5625132"/>
                  <a:satOff val="-8440"/>
                  <a:lumOff val="-137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Oval 4"/>
              <p:cNvSpPr txBox="1"/>
              <p:nvPr/>
            </p:nvSpPr>
            <p:spPr>
              <a:xfrm>
                <a:off x="3360052" y="293025"/>
                <a:ext cx="1257364" cy="12573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CH" sz="1400" kern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Algorithm</a:t>
                </a:r>
                <a:endParaRPr lang="en-US" sz="14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673" y="2776601"/>
              <a:ext cx="902716" cy="902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5678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Minimizing Risks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Software testing explained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86467" y="2752570"/>
            <a:ext cx="1778180" cy="1778180"/>
            <a:chOff x="3099644" y="32617"/>
            <a:chExt cx="1778180" cy="1778180"/>
          </a:xfrm>
          <a:solidFill>
            <a:schemeClr val="bg1"/>
          </a:solidFill>
        </p:grpSpPr>
        <p:sp>
          <p:nvSpPr>
            <p:cNvPr id="7" name="Oval 6"/>
            <p:cNvSpPr/>
            <p:nvPr/>
          </p:nvSpPr>
          <p:spPr>
            <a:xfrm>
              <a:off x="3099644" y="32617"/>
              <a:ext cx="1778180" cy="1778180"/>
            </a:xfrm>
            <a:prstGeom prst="ellipse">
              <a:avLst/>
            </a:prstGeom>
            <a:grp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 txBox="1"/>
            <p:nvPr/>
          </p:nvSpPr>
          <p:spPr>
            <a:xfrm>
              <a:off x="3360052" y="373231"/>
              <a:ext cx="1257364" cy="1106610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600" b="1" kern="1200" dirty="0" smtClean="0">
                  <a:solidFill>
                    <a:schemeClr val="accent5">
                      <a:lumMod val="75000"/>
                    </a:schemeClr>
                  </a:solidFill>
                </a:rPr>
                <a:t>Algorithm</a:t>
              </a:r>
              <a:endParaRPr lang="en-US" sz="1600" b="1" kern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28650" y="1787078"/>
            <a:ext cx="1183341" cy="744071"/>
          </a:xfrm>
          <a:prstGeom prst="roundRect">
            <a:avLst/>
          </a:prstGeom>
          <a:solidFill>
            <a:srgbClr val="558E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Test Case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11991" y="1791821"/>
            <a:ext cx="1183341" cy="7440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Known</a:t>
            </a:r>
          </a:p>
          <a:p>
            <a:pPr algn="ctr"/>
            <a:r>
              <a:rPr lang="de-CH" dirty="0" smtClean="0"/>
              <a:t>Outcome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8650" y="2443295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11991" y="2443295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8650" y="3089837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11991" y="3089837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8650" y="3717023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11991" y="3717023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650" y="4359013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11991" y="4359013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8650" y="5015191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558E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558ED5"/>
                </a:solidFill>
              </a:rPr>
              <a:t>Test Case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11991" y="5015191"/>
            <a:ext cx="1183341" cy="74407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92D050"/>
                </a:solidFill>
              </a:rPr>
              <a:t>Known</a:t>
            </a:r>
          </a:p>
          <a:p>
            <a:pPr algn="ctr"/>
            <a:r>
              <a:rPr lang="de-CH" dirty="0" smtClean="0">
                <a:solidFill>
                  <a:srgbClr val="92D050"/>
                </a:solidFill>
              </a:rPr>
              <a:t>Outcome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398" y="1791821"/>
            <a:ext cx="1183341" cy="7440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Algo</a:t>
            </a:r>
          </a:p>
          <a:p>
            <a:pPr algn="ctr"/>
            <a:r>
              <a:rPr lang="de-CH" dirty="0" smtClean="0"/>
              <a:t>Outcome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512398" y="2446642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</a:p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Outcome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12398" y="3093184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</a:p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Outcome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12398" y="3720370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</a:p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Outcome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512398" y="4362360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</a:p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Outcome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12398" y="5018538"/>
            <a:ext cx="1183341" cy="74407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Algo</a:t>
            </a:r>
          </a:p>
          <a:p>
            <a:pPr algn="ctr"/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Outcome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Elbow Connector 39"/>
          <p:cNvCxnSpPr>
            <a:stCxn id="19" idx="2"/>
            <a:endCxn id="7" idx="4"/>
          </p:cNvCxnSpPr>
          <p:nvPr/>
        </p:nvCxnSpPr>
        <p:spPr>
          <a:xfrm rot="5400000" flipH="1" flipV="1">
            <a:off x="3933683" y="1817388"/>
            <a:ext cx="1228512" cy="6655236"/>
          </a:xfrm>
          <a:prstGeom prst="bentConnector3">
            <a:avLst>
              <a:gd name="adj1" fmla="val -3758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7" idx="0"/>
            <a:endCxn id="26" idx="3"/>
          </p:cNvCxnSpPr>
          <p:nvPr/>
        </p:nvCxnSpPr>
        <p:spPr>
          <a:xfrm rot="16200000" flipV="1">
            <a:off x="6991292" y="1868305"/>
            <a:ext cx="588713" cy="117981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541112" y="1474049"/>
            <a:ext cx="1379615" cy="1379615"/>
            <a:chOff x="3099644" y="32617"/>
            <a:chExt cx="1778180" cy="1778180"/>
          </a:xfrm>
          <a:solidFill>
            <a:schemeClr val="bg1"/>
          </a:solidFill>
        </p:grpSpPr>
        <p:sp>
          <p:nvSpPr>
            <p:cNvPr id="42" name="Oval 41"/>
            <p:cNvSpPr/>
            <p:nvPr/>
          </p:nvSpPr>
          <p:spPr>
            <a:xfrm>
              <a:off x="3099644" y="32617"/>
              <a:ext cx="1778180" cy="1778180"/>
            </a:xfrm>
            <a:prstGeom prst="ellipse">
              <a:avLst/>
            </a:prstGeom>
            <a:grpFill/>
            <a:ln w="57150">
              <a:solidFill>
                <a:srgbClr val="AA80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Oval 4"/>
            <p:cNvSpPr txBox="1"/>
            <p:nvPr/>
          </p:nvSpPr>
          <p:spPr>
            <a:xfrm>
              <a:off x="3360052" y="373231"/>
              <a:ext cx="1257364" cy="1106610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6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Compare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Tool</a:t>
              </a:r>
              <a:endParaRPr 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42" idx="6"/>
            <a:endCxn id="26" idx="1"/>
          </p:cNvCxnSpPr>
          <p:nvPr/>
        </p:nvCxnSpPr>
        <p:spPr>
          <a:xfrm>
            <a:off x="4920727" y="2163857"/>
            <a:ext cx="591671" cy="0"/>
          </a:xfrm>
          <a:prstGeom prst="straightConnector1">
            <a:avLst/>
          </a:prstGeom>
          <a:ln>
            <a:solidFill>
              <a:srgbClr val="AA80B2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10" idx="3"/>
          </p:cNvCxnSpPr>
          <p:nvPr/>
        </p:nvCxnSpPr>
        <p:spPr>
          <a:xfrm flipH="1">
            <a:off x="2995332" y="2163857"/>
            <a:ext cx="545780" cy="0"/>
          </a:xfrm>
          <a:prstGeom prst="straightConnector1">
            <a:avLst/>
          </a:prstGeom>
          <a:ln>
            <a:solidFill>
              <a:srgbClr val="AA80B2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986467" y="2749224"/>
            <a:ext cx="1778180" cy="1778180"/>
            <a:chOff x="3682910" y="2539910"/>
            <a:chExt cx="1778180" cy="1778180"/>
          </a:xfrm>
        </p:grpSpPr>
        <p:grpSp>
          <p:nvGrpSpPr>
            <p:cNvPr id="49" name="Group 48"/>
            <p:cNvGrpSpPr/>
            <p:nvPr/>
          </p:nvGrpSpPr>
          <p:grpSpPr>
            <a:xfrm>
              <a:off x="3682910" y="2539910"/>
              <a:ext cx="1778180" cy="1778180"/>
              <a:chOff x="3099644" y="32617"/>
              <a:chExt cx="1778180" cy="177818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099644" y="32617"/>
                <a:ext cx="1778180" cy="177818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5625132"/>
                  <a:satOff val="-8440"/>
                  <a:lumOff val="-137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Oval 4"/>
              <p:cNvSpPr txBox="1"/>
              <p:nvPr/>
            </p:nvSpPr>
            <p:spPr>
              <a:xfrm>
                <a:off x="3360052" y="293025"/>
                <a:ext cx="1257364" cy="12573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CH" sz="1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CH" sz="1400" kern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Algorithm</a:t>
                </a:r>
                <a:endParaRPr lang="en-US" sz="14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673" y="2776601"/>
              <a:ext cx="902716" cy="902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36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Minimizing risks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How to improve testing?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9" y="1823690"/>
            <a:ext cx="7995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test cases</a:t>
            </a:r>
          </a:p>
          <a:p>
            <a:pPr marL="342900" indent="-342900">
              <a:buFont typeface="+mj-lt"/>
              <a:buAutoNum type="arabicPeriod"/>
            </a:pPr>
            <a:endParaRPr lang="de-CH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</a:t>
            </a:r>
            <a:r>
              <a:rPr lang="de-CH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diverse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people writing and reading test cases</a:t>
            </a:r>
          </a:p>
          <a:p>
            <a:pPr marL="342900" indent="-342900">
              <a:buFont typeface="+mj-lt"/>
              <a:buAutoNum type="arabicPeriod"/>
            </a:pPr>
            <a:endParaRPr lang="de-CH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CH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Easier and regular execution of test cases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714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Minimizing risks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How to improve testing?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9" y="1823690"/>
            <a:ext cx="7995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test cases</a:t>
            </a:r>
          </a:p>
          <a:p>
            <a:pPr marL="342900" indent="-342900">
              <a:buFont typeface="+mj-lt"/>
              <a:buAutoNum type="arabicPeriod"/>
            </a:pPr>
            <a:endParaRPr lang="de-CH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</a:t>
            </a:r>
            <a:r>
              <a:rPr lang="de-CH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diverse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people writing and reading test cases</a:t>
            </a:r>
          </a:p>
          <a:p>
            <a:pPr marL="342900" indent="-342900">
              <a:buFont typeface="+mj-lt"/>
              <a:buAutoNum type="arabicPeriod"/>
            </a:pPr>
            <a:endParaRPr lang="de-CH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CH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Easier and regular execution of test cases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83033" y="4388523"/>
            <a:ext cx="4217842" cy="1038409"/>
            <a:chOff x="2797843" y="5567950"/>
            <a:chExt cx="4217842" cy="1038409"/>
          </a:xfrm>
        </p:grpSpPr>
        <p:sp>
          <p:nvSpPr>
            <p:cNvPr id="7" name="Rounded Rectangle 6"/>
            <p:cNvSpPr/>
            <p:nvPr/>
          </p:nvSpPr>
          <p:spPr>
            <a:xfrm>
              <a:off x="3128680" y="5830880"/>
              <a:ext cx="3525055" cy="53703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7843" y="5567950"/>
              <a:ext cx="4217842" cy="103840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8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CI / CD e.g. Jenkins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29426" y="3092265"/>
            <a:ext cx="3525056" cy="1038409"/>
            <a:chOff x="3113869" y="5567950"/>
            <a:chExt cx="3525056" cy="1038409"/>
          </a:xfrm>
        </p:grpSpPr>
        <p:sp>
          <p:nvSpPr>
            <p:cNvPr id="12" name="Rounded Rectangle 11"/>
            <p:cNvSpPr/>
            <p:nvPr/>
          </p:nvSpPr>
          <p:spPr>
            <a:xfrm>
              <a:off x="3113870" y="5830880"/>
              <a:ext cx="3525055" cy="53703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13869" y="5567950"/>
              <a:ext cx="3515531" cy="103840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8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RTest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62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urved Connector 57"/>
          <p:cNvCxnSpPr/>
          <p:nvPr/>
        </p:nvCxnSpPr>
        <p:spPr>
          <a:xfrm>
            <a:off x="1959429" y="2244258"/>
            <a:ext cx="3701141" cy="3640175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5898781" y="5884438"/>
            <a:ext cx="2692399" cy="440703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19941" y="1960168"/>
            <a:ext cx="537031" cy="537031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200397" y="2769230"/>
            <a:ext cx="537031" cy="5370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621309" y="4083905"/>
            <a:ext cx="537031" cy="537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061013" y="5646006"/>
            <a:ext cx="3702422" cy="537031"/>
          </a:xfrm>
          <a:prstGeom prst="roundRect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story of RTest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06285" y="1705062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in Diagnostics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9560" y="2506300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for patients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0638" y="3822129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Minimizing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 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49807" y="5395318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Some R Test Code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2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RTest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How Rtest 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0514" y="2031237"/>
            <a:ext cx="8287801" cy="2021913"/>
            <a:chOff x="460514" y="1928602"/>
            <a:chExt cx="11357111" cy="2770710"/>
          </a:xfrm>
        </p:grpSpPr>
        <p:sp>
          <p:nvSpPr>
            <p:cNvPr id="6" name="Rectangle 5"/>
            <p:cNvSpPr/>
            <p:nvPr/>
          </p:nvSpPr>
          <p:spPr>
            <a:xfrm>
              <a:off x="1530625" y="3942970"/>
              <a:ext cx="3101010" cy="756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Reference Result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31636" y="3942970"/>
              <a:ext cx="2007703" cy="756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Function call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514" y="3942970"/>
              <a:ext cx="1070111" cy="7563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bg1"/>
                  </a:solidFill>
                  <a:latin typeface="+mj-lt"/>
                </a:rPr>
                <a:t>XML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846367" y="3942970"/>
              <a:ext cx="1971258" cy="756342"/>
            </a:xfrm>
            <a:prstGeom prst="roundRect">
              <a:avLst/>
            </a:prstGeom>
            <a:solidFill>
              <a:srgbClr val="AA80B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bg1"/>
                  </a:solidFill>
                  <a:latin typeface="+mj-lt"/>
                </a:rPr>
                <a:t>Report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70034" y="3942970"/>
              <a:ext cx="2345634" cy="756342"/>
            </a:xfrm>
            <a:prstGeom prst="roundRect">
              <a:avLst/>
            </a:prstGeom>
            <a:solidFill>
              <a:srgbClr val="AA80B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bg1"/>
                  </a:solidFill>
                  <a:latin typeface="+mj-lt"/>
                </a:rPr>
                <a:t>RTest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30626" y="2921826"/>
              <a:ext cx="3101010" cy="756342"/>
            </a:xfrm>
            <a:prstGeom prst="roundRect">
              <a:avLst/>
            </a:prstGeom>
            <a:solidFill>
              <a:srgbClr val="AA80B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  <a:latin typeface="+mj-lt"/>
                </a:rPr>
                <a:t>SAS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30626" y="1928602"/>
              <a:ext cx="3101010" cy="756342"/>
            </a:xfrm>
            <a:prstGeom prst="roundRect">
              <a:avLst/>
            </a:prstGeom>
            <a:solidFill>
              <a:srgbClr val="AA80B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  <a:latin typeface="+mj-lt"/>
                </a:rPr>
                <a:t>Literature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34339" y="2921826"/>
              <a:ext cx="1905000" cy="7563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  <a:latin typeface="+mj-lt"/>
                </a:rPr>
                <a:t>R-package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2927074" y="2737639"/>
              <a:ext cx="308113" cy="1192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2927074" y="3736974"/>
              <a:ext cx="308113" cy="1192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5532782" y="3720718"/>
              <a:ext cx="308113" cy="1192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236529">
              <a:off x="6700632" y="4261506"/>
              <a:ext cx="308113" cy="1192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5236529">
              <a:off x="9519402" y="4261506"/>
              <a:ext cx="308113" cy="1192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241423" y="4604513"/>
            <a:ext cx="372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Human readible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Easy to edit with Altova XMLspy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coding experience needed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Elbow Connector 22"/>
          <p:cNvCxnSpPr>
            <a:stCxn id="8" idx="2"/>
            <a:endCxn id="22" idx="1"/>
          </p:cNvCxnSpPr>
          <p:nvPr/>
        </p:nvCxnSpPr>
        <p:spPr>
          <a:xfrm rot="16200000" flipH="1">
            <a:off x="539682" y="4364437"/>
            <a:ext cx="1013028" cy="3904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58104" y="4463695"/>
            <a:ext cx="3890211" cy="1362944"/>
            <a:chOff x="3075148" y="5527843"/>
            <a:chExt cx="3890211" cy="1362944"/>
          </a:xfrm>
        </p:grpSpPr>
        <p:sp>
          <p:nvSpPr>
            <p:cNvPr id="27" name="Rounded Rectangle 26"/>
            <p:cNvSpPr/>
            <p:nvPr/>
          </p:nvSpPr>
          <p:spPr>
            <a:xfrm>
              <a:off x="3075148" y="5527843"/>
              <a:ext cx="3890211" cy="12740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13790" y="5690458"/>
              <a:ext cx="37280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Human readible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Contains execution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Contains environment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9" name="Elbow Connector 28"/>
          <p:cNvCxnSpPr>
            <a:stCxn id="10" idx="3"/>
            <a:endCxn id="26" idx="3"/>
          </p:cNvCxnSpPr>
          <p:nvPr/>
        </p:nvCxnSpPr>
        <p:spPr>
          <a:xfrm flipH="1">
            <a:off x="8724807" y="3777182"/>
            <a:ext cx="23508" cy="1449293"/>
          </a:xfrm>
          <a:prstGeom prst="bentConnector3">
            <a:avLst>
              <a:gd name="adj1" fmla="val -972435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68" y="2303478"/>
            <a:ext cx="614505" cy="6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35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RTest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Function to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1921998"/>
            <a:ext cx="75914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270"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Arial" panose="020B0604020202020204" pitchFamily="34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&lt;- function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(</a:t>
            </a:r>
          </a:p>
          <a:p>
            <a:pPr indent="-1270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 data 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= data.frame(x = c(1,2), y = c(1,2))){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ea typeface="Arial" panose="020B0604020202020204" pitchFamily="34" charset="0"/>
              </a:rPr>
              <a:t>stopifnot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(dim(data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)[2] == 2)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  data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[, "sum"] &lt;- apply(data,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1, </a:t>
            </a:r>
          </a:p>
          <a:p>
            <a:pPr indent="-1270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    function(x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){sum(x)})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  return(data</a:t>
            </a:r>
            <a:r>
              <a:rPr lang="en-US" dirty="0">
                <a:latin typeface="Courier New" panose="02070309020205020404" pitchFamily="49" charset="0"/>
                <a:ea typeface="Arial" panose="020B0604020202020204" pitchFamily="34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ea typeface="Arial" panose="020B0604020202020204" pitchFamily="34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ea typeface="Arial" panose="020B0604020202020204" pitchFamily="34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587" y="3971428"/>
            <a:ext cx="6286313" cy="369332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Adds a column «sum» which adds up column 1 and column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926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RTest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XML test description – defines the reference value and the comparison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1050" y="1817627"/>
            <a:ext cx="57721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my_function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test-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desc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="Test data.frame"&gt;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params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RTestData_input_data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param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="data" name="test01"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params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Arial" panose="020B0604020202020204" pitchFamily="34" charset="0"/>
              </a:rPr>
              <a:t>  &lt;</a:t>
            </a: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reference</a:t>
            </a:r>
            <a:r>
              <a:rPr lang="en-US" sz="1100" b="1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&lt;col-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defs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coldef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name="x" type="numeric"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coldef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name="y" type="numeric"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coldef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name="sum" type="numeric"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&lt;/col-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defs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&lt;cell&gt;1&lt;/cell&gt;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&lt;cell&gt;2&lt;/cell&gt;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&lt;cell&gt;3&lt;/cell&gt;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&lt;/row&gt;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&lt;cell&gt;1&lt;/cell&gt;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 &lt;cell&gt;2&lt;/cell&gt;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  &lt;</a:t>
            </a:r>
            <a:r>
              <a:rPr lang="en-US" sz="11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cell&gt;3.5&lt;/</a:t>
            </a: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cell&gt;</a:t>
            </a:r>
            <a:endParaRPr lang="en-US" sz="11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&lt;/row&gt;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Arial" panose="020B0604020202020204" pitchFamily="34" charset="0"/>
              </a:rPr>
              <a:t>  &lt;/</a:t>
            </a: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reference</a:t>
            </a:r>
            <a:r>
              <a:rPr lang="en-US" sz="1100" b="1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testspec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&lt;execution execution-type="silent"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&lt;return-value compare-type="equal" diff-type="absolute"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   </a:t>
            </a: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tolerance="0.001" 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testspec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ea typeface="Arial" panose="020B0604020202020204" pitchFamily="34" charset="0"/>
              </a:rPr>
              <a:t>my_function</a:t>
            </a:r>
            <a:r>
              <a:rPr lang="en-US" sz="1100" dirty="0"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32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RTest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XML input data – contains a simple data frame with the definition of column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2305396"/>
            <a:ext cx="82310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&lt;input-data&gt;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&lt;data.frame name="test01"&gt;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&lt;col-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defs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coldef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name="x" type="numeric"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coldef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name="y" type="numeric" /&gt;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&lt;/col-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defs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cell&gt;1&lt;/cell&gt;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&lt;cell&gt;2&lt;/cell&gt;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&lt;/row&gt;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&lt;cell&gt;1&lt;/cell&gt;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  &lt;cell&gt;2&lt;/cell&gt;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  &lt;/row&gt;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&lt;/data.frame&gt;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35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&lt;/input-data&gt;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442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RTest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The RTest report visualizes the test result in a human-readible way and also describes all reference values.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https://miro.medium.com/max/848/1*FzWodtDBk0Yf22Wym904i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74667"/>
            <a:ext cx="7154496" cy="41589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14350" y="1795606"/>
            <a:ext cx="6724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RTest.execute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getwd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(),“TestCase.xml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")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457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urved Connector 57"/>
          <p:cNvCxnSpPr/>
          <p:nvPr/>
        </p:nvCxnSpPr>
        <p:spPr>
          <a:xfrm>
            <a:off x="1959429" y="2244258"/>
            <a:ext cx="3701141" cy="3640175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5898781" y="5884438"/>
            <a:ext cx="2692399" cy="440703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19941" y="1960168"/>
            <a:ext cx="537031" cy="537031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200397" y="2769230"/>
            <a:ext cx="537031" cy="5370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621309" y="4083905"/>
            <a:ext cx="537031" cy="537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57371" y="5646006"/>
            <a:ext cx="537031" cy="537031"/>
          </a:xfrm>
          <a:prstGeom prst="ellipse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story of RTest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06285" y="1705062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in Diagnostics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9560" y="2506300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for patients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0638" y="3822129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Minimizing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 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49807" y="5395318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Some 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 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 Code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313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final notes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Where to get the Code?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825625"/>
            <a:ext cx="1304762" cy="14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4647" y="2555823"/>
            <a:ext cx="429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://github.com/zappingseb/RTest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534646" y="2010569"/>
            <a:ext cx="651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Install: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://cran.r-project.org/web/packages/RTest/index.html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28650" y="4014400"/>
            <a:ext cx="7886700" cy="641350"/>
          </a:xfrm>
        </p:spPr>
        <p:txBody>
          <a:bodyPr tIns="14400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3429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685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0287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94949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My recommendation for today: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34646" y="4793857"/>
            <a:ext cx="47220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Adrian Waddel on Analyzing Clinical Trials with 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SD09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4.30 pm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E104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34646" y="3110099"/>
            <a:ext cx="375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https://phuse2019.mail-wolf.de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4647" y="3587912"/>
            <a:ext cx="451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https://travis-ci.org/zappingseb/RTest</a:t>
            </a:r>
          </a:p>
        </p:txBody>
      </p:sp>
    </p:spTree>
    <p:extLst>
      <p:ext uri="{BB962C8B-B14F-4D97-AF65-F5344CB8AC3E}">
        <p14:creationId xmlns:p14="http://schemas.microsoft.com/office/powerpoint/2010/main" val="22737073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21981" y="2035295"/>
            <a:ext cx="4491554" cy="2241430"/>
          </a:xfrm>
          <a:prstGeom prst="roundRect">
            <a:avLst/>
          </a:prstGeom>
          <a:solidFill>
            <a:srgbClr val="D6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17" y="766812"/>
            <a:ext cx="1268483" cy="12684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9577" y="2187428"/>
            <a:ext cx="263988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@email    </a:t>
            </a:r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       </a:t>
            </a: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@</a:t>
            </a:r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blog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@bugReport</a:t>
            </a: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@cv</a:t>
            </a: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r>
              <a:rPr lang="de-CH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@twitter</a:t>
            </a:r>
            <a:endParaRPr lang="en-US" sz="135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2516" y="2187428"/>
            <a:ext cx="2893741" cy="1962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sebastian@mail-wolf.de</a:t>
            </a:r>
          </a:p>
          <a:p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m</a:t>
            </a:r>
            <a:r>
              <a:rPr lang="de-CH" sz="13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ail-wolf.de</a:t>
            </a:r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github.com/zappingseb</a:t>
            </a:r>
          </a:p>
          <a:p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linkedin.com/in/zappingseb</a:t>
            </a:r>
          </a:p>
          <a:p>
            <a:endParaRPr lang="de-CH" sz="135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twitter.com/zappingseb</a:t>
            </a:r>
            <a:endParaRPr lang="en-US" sz="135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45871" y="3651833"/>
            <a:ext cx="1271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400" dirty="0">
                <a:solidFill>
                  <a:srgbClr val="5D9CEC"/>
                </a:solidFill>
                <a:latin typeface="Roche" panose="00000400000000000000" pitchFamily="2" charset="2"/>
              </a:rPr>
              <a:t>r</a:t>
            </a:r>
            <a:endParaRPr lang="en-US" sz="5400" dirty="0">
              <a:solidFill>
                <a:srgbClr val="5D9CEC"/>
              </a:solidFill>
              <a:latin typeface="Roche" panose="00000400000000000000" pitchFamily="2" charset="2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28637" y="4486706"/>
            <a:ext cx="3893344" cy="1504519"/>
          </a:xfrm>
          <a:prstGeom prst="roundRect">
            <a:avLst/>
          </a:prstGeom>
          <a:solidFill>
            <a:srgbClr val="5D9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578645" y="4550159"/>
            <a:ext cx="37647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Roche Diagnostics</a:t>
            </a:r>
          </a:p>
          <a:p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</a:t>
            </a:r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 Biostats Penzberg, Germany</a:t>
            </a:r>
          </a:p>
          <a:p>
            <a:r>
              <a:rPr lang="de-CH" sz="1350" dirty="0" smtClean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</a:t>
            </a:r>
            <a:endParaRPr lang="de-CH" sz="1350" dirty="0">
              <a:solidFill>
                <a:schemeClr val="bg1"/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r>
              <a:rPr lang="de-CH" sz="1350" dirty="0" smtClean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@co-developer</a:t>
            </a:r>
            <a:endParaRPr lang="de-CH" sz="1350" dirty="0">
              <a:solidFill>
                <a:schemeClr val="bg1"/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  </a:t>
            </a:r>
            <a:r>
              <a:rPr lang="de-CH" sz="1350" dirty="0" smtClean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Sergej Potapov</a:t>
            </a:r>
            <a:endParaRPr lang="en-US" sz="1350" dirty="0">
              <a:solidFill>
                <a:schemeClr val="bg1"/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  <a:p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#' </a:t>
            </a:r>
            <a:r>
              <a:rPr lang="de-CH" sz="1350" dirty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  </a:t>
            </a:r>
            <a:r>
              <a:rPr lang="de-CH" sz="1350" dirty="0" smtClean="0">
                <a:solidFill>
                  <a:schemeClr val="bg1"/>
                </a:solidFill>
                <a:latin typeface="Courier New" panose="02070309020205020404" pitchFamily="49" charset="0"/>
                <a:ea typeface="Microsoft JhengHei Light" panose="020B0304030504040204" pitchFamily="34" charset="-120"/>
                <a:cs typeface="Courier New" panose="02070309020205020404" pitchFamily="49" charset="0"/>
              </a:rPr>
              <a:t>sergej.potapov@roche.com</a:t>
            </a:r>
            <a:endParaRPr lang="de-CH" sz="1350" dirty="0">
              <a:solidFill>
                <a:schemeClr val="bg1"/>
              </a:solidFill>
              <a:latin typeface="Courier New" panose="02070309020205020404" pitchFamily="49" charset="0"/>
              <a:ea typeface="Microsoft JhengHei Light" panose="020B03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73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3597" y="439086"/>
            <a:ext cx="8229599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CT10: </a:t>
            </a:r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Validating R functions against SAS outputs: How RTest can build a bridge allowing to validate R.</a:t>
            </a:r>
            <a:endParaRPr lang="en-US" sz="36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3B5F7-E96F-488F-9D75-AA70C2996A85}"/>
              </a:ext>
            </a:extLst>
          </p:cNvPr>
          <p:cNvSpPr txBox="1"/>
          <p:nvPr/>
        </p:nvSpPr>
        <p:spPr>
          <a:xfrm>
            <a:off x="612475" y="2242868"/>
            <a:ext cx="782415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Sebastian Wolf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Company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Freelancer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Sebastian Wolf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years experience in the industry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Sebastian Wolf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interests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R-shiny, cancer disease mechanisms and running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marathons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83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urved Connector 57"/>
          <p:cNvCxnSpPr/>
          <p:nvPr/>
        </p:nvCxnSpPr>
        <p:spPr>
          <a:xfrm>
            <a:off x="1959429" y="2244258"/>
            <a:ext cx="3701141" cy="3640175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5898781" y="5884438"/>
            <a:ext cx="2692399" cy="440703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719941" y="1960168"/>
            <a:ext cx="2834130" cy="53703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200397" y="2769230"/>
            <a:ext cx="537031" cy="5370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621309" y="4083905"/>
            <a:ext cx="537031" cy="537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57371" y="5646006"/>
            <a:ext cx="537031" cy="537031"/>
          </a:xfrm>
          <a:prstGeom prst="ellipse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story of RTest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06285" y="1705062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 in Diagnostics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9560" y="2506300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for patients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0638" y="3822129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Minimizing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 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49807" y="5395318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Some 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 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 Code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1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 in Diagnostics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027" y="3595341"/>
            <a:ext cx="2571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Inserting a blood sample of a patient into a measurement </a:t>
            </a:r>
            <a:r>
              <a:rPr lang="de-CH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device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blood sample and </a:t>
            </a:r>
            <a:r>
              <a:rPr lang="de-CH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chemical reagent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produce a signal of some kind, mostly </a:t>
            </a:r>
            <a:r>
              <a:rPr lang="de-CH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optical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5952" y="3595341"/>
            <a:ext cx="2302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measurement will inform the doctor about the level of a certain compound in the blood.</a:t>
            </a:r>
          </a:p>
          <a:p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Compounds can be vitamins, hormons, ...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8391" y="3595341"/>
            <a:ext cx="2571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 transform optical signals into human interpretable values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 are used to </a:t>
            </a:r>
            <a:r>
              <a:rPr lang="de-CH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signals for different reagents and devices.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8649" y="1397001"/>
            <a:ext cx="7977469" cy="1843416"/>
            <a:chOff x="628649" y="1397001"/>
            <a:chExt cx="7977469" cy="1843416"/>
          </a:xfrm>
        </p:grpSpPr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4057530528"/>
                </p:ext>
              </p:extLst>
            </p:nvPr>
          </p:nvGraphicFramePr>
          <p:xfrm>
            <a:off x="628649" y="1397001"/>
            <a:ext cx="7977469" cy="18434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544" y="1693768"/>
              <a:ext cx="902716" cy="90271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57" y="1693768"/>
              <a:ext cx="902716" cy="9027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970" y="1697557"/>
              <a:ext cx="803675" cy="80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877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 in Diagnostics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027" y="3918071"/>
            <a:ext cx="2571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Reagent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Blood of patient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8391" y="3918071"/>
            <a:ext cx="257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Case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Computing environment (speed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027" y="3514452"/>
            <a:ext cx="31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Influenced by: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79027" y="3883784"/>
            <a:ext cx="5781114" cy="0"/>
          </a:xfrm>
          <a:prstGeom prst="line">
            <a:avLst/>
          </a:prstGeom>
          <a:ln w="3175" cap="rnd" cmpd="sng">
            <a:solidFill>
              <a:schemeClr val="bg1">
                <a:lumMod val="85000"/>
                <a:alpha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28649" y="1397001"/>
            <a:ext cx="7977469" cy="1843416"/>
            <a:chOff x="628649" y="1397001"/>
            <a:chExt cx="7977469" cy="1843416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4157944593"/>
                </p:ext>
              </p:extLst>
            </p:nvPr>
          </p:nvGraphicFramePr>
          <p:xfrm>
            <a:off x="628649" y="1397001"/>
            <a:ext cx="7977469" cy="18434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544" y="1693768"/>
              <a:ext cx="902716" cy="90271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57" y="1693768"/>
              <a:ext cx="902716" cy="90271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970" y="1697557"/>
              <a:ext cx="803675" cy="80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506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urved Connector 57"/>
          <p:cNvCxnSpPr/>
          <p:nvPr/>
        </p:nvCxnSpPr>
        <p:spPr>
          <a:xfrm>
            <a:off x="1959429" y="2244258"/>
            <a:ext cx="3701141" cy="3640175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5898781" y="5884438"/>
            <a:ext cx="2692399" cy="440703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19941" y="1960168"/>
            <a:ext cx="537031" cy="537031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0397" y="2769230"/>
            <a:ext cx="3113317" cy="5370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621309" y="4083905"/>
            <a:ext cx="537031" cy="537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57371" y="5646006"/>
            <a:ext cx="537031" cy="537031"/>
          </a:xfrm>
          <a:prstGeom prst="ellipse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story of RTest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06285" y="1705062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in Diagnostics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9560" y="2506300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Risks for patients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0638" y="3822129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Minimizing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 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49807" y="5395318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Some 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 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 Code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274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16"/>
          <p:cNvSpPr/>
          <p:nvPr/>
        </p:nvSpPr>
        <p:spPr>
          <a:xfrm>
            <a:off x="2521893" y="1759857"/>
            <a:ext cx="4147847" cy="38968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2" name="Curved Connector 11"/>
          <p:cNvCxnSpPr>
            <a:stCxn id="11" idx="4"/>
            <a:endCxn id="8" idx="4"/>
          </p:cNvCxnSpPr>
          <p:nvPr/>
        </p:nvCxnSpPr>
        <p:spPr>
          <a:xfrm rot="16200000" flipH="1">
            <a:off x="4559381" y="669379"/>
            <a:ext cx="35539" cy="6118821"/>
          </a:xfrm>
          <a:prstGeom prst="curvedConnector3">
            <a:avLst>
              <a:gd name="adj1" fmla="val 7175607"/>
            </a:avLst>
          </a:prstGeom>
          <a:ln w="304800" cap="rnd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5D9CEC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8650" y="1932841"/>
            <a:ext cx="1778180" cy="1778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Risks for patients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Any treatment decision is based on Diagnostics reports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Icons from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FlatIcon.com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9" y="2301074"/>
            <a:ext cx="1079942" cy="1079942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2499569" y="4657545"/>
            <a:ext cx="4170172" cy="17781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25" y="5165070"/>
            <a:ext cx="1164252" cy="11642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53" y="4770318"/>
            <a:ext cx="1550302" cy="15503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5" t="44449"/>
          <a:stretch/>
        </p:blipFill>
        <p:spPr>
          <a:xfrm>
            <a:off x="5358287" y="4893021"/>
            <a:ext cx="978085" cy="108721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747471" y="1968380"/>
            <a:ext cx="1778181" cy="1778180"/>
            <a:chOff x="6469567" y="1968380"/>
            <a:chExt cx="1778181" cy="1778180"/>
          </a:xfrm>
          <a:noFill/>
        </p:grpSpPr>
        <p:sp>
          <p:nvSpPr>
            <p:cNvPr id="8" name="Oval 7"/>
            <p:cNvSpPr/>
            <p:nvPr/>
          </p:nvSpPr>
          <p:spPr>
            <a:xfrm>
              <a:off x="6469567" y="1968380"/>
              <a:ext cx="1778180" cy="17781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92D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248" y="2297699"/>
              <a:ext cx="1126819" cy="1126819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562166" y="3283530"/>
              <a:ext cx="168558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</a:rPr>
                <a:t>Treatment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165256905"/>
              </p:ext>
            </p:extLst>
          </p:nvPr>
        </p:nvGraphicFramePr>
        <p:xfrm>
          <a:off x="3232366" y="2044228"/>
          <a:ext cx="2629912" cy="58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95737" y="2804227"/>
            <a:ext cx="4136671" cy="1200329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patient’s screening data gets translated into a report.</a:t>
            </a:r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report is interpreted by a doctor.</a:t>
            </a:r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treatment is based on that.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75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16"/>
          <p:cNvSpPr/>
          <p:nvPr/>
        </p:nvSpPr>
        <p:spPr>
          <a:xfrm>
            <a:off x="2521893" y="1759857"/>
            <a:ext cx="4147847" cy="38968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2" name="Curved Connector 11"/>
          <p:cNvCxnSpPr>
            <a:stCxn id="11" idx="4"/>
            <a:endCxn id="8" idx="4"/>
          </p:cNvCxnSpPr>
          <p:nvPr/>
        </p:nvCxnSpPr>
        <p:spPr>
          <a:xfrm rot="16200000" flipH="1">
            <a:off x="4559381" y="669379"/>
            <a:ext cx="35539" cy="6118821"/>
          </a:xfrm>
          <a:prstGeom prst="curvedConnector3">
            <a:avLst>
              <a:gd name="adj1" fmla="val 7175607"/>
            </a:avLst>
          </a:prstGeom>
          <a:ln w="304800" cap="rnd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rgbClr val="C18381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8650" y="1932841"/>
            <a:ext cx="1778180" cy="1778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Risks for patients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In case of a wrong algorithm patients treatments can go wrong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Icons from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FlatIcon.com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5BCFA-24ED-43CA-8466-F0330B41F9C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9" y="2301074"/>
            <a:ext cx="1079942" cy="1079942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2499569" y="4657545"/>
            <a:ext cx="4170172" cy="177818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AA80B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25" y="5165070"/>
            <a:ext cx="1164252" cy="11642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53" y="4770318"/>
            <a:ext cx="1550302" cy="15503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5" t="44449"/>
          <a:stretch/>
        </p:blipFill>
        <p:spPr>
          <a:xfrm>
            <a:off x="5358287" y="4893021"/>
            <a:ext cx="978085" cy="108721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747471" y="1968380"/>
            <a:ext cx="1778181" cy="1778180"/>
            <a:chOff x="6469567" y="1968380"/>
            <a:chExt cx="1778181" cy="1778180"/>
          </a:xfrm>
          <a:noFill/>
        </p:grpSpPr>
        <p:sp>
          <p:nvSpPr>
            <p:cNvPr id="8" name="Oval 7"/>
            <p:cNvSpPr/>
            <p:nvPr/>
          </p:nvSpPr>
          <p:spPr>
            <a:xfrm>
              <a:off x="6469567" y="1968380"/>
              <a:ext cx="1778180" cy="17781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1838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248" y="2297699"/>
              <a:ext cx="1126819" cy="1126819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562166" y="3283530"/>
              <a:ext cx="168558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>
                  <a:solidFill>
                    <a:schemeClr val="bg1"/>
                  </a:solidFill>
                </a:rPr>
                <a:t>Treatment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44062642"/>
              </p:ext>
            </p:extLst>
          </p:nvPr>
        </p:nvGraphicFramePr>
        <p:xfrm>
          <a:off x="3232366" y="2044228"/>
          <a:ext cx="2629912" cy="58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95737" y="2804227"/>
            <a:ext cx="4136671" cy="2031325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case of errors in the algorighm, the report may be wrong.</a:t>
            </a:r>
          </a:p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wrong report result may lead to a wrong decision.</a:t>
            </a:r>
          </a:p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patient does not receive the right treatment.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6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urved Connector 57"/>
          <p:cNvCxnSpPr/>
          <p:nvPr/>
        </p:nvCxnSpPr>
        <p:spPr>
          <a:xfrm>
            <a:off x="1959429" y="2244258"/>
            <a:ext cx="3701141" cy="3640175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5898781" y="5884438"/>
            <a:ext cx="2692399" cy="440703"/>
          </a:xfrm>
          <a:prstGeom prst="curvedConnector3">
            <a:avLst>
              <a:gd name="adj1" fmla="val 50000"/>
            </a:avLst>
          </a:prstGeom>
          <a:ln w="304800" cap="rnd" cmpd="sng">
            <a:solidFill>
              <a:srgbClr val="EEEEEE">
                <a:alpha val="95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19941" y="1960168"/>
            <a:ext cx="537031" cy="537031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200397" y="2769230"/>
            <a:ext cx="537031" cy="5370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625597" y="4083905"/>
            <a:ext cx="3367316" cy="5370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457371" y="5646006"/>
            <a:ext cx="537031" cy="537031"/>
          </a:xfrm>
          <a:prstGeom prst="ellipse">
            <a:avLst/>
          </a:prstGeom>
          <a:solidFill>
            <a:srgbClr val="AA80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story of RTest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18206-3CFE-43A4-B2DC-9A718AC1990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06285" y="1705062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in Diagnostics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9560" y="2506300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sks for patients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0638" y="3822129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Minimizing  Risks   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49807" y="5395318"/>
            <a:ext cx="3686628" cy="1038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Some   </a:t>
            </a:r>
            <a:r>
              <a:rPr lang="de-CH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 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 Code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13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27.10.2019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8D69876468545A70670A36C0210E8" ma:contentTypeVersion="13" ma:contentTypeDescription="Create a new document." ma:contentTypeScope="" ma:versionID="583a2f7417fcb0f9a71c310852b8d5fe">
  <xsd:schema xmlns:xsd="http://www.w3.org/2001/XMLSchema" xmlns:xs="http://www.w3.org/2001/XMLSchema" xmlns:p="http://schemas.microsoft.com/office/2006/metadata/properties" xmlns:ns3="1ba20d6f-3de0-4b79-b13b-68c3a5363473" xmlns:ns4="7f674955-4d28-4b01-9b5d-8218d4d14cde" targetNamespace="http://schemas.microsoft.com/office/2006/metadata/properties" ma:root="true" ma:fieldsID="ca20a96d1b8d15e9106758f8ac1570b0" ns3:_="" ns4:_="">
    <xsd:import namespace="1ba20d6f-3de0-4b79-b13b-68c3a5363473"/>
    <xsd:import namespace="7f674955-4d28-4b01-9b5d-8218d4d14c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20d6f-3de0-4b79-b13b-68c3a53634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74955-4d28-4b01-9b5d-8218d4d14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860C1D-FA06-4464-AE0F-97AF1603E4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B9EEDD-B9BD-4D76-8B28-A56BDFE4A26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ba20d6f-3de0-4b79-b13b-68c3a5363473"/>
    <ds:schemaRef ds:uri="http://purl.org/dc/elements/1.1/"/>
    <ds:schemaRef ds:uri="http://schemas.microsoft.com/office/2006/metadata/properties"/>
    <ds:schemaRef ds:uri="7f674955-4d28-4b01-9b5d-8218d4d14cde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7CA320C-DBA6-4626-B7A9-4984B1B3C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20d6f-3de0-4b79-b13b-68c3a5363473"/>
    <ds:schemaRef ds:uri="7f674955-4d28-4b01-9b5d-8218d4d14c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1043</Words>
  <Application>Microsoft Office PowerPoint</Application>
  <PresentationFormat>On-screen Show (4:3)</PresentationFormat>
  <Paragraphs>311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Microsoft JhengHei Light</vt:lpstr>
      <vt:lpstr>Arial</vt:lpstr>
      <vt:lpstr>Calibri</vt:lpstr>
      <vt:lpstr>Courier New</vt:lpstr>
      <vt:lpstr>Helvetica Neue</vt:lpstr>
      <vt:lpstr>Roboto</vt:lpstr>
      <vt:lpstr>Roboto Light</vt:lpstr>
      <vt:lpstr>Roche</vt:lpstr>
      <vt:lpstr>Times New Roman</vt:lpstr>
      <vt:lpstr>Custom Design</vt:lpstr>
      <vt:lpstr>Validating R functions against SAS outputs: How RTest can build a bridge allowing to validate R.</vt:lpstr>
      <vt:lpstr>The story of RTest</vt:lpstr>
      <vt:lpstr>The story of RTest</vt:lpstr>
      <vt:lpstr>R in Diagnostics</vt:lpstr>
      <vt:lpstr>R in Diagnostics</vt:lpstr>
      <vt:lpstr>The story of RTest</vt:lpstr>
      <vt:lpstr>Risks for patients</vt:lpstr>
      <vt:lpstr>Risks for patients</vt:lpstr>
      <vt:lpstr>The story of RTest</vt:lpstr>
      <vt:lpstr>Minimizing Risks</vt:lpstr>
      <vt:lpstr>Minimizing Risks</vt:lpstr>
      <vt:lpstr>Minimizing risks</vt:lpstr>
      <vt:lpstr>Minimizing risks</vt:lpstr>
      <vt:lpstr>The story of RTest</vt:lpstr>
      <vt:lpstr>Some RTest Code</vt:lpstr>
      <vt:lpstr>Some RTest Code</vt:lpstr>
      <vt:lpstr>Some RTest Code</vt:lpstr>
      <vt:lpstr>Some RTest Code</vt:lpstr>
      <vt:lpstr>Some RTest Code</vt:lpstr>
      <vt:lpstr>Some final notes</vt:lpstr>
      <vt:lpstr>Thank you</vt:lpstr>
      <vt:lpstr>CT10: Validating R functions against SAS outputs: How RTest can build a bridge allowing to validate R.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Wolf, Sebastian {MDBB~Basel}</cp:lastModifiedBy>
  <cp:revision>58</cp:revision>
  <dcterms:created xsi:type="dcterms:W3CDTF">2014-04-04T10:24:48Z</dcterms:created>
  <dcterms:modified xsi:type="dcterms:W3CDTF">2019-10-27T13:37:31Z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0x0101005B58D69876468545A70670A36C0210E8</vt:lpwstr>
  </property>
</Properties>
</file>