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15" r:id="rId2"/>
    <p:sldId id="317" r:id="rId3"/>
    <p:sldId id="341" r:id="rId4"/>
    <p:sldId id="342" r:id="rId5"/>
    <p:sldId id="343" r:id="rId6"/>
    <p:sldId id="344" r:id="rId7"/>
    <p:sldId id="346" r:id="rId8"/>
    <p:sldId id="345" r:id="rId9"/>
    <p:sldId id="347" r:id="rId10"/>
    <p:sldId id="336" r:id="rId11"/>
  </p:sldIdLst>
  <p:sldSz cx="12192000" cy="6858000"/>
  <p:notesSz cx="6858000" cy="9144000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CC"/>
    <a:srgbClr val="949494"/>
    <a:srgbClr val="EAB13E"/>
    <a:srgbClr val="006668"/>
    <a:srgbClr val="D6D4D4"/>
    <a:srgbClr val="DDDBDB"/>
    <a:srgbClr val="13DFF5"/>
    <a:srgbClr val="6BEB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5" autoAdjust="0"/>
    <p:restoredTop sz="79186" autoAdjust="0"/>
  </p:normalViewPr>
  <p:slideViewPr>
    <p:cSldViewPr snapToGrid="0">
      <p:cViewPr varScale="1">
        <p:scale>
          <a:sx n="87" d="100"/>
          <a:sy n="87" d="100"/>
        </p:scale>
        <p:origin x="126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F2F4E-8AB7-4C35-ADD5-AB8442724B06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DD235F-D5F5-49D5-A1AD-2BC60D047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012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DD235F-D5F5-49D5-A1AD-2BC60D04733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388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A48BF-A942-407A-BDB0-98030DA5BF30}" type="datetime1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8206-3CFE-43A4-B2DC-9A718AC19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9142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17BEF-22BA-493E-AC33-7C4A34D2DEC9}" type="datetime1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8206-3CFE-43A4-B2DC-9A718AC19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953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54652-4F53-4DF0-B582-4FE6B243DD80}" type="datetime1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8206-3CFE-43A4-B2DC-9A718AC19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923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8782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0"/>
            <a:r>
              <a:rPr lang="en-US" dirty="0" smtClean="0"/>
              <a:t>Second level</a:t>
            </a:r>
          </a:p>
          <a:p>
            <a:pPr lvl="0"/>
            <a:r>
              <a:rPr lang="en-US" dirty="0" smtClean="0"/>
              <a:t>Third level</a:t>
            </a:r>
          </a:p>
          <a:p>
            <a:pPr lvl="0"/>
            <a:r>
              <a:rPr lang="en-US" dirty="0" smtClean="0"/>
              <a:t>Fourth level</a:t>
            </a:r>
          </a:p>
          <a:p>
            <a:pPr lvl="0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83F0E1A-0507-4046-99B0-239F1A29DF61}" type="datetime1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F18206-3CFE-43A4-B2DC-9A718AC1990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838200" y="1184275"/>
            <a:ext cx="10515600" cy="641350"/>
          </a:xfrm>
        </p:spPr>
        <p:txBody>
          <a:bodyPr tIns="144000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 marL="457200" indent="0">
              <a:buNone/>
              <a:defRPr>
                <a:solidFill>
                  <a:srgbClr val="949494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2pPr>
            <a:lvl3pPr marL="914400" indent="0">
              <a:buNone/>
              <a:defRPr>
                <a:solidFill>
                  <a:srgbClr val="949494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3pPr>
            <a:lvl4pPr marL="1371600" indent="0">
              <a:buNone/>
              <a:defRPr>
                <a:solidFill>
                  <a:srgbClr val="949494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4pPr>
            <a:lvl5pPr marL="1828800" indent="0">
              <a:buNone/>
              <a:defRPr>
                <a:solidFill>
                  <a:srgbClr val="949494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6435725"/>
            <a:ext cx="10515600" cy="292100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 marL="4572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2pPr>
            <a:lvl3pPr marL="9144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3pPr>
            <a:lvl4pPr marL="13716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4pPr>
            <a:lvl5pPr marL="18288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5pPr>
          </a:lstStyle>
          <a:p>
            <a:pPr lvl="0"/>
            <a:r>
              <a:rPr lang="en-US" dirty="0" smtClean="0"/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5983829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F405F-53A1-460E-A59C-D0D8BBB90525}" type="datetime1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8206-3CFE-43A4-B2DC-9A718AC19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5641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1C02C-F072-4AEF-BB42-80953B418394}" type="datetime1">
              <a:rPr lang="en-US" smtClean="0"/>
              <a:t>4/7/2020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8206-3CFE-43A4-B2DC-9A718AC19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972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08B48-BF54-4C02-8552-AB3432DC213F}" type="datetime1">
              <a:rPr lang="en-US" smtClean="0"/>
              <a:t>4/7/2020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8206-3CFE-43A4-B2DC-9A718AC19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6910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9FEEB-A132-44FD-AB71-947E465B307C}" type="datetime1">
              <a:rPr lang="en-US" smtClean="0"/>
              <a:t>4/7/2020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8206-3CFE-43A4-B2DC-9A718AC19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947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AB69-9DC0-4C5D-8F47-332D56A52127}" type="datetime1">
              <a:rPr lang="en-US" smtClean="0"/>
              <a:t>4/7/2020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8206-3CFE-43A4-B2DC-9A718AC19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867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9B912-63E5-4319-BF4C-B092FB084A35}" type="datetime1">
              <a:rPr lang="en-US" smtClean="0"/>
              <a:t>4/7/2020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8206-3CFE-43A4-B2DC-9A718AC19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765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A33DD-09AC-449F-9F6A-05C19B1437DD}" type="datetime1">
              <a:rPr lang="en-US" smtClean="0"/>
              <a:t>4/7/2020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8206-3CFE-43A4-B2DC-9A718AC19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899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B217B24-2B36-49FB-8CF4-521669E0608D}" type="datetime1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71F18206-3CFE-43A4-B2DC-9A718AC199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579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views.rstudio.com/2018/09/04/how-to-build-shiny-trucks-not-shiny-cars/" TargetMode="External"/><Relationship Id="rId2" Type="http://schemas.openxmlformats.org/officeDocument/2006/relationships/hyperlink" Target="https://resources.rstudio.com/webinars/the-role-of-r-in-drug-discovery-research-and-development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s://zappingseb.github.io/RPharma2018/" TargetMode="External"/><Relationship Id="rId4" Type="http://schemas.openxmlformats.org/officeDocument/2006/relationships/hyperlink" Target="https://mail-wolf.de/?p=4401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mail-wolf.de/?p=4407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s://mail-wolf.de/?p=4344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ail-wolf.de/?p=4632" TargetMode="External"/><Relationship Id="rId2" Type="http://schemas.openxmlformats.org/officeDocument/2006/relationships/hyperlink" Target="https://sebastianwolf.shinyapps.io/Corona-Shiny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rstudio.com/products/connect/" TargetMode="External"/><Relationship Id="rId2" Type="http://schemas.openxmlformats.org/officeDocument/2006/relationships/hyperlink" Target="https://shiny.rstudio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business-science.io/business/2020/03/09/shiny-vs-tableau.html" TargetMode="External"/><Relationship Id="rId4" Type="http://schemas.openxmlformats.org/officeDocument/2006/relationships/hyperlink" Target="https://rstudio.com/products/shiny/shiny-server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R-Shiny framework in Pharma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8206-3CFE-43A4-B2DC-9A718AC19900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22" b="48127"/>
          <a:stretch/>
        </p:blipFill>
        <p:spPr>
          <a:xfrm>
            <a:off x="-480657" y="2666082"/>
            <a:ext cx="12981129" cy="419191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715701" y="6312884"/>
            <a:ext cx="112191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Sebastian </a:t>
            </a:r>
            <a:r>
              <a:rPr lang="de-CH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Engel-Wolf </a:t>
            </a:r>
            <a:r>
              <a:rPr lang="de-CH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–</a:t>
            </a:r>
            <a:r>
              <a:rPr lang="de-CH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@</a:t>
            </a:r>
            <a:r>
              <a:rPr lang="de-CH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zappingseb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7653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099799" y="3171480"/>
            <a:ext cx="5988738" cy="2713383"/>
            <a:chOff x="3036299" y="3146436"/>
            <a:chExt cx="5988738" cy="2713383"/>
          </a:xfrm>
        </p:grpSpPr>
        <p:sp>
          <p:nvSpPr>
            <p:cNvPr id="6" name="Rectangle 5"/>
            <p:cNvSpPr/>
            <p:nvPr/>
          </p:nvSpPr>
          <p:spPr>
            <a:xfrm>
              <a:off x="3036299" y="3146436"/>
              <a:ext cx="5988738" cy="2713383"/>
            </a:xfrm>
            <a:prstGeom prst="rect">
              <a:avLst/>
            </a:prstGeom>
            <a:solidFill>
              <a:srgbClr val="D6D4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126427" y="3171480"/>
              <a:ext cx="3519848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urier New" panose="02070309020205020404" pitchFamily="49" charset="0"/>
                  <a:ea typeface="Microsoft JhengHei Light" panose="020B0304030504040204" pitchFamily="34" charset="-120"/>
                  <a:cs typeface="Courier New" panose="02070309020205020404" pitchFamily="49" charset="0"/>
                </a:rPr>
                <a:t>#' @email    </a:t>
              </a:r>
              <a:r>
                <a:rPr lang="de-CH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urier New" panose="02070309020205020404" pitchFamily="49" charset="0"/>
                  <a:ea typeface="Microsoft JhengHei Light" panose="020B0304030504040204" pitchFamily="34" charset="-120"/>
                  <a:cs typeface="Courier New" panose="02070309020205020404" pitchFamily="49" charset="0"/>
                </a:rPr>
                <a:t>       </a:t>
              </a:r>
            </a:p>
            <a:p>
              <a:r>
                <a:rPr lang="de-CH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urier New" panose="02070309020205020404" pitchFamily="49" charset="0"/>
                  <a:ea typeface="Microsoft JhengHei Light" panose="020B0304030504040204" pitchFamily="34" charset="-120"/>
                  <a:cs typeface="Courier New" panose="02070309020205020404" pitchFamily="49" charset="0"/>
                </a:rPr>
                <a:t>#' </a:t>
              </a:r>
              <a:endParaRPr lang="de-CH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ea typeface="Microsoft JhengHei Light" panose="020B0304030504040204" pitchFamily="34" charset="-120"/>
                <a:cs typeface="Courier New" panose="02070309020205020404" pitchFamily="49" charset="0"/>
              </a:endParaRPr>
            </a:p>
            <a:p>
              <a:r>
                <a:rPr lang="de-CH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urier New" panose="02070309020205020404" pitchFamily="49" charset="0"/>
                  <a:ea typeface="Microsoft JhengHei Light" panose="020B0304030504040204" pitchFamily="34" charset="-120"/>
                  <a:cs typeface="Courier New" panose="02070309020205020404" pitchFamily="49" charset="0"/>
                </a:rPr>
                <a:t>#' </a:t>
              </a:r>
              <a:r>
                <a:rPr lang="de-CH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urier New" panose="02070309020205020404" pitchFamily="49" charset="0"/>
                  <a:ea typeface="Microsoft JhengHei Light" panose="020B0304030504040204" pitchFamily="34" charset="-120"/>
                  <a:cs typeface="Courier New" panose="02070309020205020404" pitchFamily="49" charset="0"/>
                </a:rPr>
                <a:t>@</a:t>
              </a:r>
              <a:r>
                <a:rPr lang="de-CH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urier New" panose="02070309020205020404" pitchFamily="49" charset="0"/>
                  <a:ea typeface="Microsoft JhengHei Light" panose="020B0304030504040204" pitchFamily="34" charset="-120"/>
                  <a:cs typeface="Courier New" panose="02070309020205020404" pitchFamily="49" charset="0"/>
                </a:rPr>
                <a:t>blog</a:t>
              </a:r>
              <a:endParaRPr lang="de-CH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ea typeface="Microsoft JhengHei Light" panose="020B0304030504040204" pitchFamily="34" charset="-120"/>
                <a:cs typeface="Courier New" panose="02070309020205020404" pitchFamily="49" charset="0"/>
              </a:endParaRPr>
            </a:p>
            <a:p>
              <a:r>
                <a:rPr lang="de-CH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urier New" panose="02070309020205020404" pitchFamily="49" charset="0"/>
                  <a:ea typeface="Microsoft JhengHei Light" panose="020B0304030504040204" pitchFamily="34" charset="-120"/>
                  <a:cs typeface="Courier New" panose="02070309020205020404" pitchFamily="49" charset="0"/>
                </a:rPr>
                <a:t>#'</a:t>
              </a:r>
              <a:endParaRPr lang="de-CH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ea typeface="Microsoft JhengHei Light" panose="020B0304030504040204" pitchFamily="34" charset="-120"/>
                <a:cs typeface="Courier New" panose="02070309020205020404" pitchFamily="49" charset="0"/>
              </a:endParaRPr>
            </a:p>
            <a:p>
              <a:r>
                <a:rPr lang="de-CH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urier New" panose="02070309020205020404" pitchFamily="49" charset="0"/>
                  <a:ea typeface="Microsoft JhengHei Light" panose="020B0304030504040204" pitchFamily="34" charset="-120"/>
                  <a:cs typeface="Courier New" panose="02070309020205020404" pitchFamily="49" charset="0"/>
                </a:rPr>
                <a:t>#' @bugReport</a:t>
              </a:r>
            </a:p>
            <a:p>
              <a:r>
                <a:rPr lang="de-CH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urier New" panose="02070309020205020404" pitchFamily="49" charset="0"/>
                  <a:ea typeface="Microsoft JhengHei Light" panose="020B0304030504040204" pitchFamily="34" charset="-120"/>
                  <a:cs typeface="Courier New" panose="02070309020205020404" pitchFamily="49" charset="0"/>
                </a:rPr>
                <a:t>#'</a:t>
              </a:r>
              <a:endParaRPr lang="de-CH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ea typeface="Microsoft JhengHei Light" panose="020B0304030504040204" pitchFamily="34" charset="-120"/>
                <a:cs typeface="Courier New" panose="02070309020205020404" pitchFamily="49" charset="0"/>
              </a:endParaRPr>
            </a:p>
            <a:p>
              <a:r>
                <a:rPr lang="de-CH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urier New" panose="02070309020205020404" pitchFamily="49" charset="0"/>
                  <a:ea typeface="Microsoft JhengHei Light" panose="020B0304030504040204" pitchFamily="34" charset="-120"/>
                  <a:cs typeface="Courier New" panose="02070309020205020404" pitchFamily="49" charset="0"/>
                </a:rPr>
                <a:t>#' @cv</a:t>
              </a:r>
            </a:p>
            <a:p>
              <a:r>
                <a:rPr lang="de-CH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urier New" panose="02070309020205020404" pitchFamily="49" charset="0"/>
                  <a:ea typeface="Microsoft JhengHei Light" panose="020B0304030504040204" pitchFamily="34" charset="-120"/>
                  <a:cs typeface="Courier New" panose="02070309020205020404" pitchFamily="49" charset="0"/>
                </a:rPr>
                <a:t>#'</a:t>
              </a:r>
              <a:endParaRPr lang="de-CH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ea typeface="Microsoft JhengHei Light" panose="020B0304030504040204" pitchFamily="34" charset="-120"/>
                <a:cs typeface="Courier New" panose="02070309020205020404" pitchFamily="49" charset="0"/>
              </a:endParaRPr>
            </a:p>
            <a:p>
              <a:r>
                <a:rPr lang="de-CH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urier New" panose="02070309020205020404" pitchFamily="49" charset="0"/>
                  <a:ea typeface="Microsoft JhengHei Light" panose="020B0304030504040204" pitchFamily="34" charset="-120"/>
                  <a:cs typeface="Courier New" panose="02070309020205020404" pitchFamily="49" charset="0"/>
                </a:rPr>
                <a:t>#' </a:t>
              </a:r>
              <a:r>
                <a:rPr lang="de-CH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urier New" panose="02070309020205020404" pitchFamily="49" charset="0"/>
                  <a:ea typeface="Microsoft JhengHei Light" panose="020B0304030504040204" pitchFamily="34" charset="-120"/>
                  <a:cs typeface="Courier New" panose="02070309020205020404" pitchFamily="49" charset="0"/>
                </a:rPr>
                <a:t>@twitter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ea typeface="Microsoft JhengHei Light" panose="020B0304030504040204" pitchFamily="34" charset="-120"/>
                <a:cs typeface="Courier New" panose="02070309020205020404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250345" y="3171480"/>
              <a:ext cx="3768980" cy="258532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CH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urier New" panose="02070309020205020404" pitchFamily="49" charset="0"/>
                  <a:ea typeface="Microsoft JhengHei Light" panose="020B0304030504040204" pitchFamily="34" charset="-120"/>
                  <a:cs typeface="Courier New" panose="02070309020205020404" pitchFamily="49" charset="0"/>
                </a:rPr>
                <a:t>sebastian@mail-wolf.de</a:t>
              </a:r>
            </a:p>
            <a:p>
              <a:endParaRPr lang="de-CH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ea typeface="Microsoft JhengHei Light" panose="020B0304030504040204" pitchFamily="34" charset="-120"/>
                <a:cs typeface="Courier New" panose="02070309020205020404" pitchFamily="49" charset="0"/>
              </a:endParaRPr>
            </a:p>
            <a:p>
              <a:r>
                <a:rPr lang="de-CH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urier New" panose="02070309020205020404" pitchFamily="49" charset="0"/>
                  <a:ea typeface="Microsoft JhengHei Light" panose="020B0304030504040204" pitchFamily="34" charset="-120"/>
                  <a:cs typeface="Courier New" panose="02070309020205020404" pitchFamily="49" charset="0"/>
                </a:rPr>
                <a:t>m</a:t>
              </a:r>
              <a:r>
                <a:rPr lang="de-CH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urier New" panose="02070309020205020404" pitchFamily="49" charset="0"/>
                  <a:ea typeface="Microsoft JhengHei Light" panose="020B0304030504040204" pitchFamily="34" charset="-120"/>
                  <a:cs typeface="Courier New" panose="02070309020205020404" pitchFamily="49" charset="0"/>
                </a:rPr>
                <a:t>ail-wolf.de</a:t>
              </a:r>
              <a:endParaRPr lang="de-CH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ea typeface="Microsoft JhengHei Light" panose="020B0304030504040204" pitchFamily="34" charset="-120"/>
                <a:cs typeface="Courier New" panose="02070309020205020404" pitchFamily="49" charset="0"/>
              </a:endParaRPr>
            </a:p>
            <a:p>
              <a:endParaRPr lang="de-CH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ea typeface="Microsoft JhengHei Light" panose="020B0304030504040204" pitchFamily="34" charset="-120"/>
                <a:cs typeface="Courier New" panose="02070309020205020404" pitchFamily="49" charset="0"/>
              </a:endParaRPr>
            </a:p>
            <a:p>
              <a:r>
                <a:rPr lang="de-CH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urier New" panose="02070309020205020404" pitchFamily="49" charset="0"/>
                  <a:ea typeface="Microsoft JhengHei Light" panose="020B0304030504040204" pitchFamily="34" charset="-120"/>
                  <a:cs typeface="Courier New" panose="02070309020205020404" pitchFamily="49" charset="0"/>
                </a:rPr>
                <a:t>github.com/zappingseb</a:t>
              </a:r>
            </a:p>
            <a:p>
              <a:endParaRPr lang="de-CH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ea typeface="Microsoft JhengHei Light" panose="020B0304030504040204" pitchFamily="34" charset="-120"/>
                <a:cs typeface="Courier New" panose="02070309020205020404" pitchFamily="49" charset="0"/>
              </a:endParaRPr>
            </a:p>
            <a:p>
              <a:r>
                <a:rPr lang="de-CH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urier New" panose="02070309020205020404" pitchFamily="49" charset="0"/>
                  <a:ea typeface="Microsoft JhengHei Light" panose="020B0304030504040204" pitchFamily="34" charset="-120"/>
                  <a:cs typeface="Courier New" panose="02070309020205020404" pitchFamily="49" charset="0"/>
                </a:rPr>
                <a:t>linkedin.com/in/zappingseb</a:t>
              </a:r>
            </a:p>
            <a:p>
              <a:endParaRPr lang="de-CH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ea typeface="Microsoft JhengHei Light" panose="020B0304030504040204" pitchFamily="34" charset="-120"/>
                <a:cs typeface="Courier New" panose="02070309020205020404" pitchFamily="49" charset="0"/>
              </a:endParaRPr>
            </a:p>
            <a:p>
              <a:r>
                <a:rPr lang="de-CH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urier New" panose="02070309020205020404" pitchFamily="49" charset="0"/>
                  <a:ea typeface="Microsoft JhengHei Light" panose="020B0304030504040204" pitchFamily="34" charset="-120"/>
                  <a:cs typeface="Courier New" panose="02070309020205020404" pitchFamily="49" charset="0"/>
                </a:rPr>
                <a:t>twitter.com/zappingseb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ea typeface="Microsoft JhengHei Light" panose="020B0304030504040204" pitchFamily="34" charset="-120"/>
                <a:cs typeface="Courier New" panose="02070309020205020404" pitchFamily="49" charset="0"/>
              </a:endParaRPr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2904" y="1208952"/>
            <a:ext cx="1962528" cy="1962528"/>
          </a:xfrm>
          <a:prstGeom prst="rect">
            <a:avLst/>
          </a:prstGeom>
        </p:spPr>
      </p:pic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8206-3CFE-43A4-B2DC-9A718AC19900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25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Slides in here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8206-3CFE-43A4-B2DC-9A718AC1990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About me</a:t>
            </a:r>
          </a:p>
          <a:p>
            <a:r>
              <a:rPr lang="de-CH" dirty="0" smtClean="0"/>
              <a:t>Projects in the Pharmaceutical space:</a:t>
            </a:r>
          </a:p>
          <a:p>
            <a:pPr lvl="1"/>
            <a:r>
              <a:rPr lang="de-CH" dirty="0" smtClean="0"/>
              <a:t>Diagnostics Clinical Study App</a:t>
            </a:r>
          </a:p>
          <a:p>
            <a:pPr lvl="1"/>
            <a:r>
              <a:rPr lang="de-CH" dirty="0" smtClean="0"/>
              <a:t>Pharma Clinical Study Framework</a:t>
            </a:r>
          </a:p>
          <a:p>
            <a:pPr lvl="1"/>
            <a:r>
              <a:rPr lang="de-CH" dirty="0" smtClean="0"/>
              <a:t>Diagnostics App to explain clustering</a:t>
            </a:r>
          </a:p>
          <a:p>
            <a:pPr lvl="1"/>
            <a:r>
              <a:rPr lang="de-CH" dirty="0" smtClean="0"/>
              <a:t>Showcase: COVID-19 dashboard</a:t>
            </a:r>
          </a:p>
          <a:p>
            <a:r>
              <a:rPr lang="de-CH" dirty="0" smtClean="0"/>
              <a:t>Why R-Shiny?</a:t>
            </a:r>
          </a:p>
          <a:p>
            <a:endParaRPr lang="de-CH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170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About Sebastian Engel-Wolf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13674" b="41561"/>
          <a:stretch/>
        </p:blipFill>
        <p:spPr>
          <a:xfrm>
            <a:off x="6096000" y="4059507"/>
            <a:ext cx="5262390" cy="237434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8206-3CFE-43A4-B2DC-9A718AC19900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838201" y="1825625"/>
            <a:ext cx="4791418" cy="435133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CH" sz="2000" b="1" dirty="0" smtClean="0"/>
              <a:t>since 2019 - </a:t>
            </a:r>
            <a:r>
              <a:rPr lang="de-CH" sz="2000" dirty="0" smtClean="0"/>
              <a:t>Freelance </a:t>
            </a:r>
          </a:p>
          <a:p>
            <a:r>
              <a:rPr lang="de-CH" sz="2000" dirty="0" smtClean="0"/>
              <a:t>R-shiny platform for analyzing clinical trials</a:t>
            </a:r>
          </a:p>
          <a:p>
            <a:r>
              <a:rPr lang="de-CH" sz="2000" dirty="0" smtClean="0"/>
              <a:t>Mathematical R-packages for analyzing clinical trials</a:t>
            </a:r>
          </a:p>
          <a:p>
            <a:pPr marL="0" indent="0">
              <a:buNone/>
            </a:pPr>
            <a:r>
              <a:rPr lang="de-CH" sz="2000" b="1" dirty="0" smtClean="0"/>
              <a:t>2017 – 2019 - </a:t>
            </a:r>
            <a:r>
              <a:rPr lang="de-CH" sz="2000" dirty="0" smtClean="0"/>
              <a:t>Biostatistician</a:t>
            </a:r>
          </a:p>
          <a:p>
            <a:r>
              <a:rPr lang="de-CH" sz="2000" dirty="0"/>
              <a:t>R-shiny platform for </a:t>
            </a:r>
            <a:r>
              <a:rPr lang="de-CH" sz="2000" dirty="0" smtClean="0"/>
              <a:t>Diagnostics device validation</a:t>
            </a:r>
          </a:p>
          <a:p>
            <a:pPr marL="0" indent="0">
              <a:buNone/>
            </a:pPr>
            <a:r>
              <a:rPr lang="de-CH" sz="2000" b="1" dirty="0" smtClean="0"/>
              <a:t>2015 – 2017</a:t>
            </a:r>
            <a:r>
              <a:rPr lang="de-CH" sz="2000" dirty="0" smtClean="0"/>
              <a:t> – Project Manager</a:t>
            </a:r>
          </a:p>
          <a:p>
            <a:r>
              <a:rPr lang="de-CH" sz="2000" dirty="0" smtClean="0"/>
              <a:t>Modeling production data</a:t>
            </a:r>
            <a:endParaRPr lang="de-CH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9" name="Content Placeholder 6"/>
          <p:cNvSpPr txBox="1">
            <a:spLocks/>
          </p:cNvSpPr>
          <p:nvPr/>
        </p:nvSpPr>
        <p:spPr>
          <a:xfrm>
            <a:off x="6092329" y="1825625"/>
            <a:ext cx="5261472" cy="435133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CH" sz="2000" b="1" dirty="0" smtClean="0"/>
              <a:t>Background:</a:t>
            </a:r>
          </a:p>
          <a:p>
            <a:r>
              <a:rPr lang="de-CH" sz="2000" dirty="0" smtClean="0"/>
              <a:t>MSc in Molecular Biotechnology</a:t>
            </a:r>
          </a:p>
          <a:p>
            <a:r>
              <a:rPr lang="de-CH" sz="2000" dirty="0" smtClean="0"/>
              <a:t>15+ years of programming experience</a:t>
            </a:r>
          </a:p>
          <a:p>
            <a:r>
              <a:rPr lang="de-CH" sz="2000" dirty="0" smtClean="0"/>
              <a:t>Expert in Dashboard reporting with</a:t>
            </a:r>
            <a:r>
              <a:rPr lang="en-US" sz="2000" dirty="0" smtClean="0"/>
              <a:t> R + R-Shiny + Python + </a:t>
            </a:r>
            <a:r>
              <a:rPr lang="en-US" sz="2000" dirty="0" err="1" smtClean="0"/>
              <a:t>ggplot</a:t>
            </a:r>
            <a:r>
              <a:rPr lang="en-US" sz="2000" dirty="0" smtClean="0"/>
              <a:t> + </a:t>
            </a:r>
            <a:r>
              <a:rPr lang="en-US" sz="2000" dirty="0" err="1" smtClean="0"/>
              <a:t>matplotlib</a:t>
            </a:r>
            <a:endParaRPr lang="de-CH" sz="2000" dirty="0" smtClean="0"/>
          </a:p>
        </p:txBody>
      </p:sp>
    </p:spTree>
    <p:extLst>
      <p:ext uri="{BB962C8B-B14F-4D97-AF65-F5344CB8AC3E}">
        <p14:creationId xmlns:p14="http://schemas.microsoft.com/office/powerpoint/2010/main" val="304095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Diagnostics Clinical Study </a:t>
            </a:r>
            <a:r>
              <a:rPr lang="en-US" dirty="0" smtClean="0"/>
              <a:t>App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8206-3CFE-43A4-B2DC-9A718AC19900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2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38200" y="1184275"/>
            <a:ext cx="10515600" cy="641350"/>
          </a:xfrm>
        </p:spPr>
        <p:txBody>
          <a:bodyPr/>
          <a:lstStyle/>
          <a:p>
            <a:r>
              <a:rPr lang="de-CH" dirty="0" smtClean="0"/>
              <a:t>bioWARP</a:t>
            </a:r>
            <a:endParaRPr lang="en-US" dirty="0"/>
          </a:p>
        </p:txBody>
      </p:sp>
      <p:sp>
        <p:nvSpPr>
          <p:cNvPr id="44" name="Content Placeholder 6"/>
          <p:cNvSpPr txBox="1">
            <a:spLocks/>
          </p:cNvSpPr>
          <p:nvPr/>
        </p:nvSpPr>
        <p:spPr>
          <a:xfrm>
            <a:off x="838200" y="1825625"/>
            <a:ext cx="10515599" cy="201926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CH" sz="2000" dirty="0" smtClean="0"/>
          </a:p>
          <a:p>
            <a:r>
              <a:rPr lang="de-CH" sz="2000" dirty="0" smtClean="0"/>
              <a:t>An app to let non-statistians analyze device data without contacting Biostats deparment</a:t>
            </a:r>
          </a:p>
          <a:p>
            <a:r>
              <a:rPr lang="de-CH" sz="2000" dirty="0" smtClean="0"/>
              <a:t>App is conform to SOPs</a:t>
            </a:r>
          </a:p>
          <a:p>
            <a:r>
              <a:rPr lang="de-CH" sz="2000" dirty="0" smtClean="0"/>
              <a:t>App allows PDF reporting to sign and store results</a:t>
            </a:r>
            <a:endParaRPr lang="en-US" sz="2000" dirty="0" smtClean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0847" y="3596959"/>
            <a:ext cx="6900173" cy="3261041"/>
          </a:xfrm>
          <a:prstGeom prst="rect">
            <a:avLst/>
          </a:prstGeom>
        </p:spPr>
      </p:pic>
      <p:sp>
        <p:nvSpPr>
          <p:cNvPr id="46" name="Rectangle 45"/>
          <p:cNvSpPr/>
          <p:nvPr/>
        </p:nvSpPr>
        <p:spPr>
          <a:xfrm>
            <a:off x="11256038" y="0"/>
            <a:ext cx="935962" cy="369332"/>
          </a:xfrm>
          <a:prstGeom prst="rect">
            <a:avLst/>
          </a:prstGeom>
          <a:solidFill>
            <a:schemeClr val="bg2"/>
          </a:solidFill>
        </p:spPr>
        <p:txBody>
          <a:bodyPr wrap="none">
            <a:spAutoFit/>
          </a:bodyPr>
          <a:lstStyle/>
          <a:p>
            <a:r>
              <a:rPr lang="de-CH" dirty="0"/>
              <a:t>Projects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08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Diagnostics Clinical Study </a:t>
            </a:r>
            <a:r>
              <a:rPr lang="en-US" dirty="0" smtClean="0"/>
              <a:t>App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8206-3CFE-43A4-B2DC-9A718AC19900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2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38200" y="1184275"/>
            <a:ext cx="10515600" cy="641350"/>
          </a:xfrm>
        </p:spPr>
        <p:txBody>
          <a:bodyPr/>
          <a:lstStyle/>
          <a:p>
            <a:r>
              <a:rPr lang="de-CH" dirty="0" smtClean="0"/>
              <a:t>bioWARP</a:t>
            </a:r>
            <a:endParaRPr lang="en-US" dirty="0"/>
          </a:p>
        </p:txBody>
      </p:sp>
      <p:sp>
        <p:nvSpPr>
          <p:cNvPr id="43" name="Content Placeholder 6"/>
          <p:cNvSpPr txBox="1">
            <a:spLocks/>
          </p:cNvSpPr>
          <p:nvPr/>
        </p:nvSpPr>
        <p:spPr>
          <a:xfrm>
            <a:off x="838200" y="1825624"/>
            <a:ext cx="10515599" cy="247095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CH" sz="2000" dirty="0" smtClean="0"/>
          </a:p>
          <a:p>
            <a:r>
              <a:rPr lang="de-CH" sz="2000" dirty="0" smtClean="0"/>
              <a:t>Rstudio Webinar: </a:t>
            </a:r>
            <a:r>
              <a:rPr lang="en-US" sz="2000" dirty="0">
                <a:hlinkClick r:id="rId2"/>
              </a:rPr>
              <a:t>https://</a:t>
            </a:r>
            <a:r>
              <a:rPr lang="en-US" sz="2000" dirty="0" smtClean="0">
                <a:hlinkClick r:id="rId2"/>
              </a:rPr>
              <a:t>resources.rstudio.com/webinars/the-role-of-r-in-drug-discovery-research-and-development</a:t>
            </a:r>
            <a:r>
              <a:rPr lang="en-US" sz="2000" dirty="0" smtClean="0"/>
              <a:t> (13:25)</a:t>
            </a:r>
            <a:endParaRPr lang="de-CH" sz="2000" dirty="0" smtClean="0"/>
          </a:p>
          <a:p>
            <a:r>
              <a:rPr lang="de-CH" sz="2000" dirty="0" smtClean="0"/>
              <a:t>How to build a shiny truck: </a:t>
            </a:r>
            <a:r>
              <a:rPr lang="en-US" sz="2000" dirty="0">
                <a:hlinkClick r:id="rId3"/>
              </a:rPr>
              <a:t>https://rviews.rstudio.com/2018/09/04/how-to-build-shiny-trucks-not-shiny-cars/</a:t>
            </a:r>
            <a:endParaRPr lang="de-CH" sz="2000" dirty="0" smtClean="0"/>
          </a:p>
          <a:p>
            <a:r>
              <a:rPr lang="en-US" sz="2000" dirty="0"/>
              <a:t>A shiny Web App from LEGO— truck + </a:t>
            </a:r>
            <a:r>
              <a:rPr lang="en-US" sz="2000" dirty="0" smtClean="0"/>
              <a:t>trailer </a:t>
            </a:r>
            <a:r>
              <a:rPr lang="en-US" sz="2000" dirty="0" smtClean="0">
                <a:hlinkClick r:id="rId4"/>
              </a:rPr>
              <a:t>https</a:t>
            </a:r>
            <a:r>
              <a:rPr lang="en-US" sz="2000" dirty="0">
                <a:hlinkClick r:id="rId4"/>
              </a:rPr>
              <a:t>://mail-wolf.de/?</a:t>
            </a:r>
            <a:r>
              <a:rPr lang="en-US" sz="2000" dirty="0" smtClean="0">
                <a:hlinkClick r:id="rId4"/>
              </a:rPr>
              <a:t>p=4401</a:t>
            </a:r>
            <a:endParaRPr lang="en-US" sz="2000" dirty="0" smtClean="0"/>
          </a:p>
          <a:p>
            <a:r>
              <a:rPr lang="de-CH" sz="2000" dirty="0" smtClean="0"/>
              <a:t>Presentation at R/Pharma </a:t>
            </a:r>
            <a:r>
              <a:rPr lang="en-US" sz="2000" dirty="0">
                <a:hlinkClick r:id="rId5"/>
              </a:rPr>
              <a:t>https://zappingseb.github.io/RPharma2018/</a:t>
            </a:r>
            <a:endParaRPr lang="en-US" sz="20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13992" y="4296577"/>
            <a:ext cx="8364014" cy="3119387"/>
          </a:xfrm>
          <a:prstGeom prst="rect">
            <a:avLst/>
          </a:prstGeom>
        </p:spPr>
      </p:pic>
      <p:sp>
        <p:nvSpPr>
          <p:cNvPr id="44" name="Rectangle 43"/>
          <p:cNvSpPr/>
          <p:nvPr/>
        </p:nvSpPr>
        <p:spPr>
          <a:xfrm>
            <a:off x="11256038" y="0"/>
            <a:ext cx="935962" cy="369332"/>
          </a:xfrm>
          <a:prstGeom prst="rect">
            <a:avLst/>
          </a:prstGeom>
          <a:solidFill>
            <a:schemeClr val="bg2"/>
          </a:solidFill>
        </p:spPr>
        <p:txBody>
          <a:bodyPr wrap="none">
            <a:spAutoFit/>
          </a:bodyPr>
          <a:lstStyle/>
          <a:p>
            <a:r>
              <a:rPr lang="de-CH" dirty="0"/>
              <a:t>Projects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92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Pharma Clinical Study Framework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8206-3CFE-43A4-B2DC-9A718AC19900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CH" dirty="0" smtClean="0"/>
              <a:t>More details are confidential – ideas to be found at: </a:t>
            </a:r>
            <a:r>
              <a:rPr lang="en-US" dirty="0">
                <a:hlinkClick r:id="rId2"/>
              </a:rPr>
              <a:t>https://mail-wolf.de/?p=4407</a:t>
            </a:r>
            <a:endParaRPr lang="en-US" dirty="0"/>
          </a:p>
        </p:txBody>
      </p:sp>
      <p:sp>
        <p:nvSpPr>
          <p:cNvPr id="42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38200" y="1184275"/>
            <a:ext cx="10515600" cy="6413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4" name="Content Placeholder 6"/>
          <p:cNvSpPr txBox="1">
            <a:spLocks/>
          </p:cNvSpPr>
          <p:nvPr/>
        </p:nvSpPr>
        <p:spPr>
          <a:xfrm>
            <a:off x="838200" y="1825625"/>
            <a:ext cx="10515599" cy="94499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CH" sz="2000" dirty="0" smtClean="0"/>
          </a:p>
          <a:p>
            <a:r>
              <a:rPr lang="de-CH" sz="2000" dirty="0" smtClean="0"/>
              <a:t>An app-framework to enable dynamic clinical study reporting</a:t>
            </a:r>
            <a:endParaRPr lang="en-US" sz="20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838200" y="2776968"/>
            <a:ext cx="1725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Roboto" panose="02000000000000000000" pitchFamily="2" charset="0"/>
              </a:rPr>
              <a:t>Data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Roboto" panose="020000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00656" y="2776968"/>
            <a:ext cx="1731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Roboto" panose="02000000000000000000" pitchFamily="2" charset="0"/>
              </a:rPr>
              <a:t>WebApp</a:t>
            </a:r>
            <a:endParaRPr lang="de-CH" dirty="0" smtClean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Roboto" panose="02000000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21370" y="2776968"/>
            <a:ext cx="162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Roboto" panose="02000000000000000000" pitchFamily="2" charset="0"/>
              </a:rPr>
              <a:t>R-Shiny Code</a:t>
            </a:r>
            <a:endParaRPr lang="de-CH" dirty="0" smtClean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Roboto" panose="02000000000000000000" pitchFamily="2" charset="0"/>
            </a:endParaRPr>
          </a:p>
        </p:txBody>
      </p:sp>
      <p:cxnSp>
        <p:nvCxnSpPr>
          <p:cNvPr id="11" name="Straight Arrow Connector 10"/>
          <p:cNvCxnSpPr>
            <a:stCxn id="8" idx="3"/>
            <a:endCxn id="10" idx="1"/>
          </p:cNvCxnSpPr>
          <p:nvPr/>
        </p:nvCxnSpPr>
        <p:spPr>
          <a:xfrm>
            <a:off x="2563484" y="2961634"/>
            <a:ext cx="1157886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1381353" y="3344160"/>
            <a:ext cx="638978" cy="638978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4212581" y="3344160"/>
            <a:ext cx="638978" cy="638978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>
            <a:stCxn id="10" idx="3"/>
            <a:endCxn id="9" idx="1"/>
          </p:cNvCxnSpPr>
          <p:nvPr/>
        </p:nvCxnSpPr>
        <p:spPr>
          <a:xfrm>
            <a:off x="5342770" y="2961634"/>
            <a:ext cx="1157886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046684" y="3344160"/>
            <a:ext cx="638978" cy="638978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9389576" y="2776968"/>
            <a:ext cx="1731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Roboto" panose="02000000000000000000" pitchFamily="2" charset="0"/>
              </a:rPr>
              <a:t>R-Code</a:t>
            </a:r>
            <a:endParaRPr lang="de-CH" dirty="0" smtClean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Roboto" panose="02000000000000000000" pitchFamily="2" charset="0"/>
            </a:endParaRPr>
          </a:p>
        </p:txBody>
      </p:sp>
      <p:cxnSp>
        <p:nvCxnSpPr>
          <p:cNvPr id="43" name="Straight Arrow Connector 42"/>
          <p:cNvCxnSpPr>
            <a:stCxn id="9" idx="3"/>
            <a:endCxn id="41" idx="1"/>
          </p:cNvCxnSpPr>
          <p:nvPr/>
        </p:nvCxnSpPr>
        <p:spPr>
          <a:xfrm>
            <a:off x="8231690" y="2961634"/>
            <a:ext cx="1157886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9935604" y="3344160"/>
            <a:ext cx="638978" cy="638978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838200" y="4138488"/>
            <a:ext cx="17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 smtClean="0">
                <a:solidFill>
                  <a:schemeClr val="accent1">
                    <a:lumMod val="50000"/>
                  </a:schemeClr>
                </a:solidFill>
                <a:latin typeface="+mj-lt"/>
                <a:ea typeface="Roboto" panose="02000000000000000000" pitchFamily="2" charset="0"/>
              </a:rPr>
              <a:t>Reprodicible database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+mj-lt"/>
              <a:ea typeface="Roboto" panose="02000000000000000000" pitchFamily="2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9395326" y="4138488"/>
            <a:ext cx="17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 smtClean="0">
                <a:solidFill>
                  <a:schemeClr val="accent1">
                    <a:lumMod val="50000"/>
                  </a:schemeClr>
                </a:solidFill>
                <a:latin typeface="+mj-lt"/>
                <a:ea typeface="Roboto" panose="02000000000000000000" pitchFamily="2" charset="0"/>
              </a:rPr>
              <a:t>Reproducible Reporting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+mj-lt"/>
              <a:ea typeface="Roboto" panose="02000000000000000000" pitchFamily="2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584188" y="4138488"/>
            <a:ext cx="1725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 smtClean="0">
                <a:solidFill>
                  <a:schemeClr val="accent1">
                    <a:lumMod val="50000"/>
                  </a:schemeClr>
                </a:solidFill>
                <a:latin typeface="+mj-lt"/>
                <a:ea typeface="Roboto" panose="02000000000000000000" pitchFamily="2" charset="0"/>
              </a:rPr>
              <a:t>Dynamic:</a:t>
            </a:r>
          </a:p>
          <a:p>
            <a:pPr algn="ctr"/>
            <a:r>
              <a:rPr lang="de-CH" dirty="0" smtClean="0">
                <a:solidFill>
                  <a:schemeClr val="accent1">
                    <a:lumMod val="50000"/>
                  </a:schemeClr>
                </a:solidFill>
                <a:latin typeface="+mj-lt"/>
                <a:ea typeface="Roboto" panose="02000000000000000000" pitchFamily="2" charset="0"/>
              </a:rPr>
              <a:t>Plots</a:t>
            </a:r>
          </a:p>
          <a:p>
            <a:pPr algn="ctr"/>
            <a:r>
              <a:rPr lang="de-CH" dirty="0" smtClean="0">
                <a:solidFill>
                  <a:schemeClr val="accent1">
                    <a:lumMod val="50000"/>
                  </a:schemeClr>
                </a:solidFill>
                <a:latin typeface="+mj-lt"/>
                <a:ea typeface="Roboto" panose="02000000000000000000" pitchFamily="2" charset="0"/>
              </a:rPr>
              <a:t>Tables</a:t>
            </a:r>
          </a:p>
          <a:p>
            <a:pPr algn="ctr"/>
            <a:r>
              <a:rPr lang="de-CH" dirty="0" smtClean="0">
                <a:solidFill>
                  <a:schemeClr val="accent1">
                    <a:lumMod val="50000"/>
                  </a:schemeClr>
                </a:solidFill>
                <a:latin typeface="+mj-lt"/>
                <a:ea typeface="Roboto" panose="02000000000000000000" pitchFamily="2" charset="0"/>
              </a:rPr>
              <a:t>Listings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+mj-lt"/>
              <a:ea typeface="Roboto" panose="02000000000000000000" pitchFamily="2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669428" y="4138488"/>
            <a:ext cx="1725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 smtClean="0">
                <a:solidFill>
                  <a:schemeClr val="accent1">
                    <a:lumMod val="50000"/>
                  </a:schemeClr>
                </a:solidFill>
                <a:latin typeface="+mj-lt"/>
                <a:ea typeface="Roboto" panose="02000000000000000000" pitchFamily="2" charset="0"/>
              </a:rPr>
              <a:t>Easy to code!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+mj-lt"/>
              <a:ea typeface="Roboto" panose="02000000000000000000" pitchFamily="2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1256038" y="0"/>
            <a:ext cx="935962" cy="369332"/>
          </a:xfrm>
          <a:prstGeom prst="rect">
            <a:avLst/>
          </a:prstGeom>
          <a:solidFill>
            <a:schemeClr val="bg2"/>
          </a:solidFill>
        </p:spPr>
        <p:txBody>
          <a:bodyPr wrap="none">
            <a:spAutoFit/>
          </a:bodyPr>
          <a:lstStyle/>
          <a:p>
            <a:r>
              <a:rPr lang="de-CH" dirty="0"/>
              <a:t>Projects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283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Diagnostics App to explain </a:t>
            </a:r>
            <a:r>
              <a:rPr lang="de-CH" dirty="0" smtClean="0"/>
              <a:t>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2000" dirty="0" smtClean="0"/>
              <a:t>An assay needed to cluster Antibodies by their force of attraction</a:t>
            </a:r>
          </a:p>
          <a:p>
            <a:r>
              <a:rPr lang="de-CH" sz="2000" dirty="0" smtClean="0"/>
              <a:t>Data was only available in Excel</a:t>
            </a:r>
          </a:p>
          <a:p>
            <a:r>
              <a:rPr lang="de-CH" sz="2000" dirty="0" smtClean="0"/>
              <a:t>Solution: A clustering visualization for R-shiny</a:t>
            </a:r>
            <a:r>
              <a:rPr lang="en-US" sz="2000" dirty="0" smtClean="0"/>
              <a:t> (confidential)</a:t>
            </a:r>
          </a:p>
          <a:p>
            <a:r>
              <a:rPr lang="de-CH" sz="2000" dirty="0" smtClean="0"/>
              <a:t>Public solution: </a:t>
            </a:r>
            <a:r>
              <a:rPr lang="en-US" sz="2000" dirty="0">
                <a:hlinkClick r:id="rId2"/>
              </a:rPr>
              <a:t>https://mail-wolf.de/?p=4344</a:t>
            </a:r>
            <a:endParaRPr lang="de-CH" sz="2000" dirty="0" smtClean="0"/>
          </a:p>
          <a:p>
            <a:endParaRPr lang="de-CH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8206-3CFE-43A4-B2DC-9A718AC19900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s://mail-wolf.de/wp-content/uploads/finalapp-1000x28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2693" y="4568386"/>
            <a:ext cx="7950047" cy="2289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11256038" y="0"/>
            <a:ext cx="935962" cy="369332"/>
          </a:xfrm>
          <a:prstGeom prst="rect">
            <a:avLst/>
          </a:prstGeom>
          <a:solidFill>
            <a:schemeClr val="bg2"/>
          </a:solidFill>
        </p:spPr>
        <p:txBody>
          <a:bodyPr wrap="none">
            <a:spAutoFit/>
          </a:bodyPr>
          <a:lstStyle/>
          <a:p>
            <a:r>
              <a:rPr lang="de-CH" dirty="0"/>
              <a:t>Projects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669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Showcase: COVID-19 dashboard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2000" dirty="0" smtClean="0"/>
              <a:t>Map including spread of cases</a:t>
            </a:r>
          </a:p>
          <a:p>
            <a:r>
              <a:rPr lang="de-CH" sz="2000" dirty="0" smtClean="0"/>
              <a:t>Customizable plots of different parameters:</a:t>
            </a:r>
          </a:p>
          <a:p>
            <a:pPr lvl="1"/>
            <a:r>
              <a:rPr lang="de-CH" sz="1600" dirty="0" smtClean="0"/>
              <a:t># of cases</a:t>
            </a:r>
          </a:p>
          <a:p>
            <a:pPr lvl="1"/>
            <a:r>
              <a:rPr lang="de-CH" sz="1600" dirty="0" smtClean="0"/>
              <a:t># of new cases</a:t>
            </a:r>
          </a:p>
          <a:p>
            <a:pPr lvl="1"/>
            <a:r>
              <a:rPr lang="de-CH" sz="1600" dirty="0" smtClean="0"/>
              <a:t># of days to double # of cases</a:t>
            </a:r>
          </a:p>
          <a:p>
            <a:pPr lvl="1"/>
            <a:r>
              <a:rPr lang="de-CH" sz="1600" dirty="0" smtClean="0"/>
              <a:t>....</a:t>
            </a:r>
          </a:p>
          <a:p>
            <a:r>
              <a:rPr lang="de-CH" sz="2000" dirty="0" smtClean="0"/>
              <a:t>Material Design to work on mobile devices and tablets</a:t>
            </a:r>
          </a:p>
          <a:p>
            <a:r>
              <a:rPr lang="de-CH" sz="2000" dirty="0" smtClean="0"/>
              <a:t>App: </a:t>
            </a:r>
            <a:r>
              <a:rPr lang="en-US" sz="2000" dirty="0">
                <a:hlinkClick r:id="rId2"/>
              </a:rPr>
              <a:t>https://</a:t>
            </a:r>
            <a:r>
              <a:rPr lang="en-US" sz="2000" dirty="0" smtClean="0">
                <a:hlinkClick r:id="rId2"/>
              </a:rPr>
              <a:t>sebastianwolf.shinyapps.io/Corona-Shiny/</a:t>
            </a:r>
            <a:r>
              <a:rPr lang="en-US" sz="2000" dirty="0"/>
              <a:t> </a:t>
            </a:r>
          </a:p>
          <a:p>
            <a:r>
              <a:rPr lang="de-CH" sz="2000" dirty="0" smtClean="0"/>
              <a:t>Article: </a:t>
            </a:r>
            <a:r>
              <a:rPr lang="en-US" sz="2000" dirty="0">
                <a:hlinkClick r:id="rId3"/>
              </a:rPr>
              <a:t>https://mail-wolf.de/?p=4632</a:t>
            </a:r>
            <a:endParaRPr lang="de-CH" sz="2000" dirty="0" smtClean="0"/>
          </a:p>
          <a:p>
            <a:endParaRPr lang="de-CH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8206-3CFE-43A4-B2DC-9A718AC19900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8" name="Picture 4" descr="https://mail-wolf.de/wp-content/uploads/Anmerkung-2020-04-03-172015-1000x288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5064124"/>
            <a:ext cx="9525000" cy="2743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11256038" y="0"/>
            <a:ext cx="935962" cy="369332"/>
          </a:xfrm>
          <a:prstGeom prst="rect">
            <a:avLst/>
          </a:prstGeom>
          <a:solidFill>
            <a:schemeClr val="bg2"/>
          </a:solidFill>
        </p:spPr>
        <p:txBody>
          <a:bodyPr wrap="none">
            <a:spAutoFit/>
          </a:bodyPr>
          <a:lstStyle/>
          <a:p>
            <a:r>
              <a:rPr lang="de-CH" dirty="0"/>
              <a:t>Projects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989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Why R-Shiny?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2000" dirty="0" smtClean="0"/>
              <a:t>R is a commonly used programming language for statisticians</a:t>
            </a:r>
          </a:p>
          <a:p>
            <a:r>
              <a:rPr lang="de-CH" sz="2000" dirty="0" smtClean="0"/>
              <a:t>WebApps allow dynamic reporting, non-statisticians know WebApp interfaces really well</a:t>
            </a:r>
          </a:p>
          <a:p>
            <a:r>
              <a:rPr lang="de-CH" sz="2000" dirty="0" smtClean="0"/>
              <a:t>R-Shiny is simple to learn</a:t>
            </a:r>
          </a:p>
          <a:p>
            <a:r>
              <a:rPr lang="de-CH" sz="2000" dirty="0" smtClean="0"/>
              <a:t>R-Shiny is well documented</a:t>
            </a:r>
          </a:p>
          <a:p>
            <a:r>
              <a:rPr lang="de-CH" sz="2000" dirty="0" smtClean="0"/>
              <a:t>R-Shiny computing environments are easy to set up</a:t>
            </a:r>
          </a:p>
          <a:p>
            <a:r>
              <a:rPr lang="de-CH" sz="2000" dirty="0" smtClean="0"/>
              <a:t>R leaves you with a lot of flexibility – see the showcase</a:t>
            </a:r>
          </a:p>
          <a:p>
            <a:endParaRPr lang="de-CH" sz="2000" dirty="0"/>
          </a:p>
          <a:p>
            <a:r>
              <a:rPr lang="de-CH" sz="2000" dirty="0" smtClean="0"/>
              <a:t>More: </a:t>
            </a:r>
          </a:p>
          <a:p>
            <a:pPr lvl="1"/>
            <a:r>
              <a:rPr lang="en-US" sz="1600" dirty="0" smtClean="0">
                <a:hlinkClick r:id="rId2"/>
              </a:rPr>
              <a:t>https</a:t>
            </a:r>
            <a:r>
              <a:rPr lang="en-US" sz="1600" dirty="0">
                <a:hlinkClick r:id="rId2"/>
              </a:rPr>
              <a:t>://shiny.rstudio.com</a:t>
            </a:r>
            <a:r>
              <a:rPr lang="en-US" sz="1600" dirty="0" smtClean="0">
                <a:hlinkClick r:id="rId2"/>
              </a:rPr>
              <a:t>/</a:t>
            </a:r>
            <a:endParaRPr lang="en-US" sz="1600" dirty="0" smtClean="0"/>
          </a:p>
          <a:p>
            <a:pPr lvl="1"/>
            <a:r>
              <a:rPr lang="en-US" sz="1600" dirty="0">
                <a:hlinkClick r:id="rId3"/>
              </a:rPr>
              <a:t>https://rstudio.com/products/connect</a:t>
            </a:r>
            <a:r>
              <a:rPr lang="en-US" sz="1600" dirty="0" smtClean="0">
                <a:hlinkClick r:id="rId3"/>
              </a:rPr>
              <a:t>/</a:t>
            </a:r>
            <a:endParaRPr lang="en-US" sz="1600" dirty="0" smtClean="0"/>
          </a:p>
          <a:p>
            <a:pPr lvl="1"/>
            <a:r>
              <a:rPr lang="en-US" sz="1600" dirty="0">
                <a:hlinkClick r:id="rId4"/>
              </a:rPr>
              <a:t>https://rstudio.com/products/shiny/shiny-server</a:t>
            </a:r>
            <a:r>
              <a:rPr lang="en-US" sz="1600" dirty="0" smtClean="0">
                <a:hlinkClick r:id="rId4"/>
              </a:rPr>
              <a:t>/</a:t>
            </a:r>
            <a:endParaRPr lang="en-US" sz="1600" dirty="0" smtClean="0"/>
          </a:p>
          <a:p>
            <a:pPr lvl="1"/>
            <a:r>
              <a:rPr lang="en-US" sz="1600" dirty="0">
                <a:hlinkClick r:id="rId5"/>
              </a:rPr>
              <a:t>https://www.business-science.io/business/2020/03/09/shiny-vs-tableau.html</a:t>
            </a:r>
            <a:endParaRPr lang="en-US" sz="1600" dirty="0" smtClean="0"/>
          </a:p>
          <a:p>
            <a:pPr lvl="1"/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8206-3CFE-43A4-B2DC-9A718AC19900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89133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ARPPTCOMPATIBLE4" val="RXP"/>
  <p:tag name="VARPPTCOMPATIBLERD03" val="RXP"/>
  <p:tag name="VARPPTTYPE" val="RXP"/>
  <p:tag name="VARPPTSLIDEFORMAT" val="RXP"/>
  <p:tag name="VARPPTLANG" val="RXPEnglish"/>
  <p:tag name="VARSAVEMESSAGETIMESTAMP" val="RXP07.04.2020"/>
</p:tagLst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BF9000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29864</TotalTime>
  <Words>431</Words>
  <Application>Microsoft Office PowerPoint</Application>
  <PresentationFormat>Widescreen</PresentationFormat>
  <Paragraphs>112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Microsoft JhengHei Light</vt:lpstr>
      <vt:lpstr>Arial</vt:lpstr>
      <vt:lpstr>Calibri</vt:lpstr>
      <vt:lpstr>Calibri Light</vt:lpstr>
      <vt:lpstr>Courier New</vt:lpstr>
      <vt:lpstr>Roboto</vt:lpstr>
      <vt:lpstr>Roboto Light</vt:lpstr>
      <vt:lpstr>Office Theme</vt:lpstr>
      <vt:lpstr>R-Shiny framework in Pharma</vt:lpstr>
      <vt:lpstr>Slides in here</vt:lpstr>
      <vt:lpstr>About Sebastian Engel-Wolf</vt:lpstr>
      <vt:lpstr>Diagnostics Clinical Study App</vt:lpstr>
      <vt:lpstr>Diagnostics Clinical Study App</vt:lpstr>
      <vt:lpstr>Pharma Clinical Study Framework</vt:lpstr>
      <vt:lpstr>Diagnostics App to explain clustering</vt:lpstr>
      <vt:lpstr>Showcase: COVID-19 dashboard</vt:lpstr>
      <vt:lpstr>Why R-Shiny?</vt:lpstr>
      <vt:lpstr>PowerPoint Presentation</vt:lpstr>
    </vt:vector>
  </TitlesOfParts>
  <Company>F. Hoffmann-La Roche,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Wolf, Sebastian {MDBB~Basel}</dc:creator>
  <cp:lastModifiedBy>Wolf, Sebastian {MDBB~Basel}</cp:lastModifiedBy>
  <cp:revision>173</cp:revision>
  <dcterms:created xsi:type="dcterms:W3CDTF">2019-05-14T16:10:30Z</dcterms:created>
  <dcterms:modified xsi:type="dcterms:W3CDTF">2020-04-07T14:13:11Z</dcterms:modified>
</cp:coreProperties>
</file>