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317" r:id="rId3"/>
    <p:sldId id="341" r:id="rId4"/>
    <p:sldId id="342" r:id="rId5"/>
    <p:sldId id="343" r:id="rId6"/>
    <p:sldId id="344" r:id="rId7"/>
    <p:sldId id="346" r:id="rId8"/>
    <p:sldId id="345" r:id="rId9"/>
    <p:sldId id="347" r:id="rId10"/>
    <p:sldId id="33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49494"/>
    <a:srgbClr val="EAB13E"/>
    <a:srgbClr val="006668"/>
    <a:srgbClr val="D6D4D4"/>
    <a:srgbClr val="DDDBDB"/>
    <a:srgbClr val="13DFF5"/>
    <a:srgbClr val="6BE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9186" autoAdjust="0"/>
  </p:normalViewPr>
  <p:slideViewPr>
    <p:cSldViewPr snapToGrid="0">
      <p:cViewPr varScale="1">
        <p:scale>
          <a:sx n="87" d="100"/>
          <a:sy n="87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2F4E-8AB7-4C35-ADD5-AB8442724B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235F-D5F5-49D5-A1AD-2BC60D04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235F-D5F5-49D5-A1AD-2BC60D047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8BF-A942-407A-BDB0-98030DA5BF3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7BEF-22BA-493E-AC33-7C4A34D2DEC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652-4F53-4DF0-B582-4FE6B243DD8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3F0E1A-0507-4046-99B0-239F1A29DF61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435725"/>
            <a:ext cx="10515600" cy="2921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9838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405F-53A1-460E-A59C-D0D8BBB90525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02C-F072-4AEF-BB42-80953B418394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B48-BF54-4C02-8552-AB3432DC213F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FEEB-A132-44FD-AB71-947E465B307C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AB69-9DC0-4C5D-8F47-332D56A52127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912-63E5-4319-BF4C-B092FB084A3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33DD-09AC-449F-9F6A-05C19B1437DD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217B24-2B36-49FB-8CF4-521669E0608D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-wolf.de/?p=4401" TargetMode="External"/><Relationship Id="rId2" Type="http://schemas.openxmlformats.org/officeDocument/2006/relationships/hyperlink" Target="https://rviews.rstudio.com/2018/09/04/how-to-build-shiny-trucks-not-shiny-ca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zappingseb.github.io/RPharma201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-wolf.de/?p=440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ail-wolf.de/?p=43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-wolf.de/?p=4632" TargetMode="External"/><Relationship Id="rId2" Type="http://schemas.openxmlformats.org/officeDocument/2006/relationships/hyperlink" Target="https://sebastianwolf.shinyapps.io/Corona-Shin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connect/" TargetMode="External"/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-science.io/business/2020/03/09/shiny-vs-tableau.html" TargetMode="External"/><Relationship Id="rId4" Type="http://schemas.openxmlformats.org/officeDocument/2006/relationships/hyperlink" Target="https://rstudio.com/products/shiny/shiny-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R-Shiny framework in Pharma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" b="48127"/>
          <a:stretch/>
        </p:blipFill>
        <p:spPr>
          <a:xfrm>
            <a:off x="-480657" y="2666082"/>
            <a:ext cx="12981129" cy="41919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5701" y="6312884"/>
            <a:ext cx="1121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Sebastian 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Engel-Wolf </a:t>
            </a:r>
            <a:r>
              <a:rPr lang="de-C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@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zappingseb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5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99799" y="3171480"/>
            <a:ext cx="5988738" cy="2713383"/>
            <a:chOff x="3036299" y="3146436"/>
            <a:chExt cx="5988738" cy="2713383"/>
          </a:xfrm>
        </p:grpSpPr>
        <p:sp>
          <p:nvSpPr>
            <p:cNvPr id="6" name="Rectangle 5"/>
            <p:cNvSpPr/>
            <p:nvPr/>
          </p:nvSpPr>
          <p:spPr>
            <a:xfrm>
              <a:off x="3036299" y="3146436"/>
              <a:ext cx="5988738" cy="2713383"/>
            </a:xfrm>
            <a:prstGeom prst="rect">
              <a:avLst/>
            </a:prstGeom>
            <a:solidFill>
              <a:srgbClr val="D6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427" y="3171480"/>
              <a:ext cx="35198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@email    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       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@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blog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@bugReport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@cv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@twitter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0345" y="3171480"/>
              <a:ext cx="3768980" cy="258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sebastian@mail-wolf.de</a:t>
              </a: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m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ail-wolf.de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github.com/zappingseb</a:t>
              </a: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linkedin.com/in/zappingseb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twitter.com/zappingseb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4" y="1208952"/>
            <a:ext cx="1962528" cy="196252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Slides in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</a:p>
          <a:p>
            <a:r>
              <a:rPr lang="de-CH" dirty="0" smtClean="0"/>
              <a:t>Projects in the Pharmaceutical space:</a:t>
            </a:r>
          </a:p>
          <a:p>
            <a:pPr lvl="1"/>
            <a:r>
              <a:rPr lang="de-CH" dirty="0" smtClean="0"/>
              <a:t>Diagnostics Clinical Study App</a:t>
            </a:r>
          </a:p>
          <a:p>
            <a:pPr lvl="1"/>
            <a:r>
              <a:rPr lang="de-CH" dirty="0" smtClean="0"/>
              <a:t>Pharma Clinical Study Framework</a:t>
            </a:r>
          </a:p>
          <a:p>
            <a:pPr lvl="1"/>
            <a:r>
              <a:rPr lang="de-CH" dirty="0" smtClean="0"/>
              <a:t>Diagnostics App to explain clustering</a:t>
            </a:r>
          </a:p>
          <a:p>
            <a:pPr lvl="1"/>
            <a:r>
              <a:rPr lang="de-CH" dirty="0" smtClean="0"/>
              <a:t>Showcase: COVID-19 dashboard</a:t>
            </a:r>
          </a:p>
          <a:p>
            <a:r>
              <a:rPr lang="de-CH" dirty="0" smtClean="0"/>
              <a:t>Why R-Shiny?</a:t>
            </a:r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Sebastian Engel-Wolf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674" b="41561"/>
          <a:stretch/>
        </p:blipFill>
        <p:spPr>
          <a:xfrm>
            <a:off x="6096000" y="4059507"/>
            <a:ext cx="5262390" cy="23743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38201" y="1825625"/>
            <a:ext cx="4791418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b="1" dirty="0" smtClean="0"/>
              <a:t>since 2019 - </a:t>
            </a:r>
            <a:r>
              <a:rPr lang="de-CH" sz="2000" dirty="0" smtClean="0"/>
              <a:t>Freelance </a:t>
            </a:r>
          </a:p>
          <a:p>
            <a:r>
              <a:rPr lang="de-CH" sz="2000" dirty="0" smtClean="0"/>
              <a:t>R-shiny platform for analyzing clinical trials</a:t>
            </a:r>
          </a:p>
          <a:p>
            <a:r>
              <a:rPr lang="de-CH" sz="2000" dirty="0" smtClean="0"/>
              <a:t>Mathematical R-packages for analyzing clinical trials</a:t>
            </a:r>
          </a:p>
          <a:p>
            <a:pPr marL="0" indent="0">
              <a:buNone/>
            </a:pPr>
            <a:r>
              <a:rPr lang="de-CH" sz="2000" b="1" dirty="0" smtClean="0"/>
              <a:t>2017 – 2019 - </a:t>
            </a:r>
            <a:r>
              <a:rPr lang="de-CH" sz="2000" dirty="0" smtClean="0"/>
              <a:t>Biostatistician</a:t>
            </a:r>
          </a:p>
          <a:p>
            <a:r>
              <a:rPr lang="de-CH" sz="2000" dirty="0"/>
              <a:t>R-shiny platform for </a:t>
            </a:r>
            <a:r>
              <a:rPr lang="de-CH" sz="2000" dirty="0" smtClean="0"/>
              <a:t>Diagnostics device validation</a:t>
            </a:r>
          </a:p>
          <a:p>
            <a:pPr marL="0" indent="0">
              <a:buNone/>
            </a:pPr>
            <a:r>
              <a:rPr lang="de-CH" sz="2000" b="1" dirty="0" smtClean="0"/>
              <a:t>2015 – 2017</a:t>
            </a:r>
            <a:r>
              <a:rPr lang="de-CH" sz="2000" dirty="0" smtClean="0"/>
              <a:t> – Project Manager</a:t>
            </a:r>
          </a:p>
          <a:p>
            <a:r>
              <a:rPr lang="de-CH" sz="2000" dirty="0" smtClean="0"/>
              <a:t>Modeling production data</a:t>
            </a:r>
            <a:endParaRPr lang="de-CH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2329" y="1825625"/>
            <a:ext cx="526147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b="1" dirty="0" smtClean="0"/>
              <a:t>Background:</a:t>
            </a:r>
          </a:p>
          <a:p>
            <a:r>
              <a:rPr lang="de-CH" sz="2000" dirty="0" smtClean="0"/>
              <a:t>MSc in Molecular Biotechnology</a:t>
            </a:r>
          </a:p>
          <a:p>
            <a:r>
              <a:rPr lang="de-CH" sz="2000" dirty="0" smtClean="0"/>
              <a:t>15+ years of programming experience</a:t>
            </a:r>
          </a:p>
          <a:p>
            <a:r>
              <a:rPr lang="de-CH" sz="2000" dirty="0" smtClean="0"/>
              <a:t>Expert in Dashboard reporting with</a:t>
            </a:r>
            <a:r>
              <a:rPr lang="en-US" sz="2000" dirty="0" smtClean="0"/>
              <a:t> R + R-Shiny + Python +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+ </a:t>
            </a:r>
            <a:r>
              <a:rPr lang="en-US" sz="2000" dirty="0" err="1" smtClean="0"/>
              <a:t>matplotlib</a:t>
            </a:r>
            <a:endParaRPr lang="de-CH" sz="2000" dirty="0" smtClean="0"/>
          </a:p>
        </p:txBody>
      </p:sp>
    </p:spTree>
    <p:extLst>
      <p:ext uri="{BB962C8B-B14F-4D97-AF65-F5344CB8AC3E}">
        <p14:creationId xmlns:p14="http://schemas.microsoft.com/office/powerpoint/2010/main" val="3040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Diagnostics Clinical Study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r>
              <a:rPr lang="de-CH" dirty="0" smtClean="0"/>
              <a:t>bioWARP</a:t>
            </a:r>
            <a:endParaRPr lang="en-US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838200" y="1825625"/>
            <a:ext cx="10515599" cy="2019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 smtClean="0"/>
          </a:p>
          <a:p>
            <a:r>
              <a:rPr lang="de-CH" sz="2000" dirty="0" smtClean="0"/>
              <a:t>An app to let non-statistians analyze device data without contacting Biostats deparment</a:t>
            </a:r>
          </a:p>
          <a:p>
            <a:r>
              <a:rPr lang="de-CH" sz="2000" dirty="0" smtClean="0"/>
              <a:t>App is conform to SOPs</a:t>
            </a:r>
          </a:p>
          <a:p>
            <a:r>
              <a:rPr lang="de-CH" sz="2000" dirty="0" smtClean="0"/>
              <a:t>App allows PDF reporting to sign and store results</a:t>
            </a:r>
            <a:endParaRPr lang="en-US" sz="2000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47" y="3596959"/>
            <a:ext cx="6900173" cy="326104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Diagnostics Clinical Study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r>
              <a:rPr lang="de-CH" dirty="0" smtClean="0"/>
              <a:t>bioWARP</a:t>
            </a:r>
            <a:endParaRPr lang="en-US" dirty="0"/>
          </a:p>
        </p:txBody>
      </p:sp>
      <p:sp>
        <p:nvSpPr>
          <p:cNvPr id="43" name="Content Placeholder 6"/>
          <p:cNvSpPr txBox="1">
            <a:spLocks/>
          </p:cNvSpPr>
          <p:nvPr/>
        </p:nvSpPr>
        <p:spPr>
          <a:xfrm>
            <a:off x="838200" y="1825625"/>
            <a:ext cx="10515599" cy="2019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000" dirty="0" smtClean="0"/>
          </a:p>
          <a:p>
            <a:r>
              <a:rPr lang="de-CH" sz="2000" dirty="0" smtClean="0"/>
              <a:t>How to build a shiny truck: </a:t>
            </a:r>
            <a:r>
              <a:rPr lang="en-US" sz="2000" dirty="0">
                <a:hlinkClick r:id="rId2"/>
              </a:rPr>
              <a:t>https://rviews.rstudio.com/2018/09/04/how-to-build-shiny-trucks-not-shiny-cars/</a:t>
            </a:r>
            <a:endParaRPr lang="de-CH" sz="2000" dirty="0" smtClean="0"/>
          </a:p>
          <a:p>
            <a:r>
              <a:rPr lang="en-US" sz="2000" dirty="0"/>
              <a:t>A shiny Web App from LEGO— truck + </a:t>
            </a:r>
            <a:r>
              <a:rPr lang="en-US" sz="2000" dirty="0" smtClean="0"/>
              <a:t>trailer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://mail-wolf.de/?</a:t>
            </a:r>
            <a:r>
              <a:rPr lang="en-US" sz="2000" dirty="0" smtClean="0">
                <a:hlinkClick r:id="rId3"/>
              </a:rPr>
              <a:t>p=4401</a:t>
            </a:r>
            <a:endParaRPr lang="en-US" sz="2000" dirty="0" smtClean="0"/>
          </a:p>
          <a:p>
            <a:r>
              <a:rPr lang="de-CH" sz="2000" dirty="0" smtClean="0"/>
              <a:t>Presentation at R/Pharma </a:t>
            </a:r>
            <a:r>
              <a:rPr lang="en-US" sz="2000" dirty="0">
                <a:hlinkClick r:id="rId4"/>
              </a:rPr>
              <a:t>https://zappingseb.github.io/RPharma2018/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992" y="3707591"/>
            <a:ext cx="8364014" cy="311938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Pharma Clinical Study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More details are confidential – ideas to be found at: </a:t>
            </a:r>
            <a:r>
              <a:rPr lang="en-US" dirty="0">
                <a:hlinkClick r:id="rId2"/>
              </a:rPr>
              <a:t>https://mail-wolf.de/?p=4407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838200" y="1825625"/>
            <a:ext cx="10515599" cy="944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 smtClean="0"/>
          </a:p>
          <a:p>
            <a:r>
              <a:rPr lang="de-CH" sz="2000" dirty="0" smtClean="0"/>
              <a:t>An app-framework to enable dynamic clinical study reporting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2776968"/>
            <a:ext cx="1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656" y="2776968"/>
            <a:ext cx="17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WebApp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1370" y="2776968"/>
            <a:ext cx="16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R-Shiny Code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2563484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81353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12581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" idx="3"/>
            <a:endCxn id="9" idx="1"/>
          </p:cNvCxnSpPr>
          <p:nvPr/>
        </p:nvCxnSpPr>
        <p:spPr>
          <a:xfrm>
            <a:off x="5342770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46684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89576" y="2776968"/>
            <a:ext cx="17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R-Code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43" name="Straight Arrow Connector 42"/>
          <p:cNvCxnSpPr>
            <a:stCxn id="9" idx="3"/>
            <a:endCxn id="41" idx="1"/>
          </p:cNvCxnSpPr>
          <p:nvPr/>
        </p:nvCxnSpPr>
        <p:spPr>
          <a:xfrm>
            <a:off x="8231690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35604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8200" y="4138488"/>
            <a:ext cx="1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Reprodicible database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95326" y="4138488"/>
            <a:ext cx="1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Reproducible Reporting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4188" y="4138488"/>
            <a:ext cx="1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Dynamic: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Plots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Tables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Listings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428" y="4138488"/>
            <a:ext cx="1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Easy to code!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Diagnostics App to explain </a:t>
            </a:r>
            <a:r>
              <a:rPr lang="de-CH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An assay needed to cluster Antibodies by their force of attraction</a:t>
            </a:r>
          </a:p>
          <a:p>
            <a:r>
              <a:rPr lang="de-CH" sz="2000" dirty="0" smtClean="0"/>
              <a:t>Data was only available in Excel</a:t>
            </a:r>
          </a:p>
          <a:p>
            <a:r>
              <a:rPr lang="de-CH" sz="2000" dirty="0" smtClean="0"/>
              <a:t>Solution: A clustering visualization for R-shiny</a:t>
            </a:r>
            <a:r>
              <a:rPr lang="en-US" sz="2000" dirty="0" smtClean="0"/>
              <a:t> (confidential)</a:t>
            </a:r>
          </a:p>
          <a:p>
            <a:r>
              <a:rPr lang="de-CH" sz="2000" dirty="0" smtClean="0"/>
              <a:t>Public solution: </a:t>
            </a:r>
            <a:r>
              <a:rPr lang="en-US" sz="2000" dirty="0">
                <a:hlinkClick r:id="rId2"/>
              </a:rPr>
              <a:t>https://mail-wolf.de/?p=4344</a:t>
            </a:r>
            <a:endParaRPr lang="de-CH" sz="2000" dirty="0" smtClean="0"/>
          </a:p>
          <a:p>
            <a:endParaRPr lang="de-CH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ail-wolf.de/wp-content/uploads/finalapp-1000x2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93" y="4568386"/>
            <a:ext cx="7950047" cy="22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Showcase: COVID-19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Map including spread of cases</a:t>
            </a:r>
          </a:p>
          <a:p>
            <a:r>
              <a:rPr lang="de-CH" sz="2000" dirty="0" smtClean="0"/>
              <a:t>Customizable plots of different parameters:</a:t>
            </a:r>
          </a:p>
          <a:p>
            <a:pPr lvl="1"/>
            <a:r>
              <a:rPr lang="de-CH" sz="1600" dirty="0" smtClean="0"/>
              <a:t># of cases</a:t>
            </a:r>
          </a:p>
          <a:p>
            <a:pPr lvl="1"/>
            <a:r>
              <a:rPr lang="de-CH" sz="1600" dirty="0" smtClean="0"/>
              <a:t># of new cases</a:t>
            </a:r>
          </a:p>
          <a:p>
            <a:pPr lvl="1"/>
            <a:r>
              <a:rPr lang="de-CH" sz="1600" dirty="0" smtClean="0"/>
              <a:t># of days to double # of cases</a:t>
            </a:r>
          </a:p>
          <a:p>
            <a:pPr lvl="1"/>
            <a:r>
              <a:rPr lang="de-CH" sz="1600" dirty="0" smtClean="0"/>
              <a:t>....</a:t>
            </a:r>
          </a:p>
          <a:p>
            <a:r>
              <a:rPr lang="de-CH" sz="2000" dirty="0" smtClean="0"/>
              <a:t>Material Design to work on mobile devices and tablets</a:t>
            </a:r>
          </a:p>
          <a:p>
            <a:r>
              <a:rPr lang="de-CH" sz="2000" dirty="0" smtClean="0"/>
              <a:t>App: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sebastianwolf.shinyapps.io/Corona-Shiny/</a:t>
            </a:r>
            <a:r>
              <a:rPr lang="en-US" sz="2000" dirty="0"/>
              <a:t> </a:t>
            </a:r>
          </a:p>
          <a:p>
            <a:r>
              <a:rPr lang="de-CH" sz="2000" dirty="0" smtClean="0"/>
              <a:t>Article: </a:t>
            </a:r>
            <a:r>
              <a:rPr lang="en-US" sz="2000" dirty="0">
                <a:hlinkClick r:id="rId3"/>
              </a:rPr>
              <a:t>https://mail-wolf.de/?p=4632</a:t>
            </a:r>
            <a:endParaRPr lang="de-CH" sz="2000" dirty="0" smtClean="0"/>
          </a:p>
          <a:p>
            <a:endParaRPr lang="de-CH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mail-wolf.de/wp-content/uploads/Anmerkung-2020-04-03-172015-1000x2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064124"/>
            <a:ext cx="952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R-Shiny?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R is a commonly used programming language for statisticians</a:t>
            </a:r>
          </a:p>
          <a:p>
            <a:r>
              <a:rPr lang="de-CH" sz="2000" dirty="0" smtClean="0"/>
              <a:t>WebApps allow dynamic reporting, non-statisticians know WebApp interfaces really well</a:t>
            </a:r>
          </a:p>
          <a:p>
            <a:r>
              <a:rPr lang="de-CH" sz="2000" dirty="0" smtClean="0"/>
              <a:t>R-Shiny is simple to learn</a:t>
            </a:r>
          </a:p>
          <a:p>
            <a:r>
              <a:rPr lang="de-CH" sz="2000" dirty="0" smtClean="0"/>
              <a:t>R-Shiny is well documented</a:t>
            </a:r>
          </a:p>
          <a:p>
            <a:r>
              <a:rPr lang="de-CH" sz="2000" dirty="0" smtClean="0"/>
              <a:t>R-Shiny computing environments are easy to set up</a:t>
            </a:r>
          </a:p>
          <a:p>
            <a:r>
              <a:rPr lang="de-CH" sz="2000" dirty="0" smtClean="0"/>
              <a:t>R leaves you with a lot of flexibility – see the showcase</a:t>
            </a:r>
          </a:p>
          <a:p>
            <a:endParaRPr lang="de-CH" sz="2000" dirty="0"/>
          </a:p>
          <a:p>
            <a:r>
              <a:rPr lang="de-CH" sz="2000" dirty="0" smtClean="0"/>
              <a:t>More: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://shiny.rstudio.com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https://rstudio.com/products/connect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https://rstudio.com/products/shiny/shiny-server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https://www.business-science.io/business/2020/03/09/shiny-vs-tableau.html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1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PPTLANG" val="RXPEnglish"/>
  <p:tag name="VARSAVEMESSAGETIMESTAMP" val="RXP07.04.202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9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29861</TotalTime>
  <Words>422</Words>
  <Application>Microsoft Office PowerPoint</Application>
  <PresentationFormat>Widescreen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JhengHei Light</vt:lpstr>
      <vt:lpstr>Arial</vt:lpstr>
      <vt:lpstr>Calibri</vt:lpstr>
      <vt:lpstr>Calibri Light</vt:lpstr>
      <vt:lpstr>Courier New</vt:lpstr>
      <vt:lpstr>Roboto</vt:lpstr>
      <vt:lpstr>Roboto Light</vt:lpstr>
      <vt:lpstr>Office Theme</vt:lpstr>
      <vt:lpstr>R-Shiny framework in Pharma</vt:lpstr>
      <vt:lpstr>Slides in here</vt:lpstr>
      <vt:lpstr>About Sebastian Engel-Wolf</vt:lpstr>
      <vt:lpstr>Diagnostics Clinical Study App</vt:lpstr>
      <vt:lpstr>Diagnostics Clinical Study App</vt:lpstr>
      <vt:lpstr>Pharma Clinical Study Framework</vt:lpstr>
      <vt:lpstr>Diagnostics App to explain clustering</vt:lpstr>
      <vt:lpstr>Showcase: COVID-19 dashboard</vt:lpstr>
      <vt:lpstr>Why R-Shiny?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Sebastian {MDBB~Basel}</dc:creator>
  <cp:lastModifiedBy>Wolf, Sebastian {MDBB~Basel}</cp:lastModifiedBy>
  <cp:revision>172</cp:revision>
  <dcterms:created xsi:type="dcterms:W3CDTF">2019-05-14T16:10:30Z</dcterms:created>
  <dcterms:modified xsi:type="dcterms:W3CDTF">2020-04-07T14:09:32Z</dcterms:modified>
</cp:coreProperties>
</file>