
<file path=[Content_Types].xml><?xml version="1.0" encoding="utf-8"?>
<Types xmlns="http://schemas.openxmlformats.org/package/2006/content-types">
  <Default Extension="png" ContentType="image/png"/>
  <Default Extension="wmf" ContentType="image/x-wmf"/>
  <Default Extension="xls" ContentType="application/vnd.ms-exce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72" r:id="rId3"/>
    <p:sldId id="265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7/27/2016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7/27/2016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7/27/2016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7/27/2016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s.oneabbott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s.oneabbot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Microsoft_Excel_97-2003_Worksheet2.xls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BMC Patrol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28415"/>
            <a:ext cx="9509760" cy="624679"/>
          </a:xfrm>
        </p:spPr>
        <p:txBody>
          <a:bodyPr>
            <a:normAutofit/>
          </a:bodyPr>
          <a:lstStyle/>
          <a:p>
            <a:r>
              <a:rPr lang="en-US" dirty="0" smtClean="0"/>
              <a:t>Sections of Purple Form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44699" y="4224739"/>
            <a:ext cx="11797047" cy="220182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ITSM queue to route the ticket – ITSM Support queue for which ticket is to be created for the monitoring event.</a:t>
            </a:r>
          </a:p>
          <a:p>
            <a:r>
              <a:rPr lang="en-US" sz="1800" dirty="0" smtClean="0"/>
              <a:t>Particular Setting and/or recovery – Recovery actions to take if any.</a:t>
            </a:r>
          </a:p>
          <a:p>
            <a:r>
              <a:rPr lang="en-US" sz="1800" dirty="0" smtClean="0"/>
              <a:t>Additional details – Additional info on the monitoring line item. Mention if this is an update to existing monitoring. Also mention Start Date if monitoring has to start only from a specific date.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23" y="927335"/>
            <a:ext cx="11610753" cy="329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28415"/>
            <a:ext cx="9509760" cy="624679"/>
          </a:xfrm>
        </p:spPr>
        <p:txBody>
          <a:bodyPr>
            <a:normAutofit/>
          </a:bodyPr>
          <a:lstStyle/>
          <a:p>
            <a:r>
              <a:rPr lang="en-US" dirty="0" smtClean="0"/>
              <a:t>Sections of Purple Form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44699" y="4224739"/>
            <a:ext cx="11797047" cy="220182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ITSM queue to route the ticket – ITSM Support queue for which ticket is to be created for the monitoring event.</a:t>
            </a:r>
          </a:p>
          <a:p>
            <a:r>
              <a:rPr lang="en-US" sz="1800" dirty="0" smtClean="0"/>
              <a:t>Particular Setting and/or recovery – Recovery actions to take if any.</a:t>
            </a:r>
          </a:p>
          <a:p>
            <a:r>
              <a:rPr lang="en-US" sz="1800" dirty="0" smtClean="0"/>
              <a:t>Additional details – Additional info on the monitoring line item. Mention if this is an update to existing monitoring. Also mention Start Date if monitoring has to start only from a specific date.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23" y="927335"/>
            <a:ext cx="11610753" cy="329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7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28415"/>
            <a:ext cx="9509760" cy="624679"/>
          </a:xfrm>
        </p:spPr>
        <p:txBody>
          <a:bodyPr>
            <a:normAutofit/>
          </a:bodyPr>
          <a:lstStyle/>
          <a:p>
            <a:r>
              <a:rPr lang="en-US" dirty="0" smtClean="0"/>
              <a:t>How to access BMC Patrol Centra</a:t>
            </a:r>
            <a:r>
              <a:rPr lang="en-US" dirty="0"/>
              <a:t>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099398"/>
            <a:ext cx="9773348" cy="4863520"/>
          </a:xfrm>
        </p:spPr>
        <p:txBody>
          <a:bodyPr>
            <a:normAutofit/>
          </a:bodyPr>
          <a:lstStyle/>
          <a:p>
            <a:r>
              <a:rPr lang="en-US" dirty="0" smtClean="0"/>
              <a:t>Raise request in EIDM to get added to the Security group, “</a:t>
            </a:r>
            <a:r>
              <a:rPr lang="en-US" b="1" dirty="0" smtClean="0"/>
              <a:t>APP-GIS-</a:t>
            </a:r>
            <a:r>
              <a:rPr lang="en-US" b="1" dirty="0" err="1" smtClean="0"/>
              <a:t>BBPMUsers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Login to </a:t>
            </a:r>
            <a:r>
              <a:rPr lang="en-US" dirty="0" smtClean="0">
                <a:hlinkClick r:id="rId2"/>
              </a:rPr>
              <a:t>https://apps.oneabbott.com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Click on the BMC Patrol Center Icon.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sz="1800" i="1" dirty="0">
                <a:latin typeface="Calibri" panose="020F0502020204030204" pitchFamily="34" charset="0"/>
              </a:rPr>
              <a:t>BMC Patrol Central is a tool for Historical performance information on the Baseline IS parameters.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2936" t="40718" r="39739" b="41364"/>
          <a:stretch/>
        </p:blipFill>
        <p:spPr>
          <a:xfrm>
            <a:off x="6516710" y="1403797"/>
            <a:ext cx="953037" cy="12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4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28415"/>
            <a:ext cx="9509760" cy="624679"/>
          </a:xfrm>
        </p:spPr>
        <p:txBody>
          <a:bodyPr>
            <a:normAutofit/>
          </a:bodyPr>
          <a:lstStyle/>
          <a:p>
            <a:r>
              <a:rPr lang="en-US" dirty="0" smtClean="0"/>
              <a:t>Monitoring on BMC Patrol Central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099398"/>
            <a:ext cx="9773348" cy="5275644"/>
          </a:xfrm>
        </p:spPr>
        <p:txBody>
          <a:bodyPr>
            <a:normAutofit/>
          </a:bodyPr>
          <a:lstStyle/>
          <a:p>
            <a:r>
              <a:rPr lang="en-US" dirty="0" smtClean="0"/>
              <a:t>On BMC Patrol Central Launchpad, click on the Patrol Central Operator.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On the Patrol Central Operator </a:t>
            </a:r>
            <a:r>
              <a:rPr lang="en-US" dirty="0" err="1" smtClean="0"/>
              <a:t>Taskpad</a:t>
            </a:r>
            <a:r>
              <a:rPr lang="en-US" dirty="0" smtClean="0"/>
              <a:t>, click on Add Managed Systems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Login to </a:t>
            </a:r>
            <a:r>
              <a:rPr lang="en-US" dirty="0" smtClean="0">
                <a:hlinkClick r:id="rId2"/>
              </a:rPr>
              <a:t>https://apps.oneabbott.com</a:t>
            </a:r>
            <a:r>
              <a:rPr lang="en-US" dirty="0" smtClean="0"/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12891" y="1532584"/>
            <a:ext cx="3567448" cy="1468193"/>
            <a:chOff x="1712891" y="1532584"/>
            <a:chExt cx="3567448" cy="146819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14828" t="19494" r="57754" b="59333"/>
            <a:stretch/>
          </p:blipFill>
          <p:spPr>
            <a:xfrm>
              <a:off x="1712891" y="1532584"/>
              <a:ext cx="3567448" cy="1468193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4043966" y="2034919"/>
              <a:ext cx="965916" cy="798490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12891" y="3503112"/>
            <a:ext cx="8744755" cy="1326524"/>
            <a:chOff x="1712891" y="3503112"/>
            <a:chExt cx="8744755" cy="132652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l="18589" t="33795" r="14201" b="47075"/>
            <a:stretch/>
          </p:blipFill>
          <p:spPr>
            <a:xfrm>
              <a:off x="1712891" y="3503112"/>
              <a:ext cx="8744755" cy="1326524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1712891" y="3997202"/>
              <a:ext cx="759853" cy="677829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33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28415"/>
            <a:ext cx="9509760" cy="624679"/>
          </a:xfrm>
        </p:spPr>
        <p:txBody>
          <a:bodyPr>
            <a:normAutofit/>
          </a:bodyPr>
          <a:lstStyle/>
          <a:p>
            <a:r>
              <a:rPr lang="en-US" dirty="0" smtClean="0"/>
              <a:t>Monitoring on BMC Patrol Central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099397"/>
            <a:ext cx="9773348" cy="5056704"/>
          </a:xfrm>
        </p:spPr>
        <p:txBody>
          <a:bodyPr>
            <a:normAutofit/>
          </a:bodyPr>
          <a:lstStyle/>
          <a:p>
            <a:r>
              <a:rPr lang="en-US" dirty="0" smtClean="0"/>
              <a:t>On Managed Systems Wizard, enter the Server name in the Filter text box and press Enter.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 the Servers to be monitored and Click on Next.</a:t>
            </a:r>
          </a:p>
          <a:p>
            <a:r>
              <a:rPr lang="en-US" dirty="0" smtClean="0"/>
              <a:t>Click on Finish in the next screen.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19404" y="1593895"/>
            <a:ext cx="3615773" cy="3119773"/>
            <a:chOff x="3919404" y="1593895"/>
            <a:chExt cx="3615773" cy="31197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9404" y="1593895"/>
              <a:ext cx="3615773" cy="3119773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4090481" y="3720830"/>
              <a:ext cx="953310" cy="16537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93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28415"/>
            <a:ext cx="9509760" cy="624679"/>
          </a:xfrm>
        </p:spPr>
        <p:txBody>
          <a:bodyPr>
            <a:normAutofit/>
          </a:bodyPr>
          <a:lstStyle/>
          <a:p>
            <a:r>
              <a:rPr lang="en-US" dirty="0" smtClean="0"/>
              <a:t>Monitoring on BMC Patrol Central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099397"/>
            <a:ext cx="9773348" cy="5056704"/>
          </a:xfrm>
        </p:spPr>
        <p:txBody>
          <a:bodyPr>
            <a:normAutofit/>
          </a:bodyPr>
          <a:lstStyle/>
          <a:p>
            <a:r>
              <a:rPr lang="en-US" dirty="0" smtClean="0"/>
              <a:t>On the Operator Pane in the left, expand the Server of interest to click the Parameter to check the Performance of.</a:t>
            </a:r>
          </a:p>
          <a:p>
            <a:r>
              <a:rPr lang="en-US" dirty="0" smtClean="0"/>
              <a:t>Real Time Chart of the selected parameter will be shown on the right pane.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949" r="3313" b="22559"/>
          <a:stretch/>
        </p:blipFill>
        <p:spPr>
          <a:xfrm>
            <a:off x="1303315" y="2418038"/>
            <a:ext cx="9811153" cy="35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28415"/>
            <a:ext cx="9509760" cy="624679"/>
          </a:xfrm>
        </p:spPr>
        <p:txBody>
          <a:bodyPr>
            <a:normAutofit/>
          </a:bodyPr>
          <a:lstStyle/>
          <a:p>
            <a:r>
              <a:rPr lang="en-US" dirty="0" smtClean="0"/>
              <a:t>BMC Patrol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099399"/>
            <a:ext cx="9509760" cy="4343400"/>
          </a:xfrm>
        </p:spPr>
        <p:txBody>
          <a:bodyPr/>
          <a:lstStyle/>
          <a:p>
            <a:r>
              <a:rPr lang="en-US" dirty="0" smtClean="0"/>
              <a:t>BMC Patrol is tool of choice for Enterprise wide monitoring at Abbott.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Benefits of Patrol</a:t>
            </a:r>
            <a:endParaRPr lang="en-US" b="1" u="sng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/>
              <a:t>Easy to configure.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sz="1600" dirty="0" smtClean="0"/>
              <a:t>Support team just has to submit a Purple Form.</a:t>
            </a:r>
            <a:endParaRPr lang="en-US" dirty="0" smtClean="0"/>
          </a:p>
          <a:p>
            <a:r>
              <a:rPr lang="en-US" dirty="0" smtClean="0"/>
              <a:t>Directly Integrated with ITSM.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sz="1600" dirty="0" smtClean="0"/>
              <a:t>Tickets will be automatically created when configured event is triggered.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28415"/>
            <a:ext cx="9509760" cy="624679"/>
          </a:xfrm>
        </p:spPr>
        <p:txBody>
          <a:bodyPr>
            <a:normAutofit/>
          </a:bodyPr>
          <a:lstStyle/>
          <a:p>
            <a:r>
              <a:rPr lang="en-US" dirty="0" smtClean="0"/>
              <a:t>Pre-Requisites for BMC Patrol Usage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099398"/>
            <a:ext cx="9509760" cy="5391554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BMC Patrol Agent Installation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servers to be monitored through </a:t>
            </a:r>
            <a:r>
              <a:rPr lang="en-US" dirty="0" smtClean="0"/>
              <a:t>BMC Patrol, BMC Patrol Agent needs to be installed.</a:t>
            </a:r>
          </a:p>
          <a:p>
            <a:r>
              <a:rPr lang="en-US" dirty="0" smtClean="0"/>
              <a:t>For installing BMC Patrol Agent on servers that lacks it, raise an ITSM incident to the Windows Operations team (</a:t>
            </a:r>
            <a:r>
              <a:rPr lang="en-US" b="1" dirty="0" smtClean="0"/>
              <a:t>WIP-GLBL-Windows / </a:t>
            </a:r>
            <a:r>
              <a:rPr lang="en-US" b="1" dirty="0" err="1" smtClean="0"/>
              <a:t>VmWare</a:t>
            </a:r>
            <a:r>
              <a:rPr lang="en-US" b="1" dirty="0" smtClean="0"/>
              <a:t> Operations</a:t>
            </a:r>
            <a:r>
              <a:rPr lang="en-US" dirty="0" smtClean="0"/>
              <a:t>).</a:t>
            </a:r>
            <a:endParaRPr lang="en-US" dirty="0" smtClean="0"/>
          </a:p>
          <a:p>
            <a:pPr marL="45720" indent="0">
              <a:buNone/>
            </a:pPr>
            <a:r>
              <a:rPr lang="en-US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Turning on Infrastructure Event</a:t>
            </a:r>
            <a:endParaRPr lang="en-US" b="1" u="sng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/>
              <a:t>For BMC Patrol to be able to create Incidents in ITSM for an app, Infrastructure event should be turned on.</a:t>
            </a:r>
          </a:p>
          <a:p>
            <a:r>
              <a:rPr lang="en-US" dirty="0" smtClean="0"/>
              <a:t>Raise request through mail to Cognizant’s ITSM SME, Deenadayalan Chandran to turn on the Infrastructure Event.</a:t>
            </a:r>
          </a:p>
          <a:p>
            <a:r>
              <a:rPr lang="en-US" dirty="0" smtClean="0"/>
              <a:t>Details to be provided are the ITSM Product Name and the ITSM Support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1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28415"/>
            <a:ext cx="9509760" cy="624679"/>
          </a:xfrm>
        </p:spPr>
        <p:txBody>
          <a:bodyPr>
            <a:normAutofit/>
          </a:bodyPr>
          <a:lstStyle/>
          <a:p>
            <a:r>
              <a:rPr lang="en-US" dirty="0" smtClean="0"/>
              <a:t>Patrol Monitoring Aspects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099398"/>
            <a:ext cx="9509760" cy="2300625"/>
          </a:xfrm>
        </p:spPr>
        <p:txBody>
          <a:bodyPr>
            <a:normAutofit/>
          </a:bodyPr>
          <a:lstStyle/>
          <a:p>
            <a:r>
              <a:rPr lang="en-US" dirty="0" smtClean="0"/>
              <a:t>BMC Patrol can be used for monitoring the below aspects.</a:t>
            </a:r>
            <a:endParaRPr lang="en-US" b="1" u="sng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Baseline IS Monitoring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File System space Monitoring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Application URL Monitoring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Application Service Monitoring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Windows Event Log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5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28415"/>
            <a:ext cx="9509760" cy="624679"/>
          </a:xfrm>
        </p:spPr>
        <p:txBody>
          <a:bodyPr>
            <a:normAutofit/>
          </a:bodyPr>
          <a:lstStyle/>
          <a:p>
            <a:r>
              <a:rPr lang="en-US" dirty="0" smtClean="0"/>
              <a:t>Patrol Monitoring Aspects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099398"/>
            <a:ext cx="9509760" cy="2300625"/>
          </a:xfrm>
        </p:spPr>
        <p:txBody>
          <a:bodyPr>
            <a:normAutofit/>
          </a:bodyPr>
          <a:lstStyle/>
          <a:p>
            <a:r>
              <a:rPr lang="en-US" dirty="0" smtClean="0"/>
              <a:t>BMC Patrol can be used for monitoring the below aspects.</a:t>
            </a:r>
            <a:endParaRPr lang="en-US" b="1" u="sng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Baseline IS Monitoring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File System space Monitoring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Application URL Monitoring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Application Service Monitoring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Windows Event Log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28415"/>
            <a:ext cx="9509760" cy="624679"/>
          </a:xfrm>
        </p:spPr>
        <p:txBody>
          <a:bodyPr>
            <a:normAutofit/>
          </a:bodyPr>
          <a:lstStyle/>
          <a:p>
            <a:r>
              <a:rPr lang="en-US" dirty="0" smtClean="0"/>
              <a:t>Steps for setting up new Monitoring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099398"/>
            <a:ext cx="9773348" cy="5095340"/>
          </a:xfrm>
        </p:spPr>
        <p:txBody>
          <a:bodyPr>
            <a:normAutofit/>
          </a:bodyPr>
          <a:lstStyle/>
          <a:p>
            <a:r>
              <a:rPr lang="en-US" dirty="0" smtClean="0"/>
              <a:t>Make sure that the Prerequisites are already completed for the application.</a:t>
            </a:r>
          </a:p>
          <a:p>
            <a:r>
              <a:rPr lang="en-US" dirty="0"/>
              <a:t>Update the Purple form </a:t>
            </a:r>
            <a:r>
              <a:rPr lang="en-US" dirty="0" smtClean="0"/>
              <a:t>with the Request details.</a:t>
            </a:r>
          </a:p>
          <a:p>
            <a:pPr marL="45720" indent="0">
              <a:buNone/>
            </a:pPr>
            <a:r>
              <a:rPr lang="en-US" sz="1600" dirty="0" smtClean="0"/>
              <a:t>Purple Form is a simple Excel template which has to be filled and submitted as part of Monitoring Request.</a:t>
            </a:r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endParaRPr lang="en-US" sz="1600" dirty="0" smtClean="0"/>
          </a:p>
          <a:p>
            <a:r>
              <a:rPr lang="en-US" dirty="0" smtClean="0"/>
              <a:t>Submit the filled out Purple Form through a ITSM ticket to the </a:t>
            </a:r>
            <a:r>
              <a:rPr lang="en-US" b="1" dirty="0" smtClean="0"/>
              <a:t>WIP-GLBL-Tools </a:t>
            </a:r>
            <a:r>
              <a:rPr lang="en-US" dirty="0" smtClean="0"/>
              <a:t>group.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r>
              <a:rPr lang="en-US" sz="1800" i="1" dirty="0" smtClean="0">
                <a:latin typeface="Calibri" panose="020F0502020204030204" pitchFamily="34" charset="0"/>
              </a:rPr>
              <a:t>Please archive copies of submitted Purple form. You would need them if any change to the submitted monitoring is needed.</a:t>
            </a:r>
            <a:endParaRPr lang="en-US" sz="1800" i="1" dirty="0">
              <a:latin typeface="Calibri" panose="020F050202020403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382484"/>
              </p:ext>
            </p:extLst>
          </p:nvPr>
        </p:nvGraphicFramePr>
        <p:xfrm>
          <a:off x="1521424" y="277190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showAsIcon="1" r:id="rId3" imgW="914400" imgH="771480" progId="Excel.Sheet.8">
                  <p:embed/>
                </p:oleObj>
              </mc:Choice>
              <mc:Fallback>
                <p:oleObj name="Worksheet" showAsIcon="1" r:id="rId3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1424" y="277190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77809"/>
              </p:ext>
            </p:extLst>
          </p:nvPr>
        </p:nvGraphicFramePr>
        <p:xfrm>
          <a:off x="2435824" y="277190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showAsIcon="1" r:id="rId5" imgW="914400" imgH="771480" progId="Excel.Sheet.8">
                  <p:embed/>
                </p:oleObj>
              </mc:Choice>
              <mc:Fallback>
                <p:oleObj name="Worksheet" showAsIcon="1" r:id="rId5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5824" y="277190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49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28415"/>
            <a:ext cx="9509760" cy="624679"/>
          </a:xfrm>
        </p:spPr>
        <p:txBody>
          <a:bodyPr>
            <a:normAutofit/>
          </a:bodyPr>
          <a:lstStyle/>
          <a:p>
            <a:r>
              <a:rPr lang="en-US" dirty="0" smtClean="0"/>
              <a:t>Sections of Purple Form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38389" y="5357610"/>
            <a:ext cx="10715223" cy="11848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Enter the Application or Project Name.</a:t>
            </a:r>
          </a:p>
          <a:p>
            <a:r>
              <a:rPr lang="en-US" sz="1800" dirty="0" smtClean="0"/>
              <a:t>Provide the Support Contact details (Application Support along with Vendor details if any).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58" y="896156"/>
            <a:ext cx="11330883" cy="434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28415"/>
            <a:ext cx="9509760" cy="624679"/>
          </a:xfrm>
        </p:spPr>
        <p:txBody>
          <a:bodyPr>
            <a:normAutofit/>
          </a:bodyPr>
          <a:lstStyle/>
          <a:p>
            <a:r>
              <a:rPr lang="en-US" dirty="0" smtClean="0"/>
              <a:t>Sections of Purple Form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44699" y="5009881"/>
            <a:ext cx="11797047" cy="141667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Enter Application specific Challenges, known issues, recovery actions etc., can be blank if none.</a:t>
            </a:r>
          </a:p>
          <a:p>
            <a:r>
              <a:rPr lang="en-US" sz="1800" dirty="0" smtClean="0"/>
              <a:t>Provide ITSM Product Categorization for ticket to be created. Refer categorization in ITSM to provide.</a:t>
            </a:r>
          </a:p>
          <a:p>
            <a:r>
              <a:rPr lang="en-US" sz="1800" dirty="0" smtClean="0"/>
              <a:t>Provide the ITSM Support group and Priority for alert Incidents to be created.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16" y="953094"/>
            <a:ext cx="7212169" cy="40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6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28415"/>
            <a:ext cx="9509760" cy="624679"/>
          </a:xfrm>
        </p:spPr>
        <p:txBody>
          <a:bodyPr>
            <a:normAutofit/>
          </a:bodyPr>
          <a:lstStyle/>
          <a:p>
            <a:r>
              <a:rPr lang="en-US" dirty="0" smtClean="0"/>
              <a:t>Sections of Purple Form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44699" y="4224739"/>
            <a:ext cx="11797047" cy="220182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What to monitor? – Enter the entity that is to be monitored. </a:t>
            </a:r>
          </a:p>
          <a:p>
            <a:r>
              <a:rPr lang="en-US" sz="1800" dirty="0" smtClean="0"/>
              <a:t>Target Server of Device Name – Server on which the monitoring is needed.</a:t>
            </a:r>
          </a:p>
          <a:p>
            <a:r>
              <a:rPr lang="en-US" sz="1800" dirty="0" smtClean="0"/>
              <a:t>Interval – Frequency with which BMC has to check if the monitoring event has been triggered.</a:t>
            </a:r>
          </a:p>
          <a:p>
            <a:r>
              <a:rPr lang="en-US" sz="1800" dirty="0" smtClean="0"/>
              <a:t>Blackout / Maintenance Exception – Time duration when Monitoring is to be paused (</a:t>
            </a:r>
            <a:r>
              <a:rPr lang="en-US" sz="1800" dirty="0" err="1" smtClean="0"/>
              <a:t>Eg</a:t>
            </a:r>
            <a:r>
              <a:rPr lang="en-US" sz="1800" dirty="0" smtClean="0"/>
              <a:t>: Weekly planned maintenance duration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23" y="927335"/>
            <a:ext cx="11610753" cy="329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3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751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Arial</vt:lpstr>
      <vt:lpstr>Calibri</vt:lpstr>
      <vt:lpstr>Century Gothic</vt:lpstr>
      <vt:lpstr>Wingdings</vt:lpstr>
      <vt:lpstr>Sheer Green 16x9</vt:lpstr>
      <vt:lpstr>Microsoft Excel 97-2003 Worksheet</vt:lpstr>
      <vt:lpstr>Application Monitoring</vt:lpstr>
      <vt:lpstr>BMC Patrol</vt:lpstr>
      <vt:lpstr>Pre-Requisites for BMC Patrol Usage</vt:lpstr>
      <vt:lpstr>Patrol Monitoring Aspects</vt:lpstr>
      <vt:lpstr>Patrol Monitoring Aspects</vt:lpstr>
      <vt:lpstr>Steps for setting up new Monitoring</vt:lpstr>
      <vt:lpstr>Sections of Purple Form</vt:lpstr>
      <vt:lpstr>Sections of Purple Form</vt:lpstr>
      <vt:lpstr>Sections of Purple Form</vt:lpstr>
      <vt:lpstr>Sections of Purple Form</vt:lpstr>
      <vt:lpstr>Sections of Purple Form</vt:lpstr>
      <vt:lpstr>How to access BMC Patrol Central</vt:lpstr>
      <vt:lpstr>Monitoring on BMC Patrol Central</vt:lpstr>
      <vt:lpstr>Monitoring on BMC Patrol Central</vt:lpstr>
      <vt:lpstr>Monitoring on BMC Patrol Central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2016-07-27T11:43:32Z</dcterms:created>
  <dcterms:modified xsi:type="dcterms:W3CDTF">2016-08-03T01:23:27Z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