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Space Mono" charset="1" panose="02000509040000020004"/>
      <p:regular r:id="rId14"/>
    </p:embeddedFont>
    <p:embeddedFont>
      <p:font typeface="Space Mono Bold" charset="1" panose="02000809030000020004"/>
      <p:regular r:id="rId15"/>
    </p:embeddedFont>
    <p:embeddedFont>
      <p:font typeface="Space Mono Italics" charset="1" panose="02000509090000090004"/>
      <p:regular r:id="rId16"/>
    </p:embeddedFont>
    <p:embeddedFont>
      <p:font typeface="Space Mono Bold Italics" charset="1" panose="02000809040000090004"/>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
      <p:font typeface="Open Sans Light" charset="1" panose="020B0306030504020204"/>
      <p:regular r:id="rId22"/>
    </p:embeddedFont>
    <p:embeddedFont>
      <p:font typeface="Open Sans Light Italics" charset="1" panose="020B0306030504020204"/>
      <p:regular r:id="rId23"/>
    </p:embeddedFont>
    <p:embeddedFont>
      <p:font typeface="Open Sans Ultra-Bold" charset="1" panose="00000000000000000000"/>
      <p:regular r:id="rId24"/>
    </p:embeddedFont>
    <p:embeddedFont>
      <p:font typeface="Open Sans Ultra-Bold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46" Target="slides/slide21.xml" Type="http://schemas.openxmlformats.org/officeDocument/2006/relationships/slide"/><Relationship Id="rId47" Target="slides/slide22.xml" Type="http://schemas.openxmlformats.org/officeDocument/2006/relationships/slide"/><Relationship Id="rId48" Target="slides/slide23.xml" Type="http://schemas.openxmlformats.org/officeDocument/2006/relationships/slide"/><Relationship Id="rId49" Target="slides/slide24.xml" Type="http://schemas.openxmlformats.org/officeDocument/2006/relationships/slide"/><Relationship Id="rId5" Target="tableStyles.xml" Type="http://schemas.openxmlformats.org/officeDocument/2006/relationships/tableStyles"/><Relationship Id="rId50" Target="slides/slide25.xml" Type="http://schemas.openxmlformats.org/officeDocument/2006/relationships/slide"/><Relationship Id="rId51" Target="slides/slide26.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https://huggingface.co/datasets/PiC/phrase_similarity" TargetMode="External" Type="http://schemas.openxmlformats.org/officeDocument/2006/relationships/hyperlink"/></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https://huggingface.co/datasets/paws" TargetMode="External" Type="http://schemas.openxmlformats.org/officeDocument/2006/relationships/hyperlink"/></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0.png" Type="http://schemas.openxmlformats.org/officeDocument/2006/relationships/image"/><Relationship Id="rId7" Target="https://huggingface.co/bert-base-uncased" TargetMode="External" Type="http://schemas.openxmlformats.org/officeDocument/2006/relationships/hyperlink"/><Relationship Id="rId8" Target="https://www.geeksforgeeks.org/nlp-synsets-for-a-word-in-wordnet/" TargetMode="External" Type="http://schemas.openxmlformats.org/officeDocument/2006/relationships/hyperlink"/></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https://wordnet.princeton.edu/documentation" TargetMode="External" Type="http://schemas.openxmlformats.org/officeDocument/2006/relationships/hyperlink"/><Relationship Id="rId8" Target="https://www.geeksforgeeks.org/nlp-synsets-for-a-word-in-wordnet/"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https://www.kaggle.com/datasets/snap/amazon-fine-food-reviews"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3368988"/>
            <a:ext cx="16636133" cy="2806585"/>
          </a:xfrm>
          <a:prstGeom prst="rect">
            <a:avLst/>
          </a:prstGeom>
        </p:spPr>
        <p:txBody>
          <a:bodyPr anchor="t" rtlCol="false" tIns="0" lIns="0" bIns="0" rIns="0">
            <a:spAutoFit/>
          </a:bodyPr>
          <a:lstStyle/>
          <a:p>
            <a:pPr algn="ctr">
              <a:lnSpc>
                <a:spcPts val="11096"/>
              </a:lnSpc>
            </a:pPr>
            <a:r>
              <a:rPr lang="en-US" sz="9484" spc="436">
                <a:solidFill>
                  <a:srgbClr val="637EFF"/>
                </a:solidFill>
                <a:latin typeface="Space Mono Bold"/>
              </a:rPr>
              <a:t>PreCog Rectruitment</a:t>
            </a:r>
          </a:p>
          <a:p>
            <a:pPr algn="ctr">
              <a:lnSpc>
                <a:spcPts val="11096"/>
              </a:lnSpc>
            </a:pPr>
            <a:r>
              <a:rPr lang="en-US" sz="9484" spc="436">
                <a:solidFill>
                  <a:srgbClr val="637EFF"/>
                </a:solidFill>
                <a:latin typeface="Space Mono Bold"/>
              </a:rPr>
              <a:t>Tasks</a:t>
            </a:r>
          </a:p>
        </p:txBody>
      </p:sp>
      <p:sp>
        <p:nvSpPr>
          <p:cNvPr name="Freeform 4" id="4"/>
          <p:cNvSpPr/>
          <p:nvPr/>
        </p:nvSpPr>
        <p:spPr>
          <a:xfrm flipH="false" flipV="false" rot="0">
            <a:off x="-1536277" y="-3706263"/>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583275"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036938"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594125" y="9090250"/>
            <a:ext cx="7505283" cy="761597"/>
          </a:xfrm>
          <a:prstGeom prst="rect">
            <a:avLst/>
          </a:prstGeom>
        </p:spPr>
        <p:txBody>
          <a:bodyPr anchor="t" rtlCol="false" tIns="0" lIns="0" bIns="0" rIns="0">
            <a:spAutoFit/>
          </a:bodyPr>
          <a:lstStyle/>
          <a:p>
            <a:pPr algn="ctr">
              <a:lnSpc>
                <a:spcPts val="5960"/>
              </a:lnSpc>
            </a:pPr>
            <a:r>
              <a:rPr lang="en-US" sz="5094">
                <a:solidFill>
                  <a:srgbClr val="6DACDB"/>
                </a:solidFill>
                <a:latin typeface="Roboto Condensed Bold"/>
              </a:rPr>
              <a:t>-By Mohd Zeeshan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2038400" y="1254623"/>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87173" y="3041672"/>
            <a:ext cx="11846400" cy="3016695"/>
          </a:xfrm>
          <a:prstGeom prst="rect">
            <a:avLst/>
          </a:prstGeom>
        </p:spPr>
        <p:txBody>
          <a:bodyPr anchor="t" rtlCol="false" tIns="0" lIns="0" bIns="0" rIns="0">
            <a:spAutoFit/>
          </a:bodyPr>
          <a:lstStyle/>
          <a:p>
            <a:pPr>
              <a:lnSpc>
                <a:spcPts val="7936"/>
              </a:lnSpc>
            </a:pPr>
            <a:r>
              <a:rPr lang="en-US" sz="6783" spc="312">
                <a:solidFill>
                  <a:srgbClr val="637EFF"/>
                </a:solidFill>
                <a:latin typeface="Space Mono Bold"/>
              </a:rPr>
              <a:t>Phrase and </a:t>
            </a:r>
          </a:p>
          <a:p>
            <a:pPr>
              <a:lnSpc>
                <a:spcPts val="7936"/>
              </a:lnSpc>
            </a:pPr>
            <a:r>
              <a:rPr lang="en-US" sz="6783" spc="312">
                <a:solidFill>
                  <a:srgbClr val="637EFF"/>
                </a:solidFill>
                <a:latin typeface="Space Mono Bold"/>
              </a:rPr>
              <a:t>Sentence </a:t>
            </a:r>
          </a:p>
          <a:p>
            <a:pPr>
              <a:lnSpc>
                <a:spcPts val="7936"/>
              </a:lnSpc>
            </a:pPr>
            <a:r>
              <a:rPr lang="en-US" sz="6783" spc="312">
                <a:solidFill>
                  <a:srgbClr val="637EFF"/>
                </a:solidFill>
                <a:latin typeface="Space Mono Bold"/>
              </a:rPr>
              <a:t>similarity Detection</a:t>
            </a:r>
          </a:p>
        </p:txBody>
      </p:sp>
      <p:sp>
        <p:nvSpPr>
          <p:cNvPr name="Freeform 5" id="5"/>
          <p:cNvSpPr/>
          <p:nvPr/>
        </p:nvSpPr>
        <p:spPr>
          <a:xfrm flipH="false" flipV="false" rot="0">
            <a:off x="-2520426" y="-4653275"/>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583275"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87173" y="6289443"/>
            <a:ext cx="11846400" cy="1350648"/>
          </a:xfrm>
          <a:prstGeom prst="rect">
            <a:avLst/>
          </a:prstGeom>
        </p:spPr>
        <p:txBody>
          <a:bodyPr anchor="t" rtlCol="false" tIns="0" lIns="0" bIns="0" rIns="0">
            <a:spAutoFit/>
          </a:bodyPr>
          <a:lstStyle/>
          <a:p>
            <a:pPr>
              <a:lnSpc>
                <a:spcPts val="5265"/>
              </a:lnSpc>
            </a:pPr>
            <a:r>
              <a:rPr lang="en-US" sz="4500">
                <a:solidFill>
                  <a:srgbClr val="B2DEFF"/>
                </a:solidFill>
                <a:latin typeface="Roboto Condensed"/>
              </a:rPr>
              <a:t>Phrase-pair and sentence-pair similarity detection using pre-trained GloVe word embeddings</a:t>
            </a:r>
          </a:p>
        </p:txBody>
      </p:sp>
      <p:sp>
        <p:nvSpPr>
          <p:cNvPr name="Freeform 8" id="8"/>
          <p:cNvSpPr/>
          <p:nvPr/>
        </p:nvSpPr>
        <p:spPr>
          <a:xfrm flipH="false" flipV="false" rot="0">
            <a:off x="-3036938"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015945" y="1047750"/>
            <a:ext cx="13535856" cy="1371757"/>
          </a:xfrm>
          <a:prstGeom prst="rect">
            <a:avLst/>
          </a:prstGeom>
        </p:spPr>
        <p:txBody>
          <a:bodyPr anchor="t" rtlCol="false" tIns="0" lIns="0" bIns="0" rIns="0">
            <a:spAutoFit/>
          </a:bodyPr>
          <a:lstStyle/>
          <a:p>
            <a:pPr algn="ctr">
              <a:lnSpc>
                <a:spcPts val="10765"/>
              </a:lnSpc>
            </a:pPr>
            <a:r>
              <a:rPr lang="en-US" sz="9201">
                <a:solidFill>
                  <a:srgbClr val="637EFF"/>
                </a:solidFill>
                <a:latin typeface="Roboto Condensed Bold"/>
              </a:rPr>
              <a:t>Dataset(Phrase)</a:t>
            </a:r>
          </a:p>
        </p:txBody>
      </p:sp>
      <p:sp>
        <p:nvSpPr>
          <p:cNvPr name="Freeform 3" id="3"/>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032380" y="2864985"/>
            <a:ext cx="12831671" cy="5356021"/>
          </a:xfrm>
          <a:prstGeom prst="rect">
            <a:avLst/>
          </a:prstGeom>
        </p:spPr>
        <p:txBody>
          <a:bodyPr anchor="t" rtlCol="false" tIns="0" lIns="0" bIns="0" rIns="0">
            <a:spAutoFit/>
          </a:bodyPr>
          <a:lstStyle/>
          <a:p>
            <a:pPr marL="708119" indent="-354060" lvl="1">
              <a:lnSpc>
                <a:spcPts val="3837"/>
              </a:lnSpc>
              <a:buFont typeface="Arial"/>
              <a:buChar char="•"/>
            </a:pPr>
            <a:r>
              <a:rPr lang="en-US" sz="3279">
                <a:solidFill>
                  <a:srgbClr val="FFFFFF"/>
                </a:solidFill>
                <a:latin typeface="Roboto Condensed"/>
              </a:rPr>
              <a:t>For this task, the dataset provided was: </a:t>
            </a:r>
            <a:r>
              <a:rPr lang="en-US" sz="3279" u="sng">
                <a:solidFill>
                  <a:srgbClr val="637EFF"/>
                </a:solidFill>
                <a:latin typeface="Roboto Condensed"/>
              </a:rPr>
              <a:t>PiC(phrase in context) phrase similarity[4]</a:t>
            </a:r>
            <a:r>
              <a:rPr lang="en-US" sz="3279">
                <a:solidFill>
                  <a:srgbClr val="FFFFFF"/>
                </a:solidFill>
                <a:latin typeface="Roboto Condensed"/>
              </a:rPr>
              <a:t> from HuggingFace.</a:t>
            </a:r>
          </a:p>
          <a:p>
            <a:pPr marL="708119" indent="-354060" lvl="1">
              <a:lnSpc>
                <a:spcPts val="3837"/>
              </a:lnSpc>
              <a:buFont typeface="Arial"/>
              <a:buChar char="•"/>
            </a:pPr>
            <a:r>
              <a:rPr lang="en-US" sz="3279">
                <a:solidFill>
                  <a:srgbClr val="FFFFFF"/>
                </a:solidFill>
                <a:latin typeface="Roboto Condensed"/>
              </a:rPr>
              <a:t>It is a human labelled dataset of 7000+ phrase pairs for similarity detection.</a:t>
            </a:r>
          </a:p>
          <a:p>
            <a:pPr marL="708119" indent="-354060" lvl="1">
              <a:lnSpc>
                <a:spcPts val="3837"/>
              </a:lnSpc>
              <a:buFont typeface="Arial"/>
              <a:buChar char="•"/>
            </a:pPr>
            <a:r>
              <a:rPr lang="en-US" sz="3279">
                <a:solidFill>
                  <a:srgbClr val="FFFFFF"/>
                </a:solidFill>
                <a:latin typeface="Roboto Condensed"/>
              </a:rPr>
              <a:t>This dataset has 6 columns: phrase1, phrase2, sentence1, sentence2, label and idx.</a:t>
            </a:r>
          </a:p>
          <a:p>
            <a:pPr marL="708119" indent="-354060" lvl="1">
              <a:lnSpc>
                <a:spcPts val="3837"/>
              </a:lnSpc>
              <a:buFont typeface="Arial"/>
              <a:buChar char="•"/>
            </a:pPr>
            <a:r>
              <a:rPr lang="en-US" sz="3279">
                <a:solidFill>
                  <a:srgbClr val="FFFFFF"/>
                </a:solidFill>
                <a:latin typeface="Roboto Condensed"/>
              </a:rPr>
              <a:t>idx is the id of the phrase pair.</a:t>
            </a:r>
          </a:p>
          <a:p>
            <a:pPr marL="708119" indent="-354060" lvl="1">
              <a:lnSpc>
                <a:spcPts val="3837"/>
              </a:lnSpc>
              <a:buFont typeface="Arial"/>
              <a:buChar char="•"/>
            </a:pPr>
            <a:r>
              <a:rPr lang="en-US" sz="3279">
                <a:solidFill>
                  <a:srgbClr val="FFFFFF"/>
                </a:solidFill>
                <a:latin typeface="Roboto Condensed"/>
              </a:rPr>
              <a:t>label is either 0 or 1 with 0 meaning not similar and 1 meaning similar.</a:t>
            </a:r>
          </a:p>
          <a:p>
            <a:pPr marL="708119" indent="-354060" lvl="1">
              <a:lnSpc>
                <a:spcPts val="3837"/>
              </a:lnSpc>
              <a:buFont typeface="Arial"/>
              <a:buChar char="•"/>
            </a:pPr>
            <a:r>
              <a:rPr lang="en-US" sz="3279">
                <a:solidFill>
                  <a:srgbClr val="FFFFFF"/>
                </a:solidFill>
                <a:latin typeface="Roboto Condensed"/>
              </a:rPr>
              <a:t>Phrase1 and phrase2 are the word pairs</a:t>
            </a:r>
          </a:p>
          <a:p>
            <a:pPr marL="708119" indent="-354060" lvl="1">
              <a:lnSpc>
                <a:spcPts val="3837"/>
              </a:lnSpc>
              <a:buFont typeface="Arial"/>
              <a:buChar char="•"/>
            </a:pPr>
            <a:r>
              <a:rPr lang="en-US" sz="3279">
                <a:solidFill>
                  <a:srgbClr val="FFFFFF"/>
                </a:solidFill>
                <a:latin typeface="Roboto Condensed"/>
              </a:rPr>
              <a:t>Sentence1 and sentence2 are the same sentences with the phrases put in the same place to show how in-context or out-context each one sounds.</a:t>
            </a:r>
          </a:p>
        </p:txBody>
      </p:sp>
      <p:sp>
        <p:nvSpPr>
          <p:cNvPr name="Freeform 8" id="8"/>
          <p:cNvSpPr/>
          <p:nvPr/>
        </p:nvSpPr>
        <p:spPr>
          <a:xfrm flipH="true" flipV="false" rot="0">
            <a:off x="-2668289" y="8676998"/>
            <a:ext cx="5336579" cy="5276542"/>
          </a:xfrm>
          <a:custGeom>
            <a:avLst/>
            <a:gdLst/>
            <a:ahLst/>
            <a:cxnLst/>
            <a:rect r="r" b="b" t="t" l="l"/>
            <a:pathLst>
              <a:path h="5276542" w="5336579">
                <a:moveTo>
                  <a:pt x="5336578" y="0"/>
                </a:moveTo>
                <a:lnTo>
                  <a:pt x="0" y="0"/>
                </a:lnTo>
                <a:lnTo>
                  <a:pt x="0" y="5276543"/>
                </a:lnTo>
                <a:lnTo>
                  <a:pt x="5336578" y="5276543"/>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0" id="10"/>
          <p:cNvSpPr/>
          <p:nvPr/>
        </p:nvSpPr>
        <p:spPr>
          <a:xfrm>
            <a:off x="0" y="8676998"/>
            <a:ext cx="18928722" cy="0"/>
          </a:xfrm>
          <a:prstGeom prst="line">
            <a:avLst/>
          </a:prstGeom>
          <a:ln cap="flat" w="47625">
            <a:solidFill>
              <a:srgbClr val="B2DEFF"/>
            </a:solidFill>
            <a:prstDash val="solid"/>
            <a:headEnd type="none" len="sm" w="sm"/>
            <a:tailEnd type="none" len="sm" w="sm"/>
          </a:ln>
        </p:spPr>
      </p:sp>
      <p:sp>
        <p:nvSpPr>
          <p:cNvPr name="TextBox 11" id="11"/>
          <p:cNvSpPr txBox="true"/>
          <p:nvPr/>
        </p:nvSpPr>
        <p:spPr>
          <a:xfrm rot="0">
            <a:off x="4373128" y="9023985"/>
            <a:ext cx="8821489" cy="459105"/>
          </a:xfrm>
          <a:prstGeom prst="rect">
            <a:avLst/>
          </a:prstGeom>
        </p:spPr>
        <p:txBody>
          <a:bodyPr anchor="t" rtlCol="false" tIns="0" lIns="0" bIns="0" rIns="0">
            <a:spAutoFit/>
          </a:bodyPr>
          <a:lstStyle/>
          <a:p>
            <a:pPr algn="ctr">
              <a:lnSpc>
                <a:spcPts val="3509"/>
              </a:lnSpc>
              <a:spcBef>
                <a:spcPct val="0"/>
              </a:spcBef>
            </a:pPr>
            <a:r>
              <a:rPr lang="en-US" sz="3000">
                <a:solidFill>
                  <a:srgbClr val="FFFFFF"/>
                </a:solidFill>
                <a:latin typeface="Roboto Condensed"/>
              </a:rPr>
              <a:t>[4] </a:t>
            </a:r>
            <a:r>
              <a:rPr lang="en-US" sz="3000" u="sng">
                <a:solidFill>
                  <a:srgbClr val="FFFFFF"/>
                </a:solidFill>
                <a:latin typeface="Roboto Condensed"/>
                <a:hlinkClick r:id="rId6" tooltip="https://huggingface.co/datasets/PiC/phrase_similarity"/>
              </a:rPr>
              <a:t>https://huggingface.co/datasets/PiC/phrase_similarity</a:t>
            </a:r>
            <a:r>
              <a:rPr lang="en-US" sz="3000">
                <a:solidFill>
                  <a:srgbClr val="FFFFFF"/>
                </a:solidFill>
                <a:latin typeface="Roboto Condense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015945" y="1047750"/>
            <a:ext cx="13535856" cy="1371757"/>
          </a:xfrm>
          <a:prstGeom prst="rect">
            <a:avLst/>
          </a:prstGeom>
        </p:spPr>
        <p:txBody>
          <a:bodyPr anchor="t" rtlCol="false" tIns="0" lIns="0" bIns="0" rIns="0">
            <a:spAutoFit/>
          </a:bodyPr>
          <a:lstStyle/>
          <a:p>
            <a:pPr algn="ctr">
              <a:lnSpc>
                <a:spcPts val="10765"/>
              </a:lnSpc>
            </a:pPr>
            <a:r>
              <a:rPr lang="en-US" sz="9201">
                <a:solidFill>
                  <a:srgbClr val="637EFF"/>
                </a:solidFill>
                <a:latin typeface="Roboto Condensed Bold"/>
              </a:rPr>
              <a:t>Dataset(Sentence)</a:t>
            </a:r>
          </a:p>
        </p:txBody>
      </p:sp>
      <p:sp>
        <p:nvSpPr>
          <p:cNvPr name="Freeform 3" id="3"/>
          <p:cNvSpPr/>
          <p:nvPr/>
        </p:nvSpPr>
        <p:spPr>
          <a:xfrm flipH="false" flipV="false" rot="0">
            <a:off x="14456174" y="-3648928"/>
            <a:ext cx="6460419" cy="6387740"/>
          </a:xfrm>
          <a:custGeom>
            <a:avLst/>
            <a:gdLst/>
            <a:ahLst/>
            <a:cxnLst/>
            <a:rect r="r" b="b" t="t" l="l"/>
            <a:pathLst>
              <a:path h="6387740" w="6460419">
                <a:moveTo>
                  <a:pt x="0" y="0"/>
                </a:moveTo>
                <a:lnTo>
                  <a:pt x="6460419" y="0"/>
                </a:lnTo>
                <a:lnTo>
                  <a:pt x="6460419"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2201510" y="-36489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700766" y="-3211631"/>
            <a:ext cx="5568835" cy="5513146"/>
          </a:xfrm>
          <a:custGeom>
            <a:avLst/>
            <a:gdLst/>
            <a:ahLst/>
            <a:cxnLst/>
            <a:rect r="r" b="b" t="t" l="l"/>
            <a:pathLst>
              <a:path h="5513146" w="5568835">
                <a:moveTo>
                  <a:pt x="0" y="0"/>
                </a:moveTo>
                <a:lnTo>
                  <a:pt x="5568835" y="0"/>
                </a:lnTo>
                <a:lnTo>
                  <a:pt x="5568835" y="5513146"/>
                </a:lnTo>
                <a:lnTo>
                  <a:pt x="0" y="55131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755717" y="-2992439"/>
            <a:ext cx="5568835" cy="5513146"/>
          </a:xfrm>
          <a:custGeom>
            <a:avLst/>
            <a:gdLst/>
            <a:ahLst/>
            <a:cxnLst/>
            <a:rect r="r" b="b" t="t" l="l"/>
            <a:pathLst>
              <a:path h="5513146" w="5568835">
                <a:moveTo>
                  <a:pt x="5568834" y="0"/>
                </a:moveTo>
                <a:lnTo>
                  <a:pt x="0" y="0"/>
                </a:lnTo>
                <a:lnTo>
                  <a:pt x="0" y="5513146"/>
                </a:lnTo>
                <a:lnTo>
                  <a:pt x="5568834" y="5513146"/>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765837" y="2419507"/>
            <a:ext cx="12785964" cy="5799720"/>
          </a:xfrm>
          <a:prstGeom prst="rect">
            <a:avLst/>
          </a:prstGeom>
        </p:spPr>
        <p:txBody>
          <a:bodyPr anchor="t" rtlCol="false" tIns="0" lIns="0" bIns="0" rIns="0">
            <a:spAutoFit/>
          </a:bodyPr>
          <a:lstStyle/>
          <a:p>
            <a:pPr marL="766780" indent="-383390" lvl="1">
              <a:lnSpc>
                <a:spcPts val="4155"/>
              </a:lnSpc>
              <a:buFont typeface="Arial"/>
              <a:buChar char="•"/>
            </a:pPr>
            <a:r>
              <a:rPr lang="en-US" sz="3551">
                <a:solidFill>
                  <a:srgbClr val="FFFFFF"/>
                </a:solidFill>
                <a:latin typeface="Roboto Condensed"/>
              </a:rPr>
              <a:t>For this task, the dataset provided was: </a:t>
            </a:r>
            <a:r>
              <a:rPr lang="en-US" sz="3551" u="sng">
                <a:solidFill>
                  <a:srgbClr val="637EFF"/>
                </a:solidFill>
                <a:latin typeface="Roboto Condensed"/>
              </a:rPr>
              <a:t>PAWS(Paraphrase Adversaries from Word Scrambling)[5]</a:t>
            </a:r>
            <a:r>
              <a:rPr lang="en-US" sz="3551">
                <a:solidFill>
                  <a:srgbClr val="FFFFFF"/>
                </a:solidFill>
                <a:latin typeface="Roboto Condensed"/>
              </a:rPr>
              <a:t> from HuggingFace.</a:t>
            </a:r>
          </a:p>
          <a:p>
            <a:pPr marL="766780" indent="-383390" lvl="1">
              <a:lnSpc>
                <a:spcPts val="4155"/>
              </a:lnSpc>
              <a:buFont typeface="Arial"/>
              <a:buChar char="•"/>
            </a:pPr>
            <a:r>
              <a:rPr lang="en-US" sz="3551">
                <a:solidFill>
                  <a:srgbClr val="FFFFFF"/>
                </a:solidFill>
                <a:latin typeface="Roboto Condensed"/>
              </a:rPr>
              <a:t>This dataset contains 108,463 human-labeled and 656k noisily labeled pairs that feature the importance of modeling structure, context, and word order information for the problem of paraphrase identification</a:t>
            </a:r>
          </a:p>
          <a:p>
            <a:pPr marL="766780" indent="-383390" lvl="1">
              <a:lnSpc>
                <a:spcPts val="4155"/>
              </a:lnSpc>
              <a:buFont typeface="Arial"/>
              <a:buChar char="•"/>
            </a:pPr>
            <a:r>
              <a:rPr lang="en-US" sz="3551">
                <a:solidFill>
                  <a:srgbClr val="FFFFFF"/>
                </a:solidFill>
                <a:latin typeface="Roboto Condensed"/>
              </a:rPr>
              <a:t>The dataset has two subsets, one based on Wikipedia and the other one based on the Quora Question Pairs (QQP) dataset.</a:t>
            </a:r>
          </a:p>
          <a:p>
            <a:pPr marL="766780" indent="-383390" lvl="1">
              <a:lnSpc>
                <a:spcPts val="4155"/>
              </a:lnSpc>
              <a:buFont typeface="Arial"/>
              <a:buChar char="•"/>
            </a:pPr>
            <a:r>
              <a:rPr lang="en-US" sz="3551">
                <a:solidFill>
                  <a:srgbClr val="FFFFFF"/>
                </a:solidFill>
                <a:latin typeface="Roboto Condensed"/>
              </a:rPr>
              <a:t>Dataset has 4 columns: id, sentence1, sentence2 and label</a:t>
            </a:r>
          </a:p>
          <a:p>
            <a:pPr marL="766780" indent="-383390" lvl="1">
              <a:lnSpc>
                <a:spcPts val="4155"/>
              </a:lnSpc>
              <a:buFont typeface="Arial"/>
              <a:buChar char="•"/>
            </a:pPr>
            <a:r>
              <a:rPr lang="en-US" sz="3551">
                <a:solidFill>
                  <a:srgbClr val="FFFFFF"/>
                </a:solidFill>
                <a:latin typeface="Roboto Condensed"/>
              </a:rPr>
              <a:t>sentence1 and sentence2 are the target sentence pairs that are paraphrased such that the semantic meaning is preserved.</a:t>
            </a:r>
          </a:p>
        </p:txBody>
      </p:sp>
      <p:sp>
        <p:nvSpPr>
          <p:cNvPr name="Freeform 8" id="8"/>
          <p:cNvSpPr/>
          <p:nvPr/>
        </p:nvSpPr>
        <p:spPr>
          <a:xfrm flipH="true" flipV="false" rot="0">
            <a:off x="-2668289" y="8676998"/>
            <a:ext cx="5336579" cy="5276542"/>
          </a:xfrm>
          <a:custGeom>
            <a:avLst/>
            <a:gdLst/>
            <a:ahLst/>
            <a:cxnLst/>
            <a:rect r="r" b="b" t="t" l="l"/>
            <a:pathLst>
              <a:path h="5276542" w="5336579">
                <a:moveTo>
                  <a:pt x="5336578" y="0"/>
                </a:moveTo>
                <a:lnTo>
                  <a:pt x="0" y="0"/>
                </a:lnTo>
                <a:lnTo>
                  <a:pt x="0" y="5276543"/>
                </a:lnTo>
                <a:lnTo>
                  <a:pt x="5336578" y="5276543"/>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0" id="10"/>
          <p:cNvSpPr/>
          <p:nvPr/>
        </p:nvSpPr>
        <p:spPr>
          <a:xfrm>
            <a:off x="0" y="8676998"/>
            <a:ext cx="18928722" cy="0"/>
          </a:xfrm>
          <a:prstGeom prst="line">
            <a:avLst/>
          </a:prstGeom>
          <a:ln cap="flat" w="47625">
            <a:solidFill>
              <a:srgbClr val="B2DEFF"/>
            </a:solidFill>
            <a:prstDash val="solid"/>
            <a:headEnd type="none" len="sm" w="sm"/>
            <a:tailEnd type="none" len="sm" w="sm"/>
          </a:ln>
        </p:spPr>
      </p:sp>
      <p:sp>
        <p:nvSpPr>
          <p:cNvPr name="TextBox 11" id="11"/>
          <p:cNvSpPr txBox="true"/>
          <p:nvPr/>
        </p:nvSpPr>
        <p:spPr>
          <a:xfrm rot="0">
            <a:off x="5626559" y="9023985"/>
            <a:ext cx="6314629" cy="459105"/>
          </a:xfrm>
          <a:prstGeom prst="rect">
            <a:avLst/>
          </a:prstGeom>
        </p:spPr>
        <p:txBody>
          <a:bodyPr anchor="t" rtlCol="false" tIns="0" lIns="0" bIns="0" rIns="0">
            <a:spAutoFit/>
          </a:bodyPr>
          <a:lstStyle/>
          <a:p>
            <a:pPr algn="ctr">
              <a:lnSpc>
                <a:spcPts val="3509"/>
              </a:lnSpc>
              <a:spcBef>
                <a:spcPct val="0"/>
              </a:spcBef>
            </a:pPr>
            <a:r>
              <a:rPr lang="en-US" sz="3000">
                <a:solidFill>
                  <a:srgbClr val="FFFFFF"/>
                </a:solidFill>
                <a:latin typeface="Roboto Condensed"/>
              </a:rPr>
              <a:t>[5</a:t>
            </a:r>
            <a:r>
              <a:rPr lang="en-US" sz="3000" u="sng">
                <a:solidFill>
                  <a:srgbClr val="FFFFFF"/>
                </a:solidFill>
                <a:latin typeface="Roboto Condensed"/>
                <a:hlinkClick r:id="rId6" tooltip="https://huggingface.co/datasets/paws"/>
              </a:rPr>
              <a:t>] https://huggingface.co/datasets/paws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211670" y="891305"/>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false" rot="0">
            <a:off x="-2572747" y="-2402958"/>
            <a:ext cx="5568835" cy="5513146"/>
          </a:xfrm>
          <a:custGeom>
            <a:avLst/>
            <a:gdLst/>
            <a:ahLst/>
            <a:cxnLst/>
            <a:rect r="r" b="b" t="t" l="l"/>
            <a:pathLst>
              <a:path h="5513146" w="5568835">
                <a:moveTo>
                  <a:pt x="5568835" y="0"/>
                </a:moveTo>
                <a:lnTo>
                  <a:pt x="0" y="0"/>
                </a:lnTo>
                <a:lnTo>
                  <a:pt x="0" y="5513147"/>
                </a:lnTo>
                <a:lnTo>
                  <a:pt x="5568835" y="5513147"/>
                </a:lnTo>
                <a:lnTo>
                  <a:pt x="556883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4474883" y="-2402958"/>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335322" y="755278"/>
            <a:ext cx="12040698" cy="556369"/>
          </a:xfrm>
          <a:prstGeom prst="rect">
            <a:avLst/>
          </a:prstGeom>
        </p:spPr>
        <p:txBody>
          <a:bodyPr anchor="t" rtlCol="false" tIns="0" lIns="0" bIns="0" rIns="0">
            <a:spAutoFit/>
          </a:bodyPr>
          <a:lstStyle/>
          <a:p>
            <a:pPr algn="ctr">
              <a:lnSpc>
                <a:spcPts val="4362"/>
              </a:lnSpc>
              <a:spcBef>
                <a:spcPct val="0"/>
              </a:spcBef>
            </a:pPr>
            <a:r>
              <a:rPr lang="en-US" sz="3728" u="sng">
                <a:solidFill>
                  <a:srgbClr val="6DACDB"/>
                </a:solidFill>
                <a:latin typeface="Roboto Condensed Bold"/>
              </a:rPr>
              <a:t>Algorithm Diagram(For Both Phrase and Sentence similarity)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1235786" y="-2590449"/>
            <a:ext cx="4528972" cy="4483682"/>
          </a:xfrm>
          <a:custGeom>
            <a:avLst/>
            <a:gdLst/>
            <a:ahLst/>
            <a:cxnLst/>
            <a:rect r="r" b="b" t="t" l="l"/>
            <a:pathLst>
              <a:path h="4483682" w="4528972">
                <a:moveTo>
                  <a:pt x="4528972" y="0"/>
                </a:moveTo>
                <a:lnTo>
                  <a:pt x="0" y="0"/>
                </a:lnTo>
                <a:lnTo>
                  <a:pt x="0" y="4483681"/>
                </a:lnTo>
                <a:lnTo>
                  <a:pt x="4528972" y="4483681"/>
                </a:lnTo>
                <a:lnTo>
                  <a:pt x="45289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800000">
            <a:off x="15665720" y="-2241841"/>
            <a:ext cx="4528972" cy="4483682"/>
          </a:xfrm>
          <a:custGeom>
            <a:avLst/>
            <a:gdLst/>
            <a:ahLst/>
            <a:cxnLst/>
            <a:rect r="r" b="b" t="t" l="l"/>
            <a:pathLst>
              <a:path h="4483682" w="4528972">
                <a:moveTo>
                  <a:pt x="4528972" y="0"/>
                </a:moveTo>
                <a:lnTo>
                  <a:pt x="0" y="0"/>
                </a:lnTo>
                <a:lnTo>
                  <a:pt x="0" y="4483682"/>
                </a:lnTo>
                <a:lnTo>
                  <a:pt x="4528972" y="4483682"/>
                </a:lnTo>
                <a:lnTo>
                  <a:pt x="45289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606577" y="554546"/>
            <a:ext cx="5074846" cy="957834"/>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Result analysis</a:t>
            </a:r>
          </a:p>
        </p:txBody>
      </p:sp>
      <p:sp>
        <p:nvSpPr>
          <p:cNvPr name="TextBox 5" id="5"/>
          <p:cNvSpPr txBox="true"/>
          <p:nvPr/>
        </p:nvSpPr>
        <p:spPr>
          <a:xfrm rot="0">
            <a:off x="1548602" y="2230636"/>
            <a:ext cx="14946317" cy="7622190"/>
          </a:xfrm>
          <a:prstGeom prst="rect">
            <a:avLst/>
          </a:prstGeom>
        </p:spPr>
        <p:txBody>
          <a:bodyPr anchor="t" rtlCol="false" tIns="0" lIns="0" bIns="0" rIns="0">
            <a:spAutoFit/>
          </a:bodyPr>
          <a:lstStyle/>
          <a:p>
            <a:pPr marL="663842" indent="-331921" lvl="1">
              <a:lnSpc>
                <a:spcPts val="3597"/>
              </a:lnSpc>
              <a:buFont typeface="Arial"/>
              <a:buChar char="•"/>
            </a:pPr>
            <a:r>
              <a:rPr lang="en-US" sz="3074">
                <a:solidFill>
                  <a:srgbClr val="FFFFFF"/>
                </a:solidFill>
                <a:latin typeface="Roboto Condensed"/>
              </a:rPr>
              <a:t>The phrases/sentences were first tokenized and vectorized using GloVe-Twitter-25 embeddings</a:t>
            </a:r>
          </a:p>
          <a:p>
            <a:pPr marL="663842" indent="-331921" lvl="1">
              <a:lnSpc>
                <a:spcPts val="3597"/>
              </a:lnSpc>
              <a:buFont typeface="Arial"/>
              <a:buChar char="•"/>
            </a:pPr>
            <a:r>
              <a:rPr lang="en-US" sz="3074">
                <a:solidFill>
                  <a:srgbClr val="FFFFFF"/>
                </a:solidFill>
                <a:latin typeface="Roboto Condensed"/>
              </a:rPr>
              <a:t>GloVe(Global Vectors) uses word-word global co-occurence matrices to learn the contextual and semantic relatedness of words across the corpus rather than focusing on the local context.</a:t>
            </a:r>
          </a:p>
          <a:p>
            <a:pPr marL="663842" indent="-331921" lvl="1">
              <a:lnSpc>
                <a:spcPts val="3597"/>
              </a:lnSpc>
              <a:buFont typeface="Arial"/>
              <a:buChar char="•"/>
            </a:pPr>
            <a:r>
              <a:rPr lang="en-US" sz="3074">
                <a:solidFill>
                  <a:srgbClr val="FFFFFF"/>
                </a:solidFill>
                <a:latin typeface="Roboto Condensed"/>
              </a:rPr>
              <a:t>The reason for choosing GloVe vectors is to ensure that words in sentence show more relatedness in meaning rather than local context as the sentences are being paraphrased, meaning they are not losing their inherent meaning but instead they have minimal change in terms of semantics like order of words or use of synonyms.</a:t>
            </a:r>
          </a:p>
          <a:p>
            <a:pPr marL="663842" indent="-331921" lvl="1">
              <a:lnSpc>
                <a:spcPts val="3597"/>
              </a:lnSpc>
              <a:buFont typeface="Arial"/>
              <a:buChar char="•"/>
            </a:pPr>
            <a:r>
              <a:rPr lang="en-US" sz="3074">
                <a:solidFill>
                  <a:srgbClr val="FFFFFF"/>
                </a:solidFill>
                <a:latin typeface="Roboto Condensed"/>
              </a:rPr>
              <a:t>I took the average of each phrase/sentence’s word vectors to give each phrase/sentence one single vector representation</a:t>
            </a:r>
          </a:p>
          <a:p>
            <a:pPr marL="663842" indent="-331921" lvl="1">
              <a:lnSpc>
                <a:spcPts val="3597"/>
              </a:lnSpc>
              <a:buFont typeface="Arial"/>
              <a:buChar char="•"/>
            </a:pPr>
            <a:r>
              <a:rPr lang="en-US" sz="3074">
                <a:solidFill>
                  <a:srgbClr val="FFFFFF"/>
                </a:solidFill>
                <a:latin typeface="Roboto Condensed"/>
              </a:rPr>
              <a:t>Then I extracted various features for each pair like cosine-similarity, euclidean distance and POS-tag overlaps</a:t>
            </a:r>
          </a:p>
          <a:p>
            <a:pPr marL="663842" indent="-331921" lvl="1">
              <a:lnSpc>
                <a:spcPts val="3597"/>
              </a:lnSpc>
              <a:buFont typeface="Arial"/>
              <a:buChar char="•"/>
            </a:pPr>
            <a:r>
              <a:rPr lang="en-US" sz="3074">
                <a:solidFill>
                  <a:srgbClr val="FFFFFF"/>
                </a:solidFill>
                <a:latin typeface="Roboto Condensed"/>
              </a:rPr>
              <a:t>Using these, features I trained various classifiers like RandomForests, SVC, SGD, KNN, etc and used GridSearchCV for best hyperparameters.</a:t>
            </a:r>
          </a:p>
          <a:p>
            <a:pPr marL="663842" indent="-331921" lvl="1">
              <a:lnSpc>
                <a:spcPts val="3597"/>
              </a:lnSpc>
              <a:buFont typeface="Arial"/>
              <a:buChar char="•"/>
            </a:pPr>
            <a:r>
              <a:rPr lang="en-US" sz="3074">
                <a:solidFill>
                  <a:srgbClr val="FFFFFF"/>
                </a:solidFill>
                <a:latin typeface="Roboto Condensed"/>
              </a:rPr>
              <a:t>After testing, I found out that MLPClassifier with 1e-7 lr performs the best with 0.5017 as accuracy score on phrase similarity and 0.5615 on sentence similarity.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2038400" y="1254623"/>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87173" y="3354200"/>
            <a:ext cx="9397156" cy="2720731"/>
          </a:xfrm>
          <a:prstGeom prst="rect">
            <a:avLst/>
          </a:prstGeom>
        </p:spPr>
        <p:txBody>
          <a:bodyPr anchor="t" rtlCol="false" tIns="0" lIns="0" bIns="0" rIns="0">
            <a:spAutoFit/>
          </a:bodyPr>
          <a:lstStyle/>
          <a:p>
            <a:pPr>
              <a:lnSpc>
                <a:spcPts val="10650"/>
              </a:lnSpc>
            </a:pPr>
            <a:r>
              <a:rPr lang="en-US" sz="9102" spc="418">
                <a:solidFill>
                  <a:srgbClr val="637EFF"/>
                </a:solidFill>
                <a:latin typeface="Space Mono Bold"/>
              </a:rPr>
              <a:t>Bonus Task: </a:t>
            </a:r>
          </a:p>
          <a:p>
            <a:pPr>
              <a:lnSpc>
                <a:spcPts val="10650"/>
              </a:lnSpc>
            </a:pPr>
            <a:r>
              <a:rPr lang="en-US" sz="9102" spc="418">
                <a:solidFill>
                  <a:srgbClr val="637EFF"/>
                </a:solidFill>
                <a:latin typeface="Space Mono Bold"/>
              </a:rPr>
              <a:t>SIMBArt</a:t>
            </a:r>
          </a:p>
        </p:txBody>
      </p:sp>
      <p:sp>
        <p:nvSpPr>
          <p:cNvPr name="Freeform 5" id="5"/>
          <p:cNvSpPr/>
          <p:nvPr/>
        </p:nvSpPr>
        <p:spPr>
          <a:xfrm flipH="false" flipV="false" rot="0">
            <a:off x="-2520426" y="-4653275"/>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583275"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87173" y="6289443"/>
            <a:ext cx="11846400" cy="1350648"/>
          </a:xfrm>
          <a:prstGeom prst="rect">
            <a:avLst/>
          </a:prstGeom>
        </p:spPr>
        <p:txBody>
          <a:bodyPr anchor="t" rtlCol="false" tIns="0" lIns="0" bIns="0" rIns="0">
            <a:spAutoFit/>
          </a:bodyPr>
          <a:lstStyle/>
          <a:p>
            <a:pPr>
              <a:lnSpc>
                <a:spcPts val="5265"/>
              </a:lnSpc>
            </a:pPr>
            <a:r>
              <a:rPr lang="en-US" sz="4500">
                <a:solidFill>
                  <a:srgbClr val="B2DEFF"/>
                </a:solidFill>
                <a:latin typeface="Roboto Condensed"/>
              </a:rPr>
              <a:t>Finetuning BERT-base-uncased for phrase-pair and sentence-pair similarity detection task</a:t>
            </a:r>
          </a:p>
        </p:txBody>
      </p:sp>
      <p:sp>
        <p:nvSpPr>
          <p:cNvPr name="Freeform 8" id="8"/>
          <p:cNvSpPr/>
          <p:nvPr/>
        </p:nvSpPr>
        <p:spPr>
          <a:xfrm flipH="false" flipV="false" rot="0">
            <a:off x="-3036938"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31E44"/>
        </a:solidFill>
      </p:bgPr>
    </p:bg>
    <p:spTree>
      <p:nvGrpSpPr>
        <p:cNvPr id="1" name=""/>
        <p:cNvGrpSpPr/>
        <p:nvPr/>
      </p:nvGrpSpPr>
      <p:grpSpPr>
        <a:xfrm>
          <a:off x="0" y="0"/>
          <a:ext cx="0" cy="0"/>
          <a:chOff x="0" y="0"/>
          <a:chExt cx="0" cy="0"/>
        </a:xfrm>
      </p:grpSpPr>
      <p:sp>
        <p:nvSpPr>
          <p:cNvPr name="Freeform 2" id="2"/>
          <p:cNvSpPr/>
          <p:nvPr/>
        </p:nvSpPr>
        <p:spPr>
          <a:xfrm flipH="false" flipV="false" rot="0">
            <a:off x="-5444477" y="8228259"/>
            <a:ext cx="10309576" cy="10193594"/>
          </a:xfrm>
          <a:custGeom>
            <a:avLst/>
            <a:gdLst/>
            <a:ahLst/>
            <a:cxnLst/>
            <a:rect r="r" b="b" t="t" l="l"/>
            <a:pathLst>
              <a:path h="10193594" w="10309576">
                <a:moveTo>
                  <a:pt x="0" y="0"/>
                </a:moveTo>
                <a:lnTo>
                  <a:pt x="10309577" y="0"/>
                </a:lnTo>
                <a:lnTo>
                  <a:pt x="10309577" y="10193593"/>
                </a:lnTo>
                <a:lnTo>
                  <a:pt x="0" y="10193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82560" y="8091709"/>
            <a:ext cx="6894077" cy="6825136"/>
          </a:xfrm>
          <a:custGeom>
            <a:avLst/>
            <a:gdLst/>
            <a:ahLst/>
            <a:cxnLst/>
            <a:rect r="r" b="b" t="t" l="l"/>
            <a:pathLst>
              <a:path h="6825136" w="6894077">
                <a:moveTo>
                  <a:pt x="0" y="0"/>
                </a:moveTo>
                <a:lnTo>
                  <a:pt x="6894077" y="0"/>
                </a:lnTo>
                <a:lnTo>
                  <a:pt x="6894077" y="6825136"/>
                </a:lnTo>
                <a:lnTo>
                  <a:pt x="0" y="6825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032836" y="-552065"/>
            <a:ext cx="3193464" cy="3161529"/>
          </a:xfrm>
          <a:custGeom>
            <a:avLst/>
            <a:gdLst/>
            <a:ahLst/>
            <a:cxnLst/>
            <a:rect r="r" b="b" t="t" l="l"/>
            <a:pathLst>
              <a:path h="3161529" w="3193464">
                <a:moveTo>
                  <a:pt x="0" y="0"/>
                </a:moveTo>
                <a:lnTo>
                  <a:pt x="3193464" y="0"/>
                </a:lnTo>
                <a:lnTo>
                  <a:pt x="3193464" y="3161530"/>
                </a:lnTo>
                <a:lnTo>
                  <a:pt x="0" y="31615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6762604" y="8338741"/>
            <a:ext cx="12340043" cy="0"/>
          </a:xfrm>
          <a:prstGeom prst="line">
            <a:avLst/>
          </a:prstGeom>
          <a:ln cap="flat" w="47625">
            <a:solidFill>
              <a:srgbClr val="B2DEFF"/>
            </a:solidFill>
            <a:prstDash val="solid"/>
            <a:headEnd type="none" len="sm" w="sm"/>
            <a:tailEnd type="none" len="sm" w="sm"/>
          </a:ln>
        </p:spPr>
      </p:sp>
      <p:sp>
        <p:nvSpPr>
          <p:cNvPr name="TextBox 6" id="6"/>
          <p:cNvSpPr txBox="true"/>
          <p:nvPr/>
        </p:nvSpPr>
        <p:spPr>
          <a:xfrm rot="0">
            <a:off x="6608169" y="2005584"/>
            <a:ext cx="10651131" cy="3376803"/>
          </a:xfrm>
          <a:prstGeom prst="rect">
            <a:avLst/>
          </a:prstGeom>
        </p:spPr>
        <p:txBody>
          <a:bodyPr anchor="t" rtlCol="false" tIns="0" lIns="0" bIns="0" rIns="0">
            <a:spAutoFit/>
          </a:bodyPr>
          <a:lstStyle/>
          <a:p>
            <a:pPr>
              <a:lnSpc>
                <a:spcPts val="4445"/>
              </a:lnSpc>
            </a:pPr>
            <a:r>
              <a:rPr lang="en-US" sz="3799">
                <a:solidFill>
                  <a:srgbClr val="FFFFFF"/>
                </a:solidFill>
                <a:latin typeface="Roboto Condensed"/>
              </a:rPr>
              <a:t>            SIMBArt(Similarity Biderectional Encoder Represention from Transformers) is a fine-tune of </a:t>
            </a:r>
            <a:r>
              <a:rPr lang="en-US" sz="3799" u="sng">
                <a:solidFill>
                  <a:srgbClr val="637EFF"/>
                </a:solidFill>
                <a:latin typeface="Roboto Condensed"/>
              </a:rPr>
              <a:t>BERT-Base-Uncased[6] </a:t>
            </a:r>
            <a:r>
              <a:rPr lang="en-US" sz="3799">
                <a:solidFill>
                  <a:srgbClr val="FFFFFF"/>
                </a:solidFill>
                <a:latin typeface="Roboto Condensed"/>
              </a:rPr>
              <a:t>model, which is a pre-trained Transformer base model which can be fine-tuned for downstream tasks, and in our case that is Similarity detection between phrases/sentence pairs.</a:t>
            </a:r>
          </a:p>
        </p:txBody>
      </p:sp>
      <p:sp>
        <p:nvSpPr>
          <p:cNvPr name="Freeform 7" id="7"/>
          <p:cNvSpPr/>
          <p:nvPr/>
        </p:nvSpPr>
        <p:spPr>
          <a:xfrm flipH="false" flipV="false" rot="0">
            <a:off x="360221" y="1512379"/>
            <a:ext cx="5973956" cy="6942394"/>
          </a:xfrm>
          <a:custGeom>
            <a:avLst/>
            <a:gdLst/>
            <a:ahLst/>
            <a:cxnLst/>
            <a:rect r="r" b="b" t="t" l="l"/>
            <a:pathLst>
              <a:path h="6942394" w="5973956">
                <a:moveTo>
                  <a:pt x="0" y="0"/>
                </a:moveTo>
                <a:lnTo>
                  <a:pt x="5973956" y="0"/>
                </a:lnTo>
                <a:lnTo>
                  <a:pt x="5973956" y="6942394"/>
                </a:lnTo>
                <a:lnTo>
                  <a:pt x="0" y="6942394"/>
                </a:lnTo>
                <a:lnTo>
                  <a:pt x="0" y="0"/>
                </a:lnTo>
                <a:close/>
              </a:path>
            </a:pathLst>
          </a:custGeom>
          <a:blipFill>
            <a:blip r:embed="rId6"/>
            <a:stretch>
              <a:fillRect l="0" t="0" r="0" b="-4694"/>
            </a:stretch>
          </a:blipFill>
        </p:spPr>
      </p:sp>
      <p:sp>
        <p:nvSpPr>
          <p:cNvPr name="TextBox 8" id="8"/>
          <p:cNvSpPr txBox="true"/>
          <p:nvPr/>
        </p:nvSpPr>
        <p:spPr>
          <a:xfrm rot="0">
            <a:off x="6762604" y="1038225"/>
            <a:ext cx="7056457" cy="957834"/>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Introduction</a:t>
            </a:r>
          </a:p>
        </p:txBody>
      </p:sp>
      <p:sp>
        <p:nvSpPr>
          <p:cNvPr name="TextBox 9" id="9"/>
          <p:cNvSpPr txBox="true"/>
          <p:nvPr/>
        </p:nvSpPr>
        <p:spPr>
          <a:xfrm rot="0">
            <a:off x="7434078" y="8591153"/>
            <a:ext cx="6851452" cy="459105"/>
          </a:xfrm>
          <a:prstGeom prst="rect">
            <a:avLst/>
          </a:prstGeom>
        </p:spPr>
        <p:txBody>
          <a:bodyPr anchor="t" rtlCol="false" tIns="0" lIns="0" bIns="0" rIns="0">
            <a:spAutoFit/>
          </a:bodyPr>
          <a:lstStyle/>
          <a:p>
            <a:pPr algn="ctr">
              <a:lnSpc>
                <a:spcPts val="3509"/>
              </a:lnSpc>
              <a:spcBef>
                <a:spcPct val="0"/>
              </a:spcBef>
            </a:pPr>
            <a:r>
              <a:rPr lang="en-US" sz="3000">
                <a:solidFill>
                  <a:srgbClr val="FFFFFF"/>
                </a:solidFill>
                <a:latin typeface="Roboto Condensed"/>
              </a:rPr>
              <a:t>[6] </a:t>
            </a:r>
            <a:r>
              <a:rPr lang="en-US" sz="3000" u="sng">
                <a:solidFill>
                  <a:srgbClr val="FFFFFF"/>
                </a:solidFill>
                <a:latin typeface="Roboto Condensed"/>
                <a:hlinkClick r:id="rId7" tooltip="https://huggingface.co/bert-base-uncased"/>
              </a:rPr>
              <a:t>https://huggingface.co/bert-base-uncased</a:t>
            </a:r>
          </a:p>
        </p:txBody>
      </p:sp>
      <p:sp>
        <p:nvSpPr>
          <p:cNvPr name="TextBox 10" id="10"/>
          <p:cNvSpPr txBox="true"/>
          <p:nvPr/>
        </p:nvSpPr>
        <p:spPr>
          <a:xfrm rot="0">
            <a:off x="7160383" y="9040733"/>
            <a:ext cx="10562034" cy="459105"/>
          </a:xfrm>
          <a:prstGeom prst="rect">
            <a:avLst/>
          </a:prstGeom>
        </p:spPr>
        <p:txBody>
          <a:bodyPr anchor="t" rtlCol="false" tIns="0" lIns="0" bIns="0" rIns="0">
            <a:spAutoFit/>
          </a:bodyPr>
          <a:lstStyle/>
          <a:p>
            <a:pPr algn="ctr">
              <a:lnSpc>
                <a:spcPts val="3509"/>
              </a:lnSpc>
              <a:spcBef>
                <a:spcPct val="0"/>
              </a:spcBef>
            </a:pPr>
            <a:r>
              <a:rPr lang="en-US" sz="3000" u="sng">
                <a:solidFill>
                  <a:srgbClr val="FFFFFF"/>
                </a:solidFill>
                <a:latin typeface="Roboto Condensed"/>
                <a:hlinkClick r:id="rId8" tooltip="https://www.geeksforgeeks.org/nlp-synsets-for-a-word-in-wordnet/"/>
              </a:rPr>
              <a:t>[2] https://www.geeksforgeeks.org/nlp-synsets-for-a-word-in-wordnet/</a:t>
            </a:r>
          </a:p>
        </p:txBody>
      </p:sp>
      <p:sp>
        <p:nvSpPr>
          <p:cNvPr name="TextBox 11" id="11"/>
          <p:cNvSpPr txBox="true"/>
          <p:nvPr/>
        </p:nvSpPr>
        <p:spPr>
          <a:xfrm rot="0">
            <a:off x="6608169" y="5551160"/>
            <a:ext cx="10424668" cy="1690878"/>
          </a:xfrm>
          <a:prstGeom prst="rect">
            <a:avLst/>
          </a:prstGeom>
        </p:spPr>
        <p:txBody>
          <a:bodyPr anchor="t" rtlCol="false" tIns="0" lIns="0" bIns="0" rIns="0">
            <a:spAutoFit/>
          </a:bodyPr>
          <a:lstStyle/>
          <a:p>
            <a:pPr>
              <a:lnSpc>
                <a:spcPts val="4445"/>
              </a:lnSpc>
            </a:pPr>
            <a:r>
              <a:rPr lang="en-US" sz="3799">
                <a:solidFill>
                  <a:srgbClr val="FFFFFF"/>
                </a:solidFill>
                <a:latin typeface="Roboto Condensed"/>
              </a:rPr>
              <a:t>            The reason I used BERT was because it is perfect for context-focused tasks, which, in our case was Phrase-pair and Sentence-pair similarity detection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015945" y="1047750"/>
            <a:ext cx="13535856" cy="1371757"/>
          </a:xfrm>
          <a:prstGeom prst="rect">
            <a:avLst/>
          </a:prstGeom>
        </p:spPr>
        <p:txBody>
          <a:bodyPr anchor="t" rtlCol="false" tIns="0" lIns="0" bIns="0" rIns="0">
            <a:spAutoFit/>
          </a:bodyPr>
          <a:lstStyle/>
          <a:p>
            <a:pPr algn="ctr">
              <a:lnSpc>
                <a:spcPts val="10765"/>
              </a:lnSpc>
            </a:pPr>
            <a:r>
              <a:rPr lang="en-US" sz="9201">
                <a:solidFill>
                  <a:srgbClr val="637EFF"/>
                </a:solidFill>
                <a:latin typeface="Roboto Condensed Bold"/>
              </a:rPr>
              <a:t>Transformer Architecture</a:t>
            </a:r>
          </a:p>
        </p:txBody>
      </p:sp>
      <p:sp>
        <p:nvSpPr>
          <p:cNvPr name="Freeform 3" id="3"/>
          <p:cNvSpPr/>
          <p:nvPr/>
        </p:nvSpPr>
        <p:spPr>
          <a:xfrm flipH="false" flipV="false" rot="0">
            <a:off x="14456174" y="-3648928"/>
            <a:ext cx="6460419" cy="6387740"/>
          </a:xfrm>
          <a:custGeom>
            <a:avLst/>
            <a:gdLst/>
            <a:ahLst/>
            <a:cxnLst/>
            <a:rect r="r" b="b" t="t" l="l"/>
            <a:pathLst>
              <a:path h="6387740" w="6460419">
                <a:moveTo>
                  <a:pt x="0" y="0"/>
                </a:moveTo>
                <a:lnTo>
                  <a:pt x="6460419" y="0"/>
                </a:lnTo>
                <a:lnTo>
                  <a:pt x="6460419"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2461940" y="-4206994"/>
            <a:ext cx="6460419" cy="6387740"/>
          </a:xfrm>
          <a:custGeom>
            <a:avLst/>
            <a:gdLst/>
            <a:ahLst/>
            <a:cxnLst/>
            <a:rect r="r" b="b" t="t" l="l"/>
            <a:pathLst>
              <a:path h="6387740" w="6460419">
                <a:moveTo>
                  <a:pt x="6460419" y="0"/>
                </a:moveTo>
                <a:lnTo>
                  <a:pt x="0" y="0"/>
                </a:lnTo>
                <a:lnTo>
                  <a:pt x="0" y="6387739"/>
                </a:lnTo>
                <a:lnTo>
                  <a:pt x="6460419" y="6387739"/>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700766" y="-3211631"/>
            <a:ext cx="5568835" cy="5513146"/>
          </a:xfrm>
          <a:custGeom>
            <a:avLst/>
            <a:gdLst/>
            <a:ahLst/>
            <a:cxnLst/>
            <a:rect r="r" b="b" t="t" l="l"/>
            <a:pathLst>
              <a:path h="5513146" w="5568835">
                <a:moveTo>
                  <a:pt x="0" y="0"/>
                </a:moveTo>
                <a:lnTo>
                  <a:pt x="5568835" y="0"/>
                </a:lnTo>
                <a:lnTo>
                  <a:pt x="5568835" y="5513146"/>
                </a:lnTo>
                <a:lnTo>
                  <a:pt x="0" y="55131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016148" y="-3550505"/>
            <a:ext cx="5568835" cy="5513146"/>
          </a:xfrm>
          <a:custGeom>
            <a:avLst/>
            <a:gdLst/>
            <a:ahLst/>
            <a:cxnLst/>
            <a:rect r="r" b="b" t="t" l="l"/>
            <a:pathLst>
              <a:path h="5513146" w="5568835">
                <a:moveTo>
                  <a:pt x="5568834" y="0"/>
                </a:moveTo>
                <a:lnTo>
                  <a:pt x="0" y="0"/>
                </a:lnTo>
                <a:lnTo>
                  <a:pt x="0" y="5513146"/>
                </a:lnTo>
                <a:lnTo>
                  <a:pt x="5568834" y="5513146"/>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765837" y="2419507"/>
            <a:ext cx="12785964" cy="5841916"/>
          </a:xfrm>
          <a:prstGeom prst="rect">
            <a:avLst/>
          </a:prstGeom>
        </p:spPr>
        <p:txBody>
          <a:bodyPr anchor="t" rtlCol="false" tIns="0" lIns="0" bIns="0" rIns="0">
            <a:spAutoFit/>
          </a:bodyPr>
          <a:lstStyle/>
          <a:p>
            <a:pPr marL="714930" indent="-357465" lvl="1">
              <a:lnSpc>
                <a:spcPts val="3874"/>
              </a:lnSpc>
              <a:buFont typeface="Arial"/>
              <a:buChar char="•"/>
            </a:pPr>
            <a:r>
              <a:rPr lang="en-US" sz="3311">
                <a:solidFill>
                  <a:srgbClr val="FFFFFF"/>
                </a:solidFill>
                <a:latin typeface="Roboto Condensed"/>
              </a:rPr>
              <a:t>Transformer Architecture is a neural network architecture that was introduced in the paper titled </a:t>
            </a:r>
            <a:r>
              <a:rPr lang="en-US" sz="3311" u="sng">
                <a:solidFill>
                  <a:srgbClr val="637EFF"/>
                </a:solidFill>
                <a:latin typeface="Roboto Condensed"/>
              </a:rPr>
              <a:t>“Attention is all you need”[7]</a:t>
            </a:r>
            <a:r>
              <a:rPr lang="en-US" sz="3311">
                <a:solidFill>
                  <a:srgbClr val="FFFFFF"/>
                </a:solidFill>
                <a:latin typeface="Roboto Condensed"/>
              </a:rPr>
              <a:t>, Published by Vaswani et al. in 2017(Google Research) during the NeurIPS 2017 conference.</a:t>
            </a:r>
          </a:p>
          <a:p>
            <a:pPr marL="714930" indent="-357465" lvl="1">
              <a:lnSpc>
                <a:spcPts val="3874"/>
              </a:lnSpc>
              <a:buFont typeface="Arial"/>
              <a:buChar char="•"/>
            </a:pPr>
            <a:r>
              <a:rPr lang="en-US" sz="3311">
                <a:solidFill>
                  <a:srgbClr val="FFFFFF"/>
                </a:solidFill>
                <a:latin typeface="Roboto Condensed"/>
              </a:rPr>
              <a:t>Transformers in simple words, consist of a Encoder-Decoder system which uses Self-attention and a Multi-head attention mechanism to encode input tokens into Self-attention vectors which capture immense contextual meaning compared to previous Neural Network architectures.</a:t>
            </a:r>
          </a:p>
          <a:p>
            <a:pPr marL="714930" indent="-357465" lvl="1">
              <a:lnSpc>
                <a:spcPts val="3874"/>
              </a:lnSpc>
              <a:buFont typeface="Arial"/>
              <a:buChar char="•"/>
            </a:pPr>
            <a:r>
              <a:rPr lang="en-US" sz="3311">
                <a:solidFill>
                  <a:srgbClr val="FFFFFF"/>
                </a:solidFill>
                <a:latin typeface="Roboto Condensed"/>
              </a:rPr>
              <a:t>This makes Transformers extremely powerful for large natural language processing tasks like summarization, sentiment analysis, text classification, machine translation and most recently, for text-text, text-image and text-audio generation like ChatGPT, MidJourney and ElevenAI</a:t>
            </a:r>
          </a:p>
        </p:txBody>
      </p:sp>
      <p:sp>
        <p:nvSpPr>
          <p:cNvPr name="Freeform 8" id="8"/>
          <p:cNvSpPr/>
          <p:nvPr/>
        </p:nvSpPr>
        <p:spPr>
          <a:xfrm flipH="true" flipV="false" rot="0">
            <a:off x="-2668289" y="8676998"/>
            <a:ext cx="5336579" cy="5276542"/>
          </a:xfrm>
          <a:custGeom>
            <a:avLst/>
            <a:gdLst/>
            <a:ahLst/>
            <a:cxnLst/>
            <a:rect r="r" b="b" t="t" l="l"/>
            <a:pathLst>
              <a:path h="5276542" w="5336579">
                <a:moveTo>
                  <a:pt x="5336578" y="0"/>
                </a:moveTo>
                <a:lnTo>
                  <a:pt x="0" y="0"/>
                </a:lnTo>
                <a:lnTo>
                  <a:pt x="0" y="5276543"/>
                </a:lnTo>
                <a:lnTo>
                  <a:pt x="5336578" y="5276543"/>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0" id="10"/>
          <p:cNvSpPr/>
          <p:nvPr/>
        </p:nvSpPr>
        <p:spPr>
          <a:xfrm>
            <a:off x="0" y="8676998"/>
            <a:ext cx="18928722" cy="0"/>
          </a:xfrm>
          <a:prstGeom prst="line">
            <a:avLst/>
          </a:prstGeom>
          <a:ln cap="flat" w="47625">
            <a:solidFill>
              <a:srgbClr val="B2DEFF"/>
            </a:solidFill>
            <a:prstDash val="solid"/>
            <a:headEnd type="none" len="sm" w="sm"/>
            <a:tailEnd type="none" len="sm" w="sm"/>
          </a:ln>
        </p:spPr>
      </p:sp>
      <p:sp>
        <p:nvSpPr>
          <p:cNvPr name="TextBox 11" id="11"/>
          <p:cNvSpPr txBox="true"/>
          <p:nvPr/>
        </p:nvSpPr>
        <p:spPr>
          <a:xfrm rot="0">
            <a:off x="4185158" y="9023985"/>
            <a:ext cx="9197429" cy="89725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rPr>
              <a:t>[7] A. Vaswani et al., “Attention Is All You Need.” arXiv, 2017. </a:t>
            </a:r>
          </a:p>
          <a:p>
            <a:pPr algn="ctr">
              <a:lnSpc>
                <a:spcPts val="3509"/>
              </a:lnSpc>
              <a:spcBef>
                <a:spcPct val="0"/>
              </a:spcBef>
            </a:pPr>
            <a:r>
              <a:rPr lang="en-US" sz="3000">
                <a:solidFill>
                  <a:srgbClr val="FFFFFF"/>
                </a:solidFill>
                <a:latin typeface="Roboto Condensed"/>
              </a:rPr>
              <a:t>doi: 10.48550/ARXIV.1706.03762.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1235786" y="-2590449"/>
            <a:ext cx="4528972" cy="4483682"/>
          </a:xfrm>
          <a:custGeom>
            <a:avLst/>
            <a:gdLst/>
            <a:ahLst/>
            <a:cxnLst/>
            <a:rect r="r" b="b" t="t" l="l"/>
            <a:pathLst>
              <a:path h="4483682" w="4528972">
                <a:moveTo>
                  <a:pt x="4528972" y="0"/>
                </a:moveTo>
                <a:lnTo>
                  <a:pt x="0" y="0"/>
                </a:lnTo>
                <a:lnTo>
                  <a:pt x="0" y="4483681"/>
                </a:lnTo>
                <a:lnTo>
                  <a:pt x="4528972" y="4483681"/>
                </a:lnTo>
                <a:lnTo>
                  <a:pt x="45289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800000">
            <a:off x="15665720" y="-2241841"/>
            <a:ext cx="4528972" cy="4483682"/>
          </a:xfrm>
          <a:custGeom>
            <a:avLst/>
            <a:gdLst/>
            <a:ahLst/>
            <a:cxnLst/>
            <a:rect r="r" b="b" t="t" l="l"/>
            <a:pathLst>
              <a:path h="4483682" w="4528972">
                <a:moveTo>
                  <a:pt x="4528972" y="0"/>
                </a:moveTo>
                <a:lnTo>
                  <a:pt x="0" y="0"/>
                </a:lnTo>
                <a:lnTo>
                  <a:pt x="0" y="4483682"/>
                </a:lnTo>
                <a:lnTo>
                  <a:pt x="4528972" y="4483682"/>
                </a:lnTo>
                <a:lnTo>
                  <a:pt x="45289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606577" y="554546"/>
            <a:ext cx="5074846" cy="957834"/>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Result analysis</a:t>
            </a:r>
          </a:p>
        </p:txBody>
      </p:sp>
      <p:sp>
        <p:nvSpPr>
          <p:cNvPr name="TextBox 5" id="5"/>
          <p:cNvSpPr txBox="true"/>
          <p:nvPr/>
        </p:nvSpPr>
        <p:spPr>
          <a:xfrm rot="0">
            <a:off x="774301" y="2232316"/>
            <a:ext cx="16999829" cy="7543371"/>
          </a:xfrm>
          <a:prstGeom prst="rect">
            <a:avLst/>
          </a:prstGeom>
        </p:spPr>
        <p:txBody>
          <a:bodyPr anchor="t" rtlCol="false" tIns="0" lIns="0" bIns="0" rIns="0">
            <a:spAutoFit/>
          </a:bodyPr>
          <a:lstStyle/>
          <a:p>
            <a:pPr marL="743482" indent="-371741" lvl="1">
              <a:lnSpc>
                <a:spcPts val="4029"/>
              </a:lnSpc>
              <a:buFont typeface="Arial"/>
              <a:buChar char="•"/>
            </a:pPr>
            <a:r>
              <a:rPr lang="en-US" sz="3443">
                <a:solidFill>
                  <a:srgbClr val="FFFFFF"/>
                </a:solidFill>
                <a:latin typeface="Roboto Condensed"/>
              </a:rPr>
              <a:t>For phrase similarity detection, I preprocessed the data to create a single column of text like this: [phrase1] [phrase2] [sentence1] [sentence2]. This way, the model can recognize patterns within the paraphrases and learn from them</a:t>
            </a:r>
          </a:p>
          <a:p>
            <a:pPr marL="743482" indent="-371741" lvl="1">
              <a:lnSpc>
                <a:spcPts val="4029"/>
              </a:lnSpc>
              <a:buFont typeface="Arial"/>
              <a:buChar char="•"/>
            </a:pPr>
            <a:r>
              <a:rPr lang="en-US" sz="3443">
                <a:solidFill>
                  <a:srgbClr val="FFFFFF"/>
                </a:solidFill>
                <a:latin typeface="Roboto Condensed"/>
              </a:rPr>
              <a:t>The model was trained with AdamW(Adam with optimization weight decay) as the optimizer and loss function as sparse categorical cross entropy.</a:t>
            </a:r>
          </a:p>
          <a:p>
            <a:pPr marL="743482" indent="-371741" lvl="1">
              <a:lnSpc>
                <a:spcPts val="4029"/>
              </a:lnSpc>
              <a:buFont typeface="Arial"/>
              <a:buChar char="•"/>
            </a:pPr>
            <a:r>
              <a:rPr lang="en-US" sz="3443">
                <a:solidFill>
                  <a:srgbClr val="FFFFFF"/>
                </a:solidFill>
                <a:latin typeface="Roboto Condensed"/>
              </a:rPr>
              <a:t>Learning rate was set to 1e-5 and trained for 10 epochs.</a:t>
            </a:r>
          </a:p>
          <a:p>
            <a:pPr marL="743482" indent="-371741" lvl="1">
              <a:lnSpc>
                <a:spcPts val="4029"/>
              </a:lnSpc>
              <a:buFont typeface="Arial"/>
              <a:buChar char="•"/>
            </a:pPr>
            <a:r>
              <a:rPr lang="en-US" sz="3443">
                <a:solidFill>
                  <a:srgbClr val="FFFFFF"/>
                </a:solidFill>
                <a:latin typeface="Roboto Condensed"/>
              </a:rPr>
              <a:t>The accuracy achieved on the test set was 0.6490. which is slightly better compared to the original method I used with MLP classifier.</a:t>
            </a:r>
          </a:p>
          <a:p>
            <a:pPr marL="743482" indent="-371741" lvl="1">
              <a:lnSpc>
                <a:spcPts val="4029"/>
              </a:lnSpc>
              <a:buFont typeface="Arial"/>
              <a:buChar char="•"/>
            </a:pPr>
            <a:r>
              <a:rPr lang="en-US" sz="3443">
                <a:solidFill>
                  <a:srgbClr val="FFFFFF"/>
                </a:solidFill>
                <a:latin typeface="Roboto Condensed"/>
              </a:rPr>
              <a:t>This marginal improvement is likely due to the small number of training samples.</a:t>
            </a:r>
          </a:p>
          <a:p>
            <a:pPr marL="743482" indent="-371741" lvl="1">
              <a:lnSpc>
                <a:spcPts val="4029"/>
              </a:lnSpc>
              <a:buFont typeface="Arial"/>
              <a:buChar char="•"/>
            </a:pPr>
            <a:r>
              <a:rPr lang="en-US" sz="3443">
                <a:solidFill>
                  <a:srgbClr val="FFFFFF"/>
                </a:solidFill>
                <a:latin typeface="Roboto Condensed"/>
              </a:rPr>
              <a:t>For sentence similarity Detection, I preprocessed the data in the same way like this: [sentencce1] [sentence2]</a:t>
            </a:r>
          </a:p>
          <a:p>
            <a:pPr marL="743482" indent="-371741" lvl="1">
              <a:lnSpc>
                <a:spcPts val="4029"/>
              </a:lnSpc>
              <a:buFont typeface="Arial"/>
              <a:buChar char="•"/>
            </a:pPr>
            <a:r>
              <a:rPr lang="en-US" sz="3443">
                <a:solidFill>
                  <a:srgbClr val="FFFFFF"/>
                </a:solidFill>
                <a:latin typeface="Roboto Condensed"/>
              </a:rPr>
              <a:t>The rest of the training hyperparameters were same except it was trained on 3 epochs only</a:t>
            </a:r>
          </a:p>
          <a:p>
            <a:pPr marL="743482" indent="-371741" lvl="1">
              <a:lnSpc>
                <a:spcPts val="4029"/>
              </a:lnSpc>
              <a:buFont typeface="Arial"/>
              <a:buChar char="•"/>
            </a:pPr>
            <a:r>
              <a:rPr lang="en-US" sz="3443">
                <a:solidFill>
                  <a:srgbClr val="FFFFFF"/>
                </a:solidFill>
                <a:latin typeface="Roboto Condensed"/>
              </a:rPr>
              <a:t>The model performed significantly better than the phrase similarity with an accuracy of 0.9016.</a:t>
            </a:r>
          </a:p>
          <a:p>
            <a:pPr marL="743482" indent="-371741" lvl="1">
              <a:lnSpc>
                <a:spcPts val="4029"/>
              </a:lnSpc>
              <a:buFont typeface="Arial"/>
              <a:buChar char="•"/>
            </a:pPr>
            <a:r>
              <a:rPr lang="en-US" sz="3443">
                <a:solidFill>
                  <a:srgbClr val="FFFFFF"/>
                </a:solidFill>
                <a:latin typeface="Roboto Condensed"/>
              </a:rPr>
              <a:t>This is was likely due to the large number(40k+) of high quality training samples(data is king).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779702" y="3759629"/>
            <a:ext cx="15800154" cy="3301675"/>
          </a:xfrm>
          <a:prstGeom prst="rect">
            <a:avLst/>
          </a:prstGeom>
        </p:spPr>
        <p:txBody>
          <a:bodyPr anchor="t" rtlCol="false" tIns="0" lIns="0" bIns="0" rIns="0">
            <a:spAutoFit/>
          </a:bodyPr>
          <a:lstStyle/>
          <a:p>
            <a:pPr algn="ctr">
              <a:lnSpc>
                <a:spcPts val="12953"/>
              </a:lnSpc>
            </a:pPr>
            <a:r>
              <a:rPr lang="en-US" sz="11071" spc="509">
                <a:solidFill>
                  <a:srgbClr val="637EFF"/>
                </a:solidFill>
                <a:latin typeface="Space Mono Bold"/>
              </a:rPr>
              <a:t> Paper-reading Task </a:t>
            </a:r>
          </a:p>
        </p:txBody>
      </p:sp>
      <p:sp>
        <p:nvSpPr>
          <p:cNvPr name="Freeform 4" id="4"/>
          <p:cNvSpPr/>
          <p:nvPr/>
        </p:nvSpPr>
        <p:spPr>
          <a:xfrm flipH="false" flipV="false" rot="0">
            <a:off x="-1536277" y="-3706263"/>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583275"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036938"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14135952" y="341416"/>
            <a:ext cx="9713444" cy="9604168"/>
          </a:xfrm>
          <a:custGeom>
            <a:avLst/>
            <a:gdLst/>
            <a:ahLst/>
            <a:cxnLst/>
            <a:rect r="r" b="b" t="t" l="l"/>
            <a:pathLst>
              <a:path h="9604168" w="9713444">
                <a:moveTo>
                  <a:pt x="0" y="0"/>
                </a:moveTo>
                <a:lnTo>
                  <a:pt x="9713444" y="0"/>
                </a:lnTo>
                <a:lnTo>
                  <a:pt x="9713444" y="9604168"/>
                </a:lnTo>
                <a:lnTo>
                  <a:pt x="0" y="9604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0962" y="9464158"/>
            <a:ext cx="3360875" cy="1645684"/>
          </a:xfrm>
          <a:custGeom>
            <a:avLst/>
            <a:gdLst/>
            <a:ahLst/>
            <a:cxnLst/>
            <a:rect r="r" b="b" t="t" l="l"/>
            <a:pathLst>
              <a:path h="1645684" w="3360875">
                <a:moveTo>
                  <a:pt x="0" y="0"/>
                </a:moveTo>
                <a:lnTo>
                  <a:pt x="3360874" y="0"/>
                </a:lnTo>
                <a:lnTo>
                  <a:pt x="3360874" y="1645684"/>
                </a:lnTo>
                <a:lnTo>
                  <a:pt x="0" y="1645684"/>
                </a:lnTo>
                <a:lnTo>
                  <a:pt x="0" y="0"/>
                </a:lnTo>
                <a:close/>
              </a:path>
            </a:pathLst>
          </a:custGeom>
          <a:blipFill>
            <a:blip r:embed="rId2">
              <a:extLst>
                <a:ext uri="{96DAC541-7B7A-43D3-8B79-37D633B846F1}">
                  <asvg:svgBlip xmlns:asvg="http://schemas.microsoft.com/office/drawing/2016/SVG/main" r:embed="rId3"/>
                </a:ext>
              </a:extLst>
            </a:blip>
            <a:stretch>
              <a:fillRect l="-63214" t="-483597" r="-125800" b="0"/>
            </a:stretch>
          </a:blipFill>
        </p:spPr>
      </p:sp>
      <p:sp>
        <p:nvSpPr>
          <p:cNvPr name="Freeform 4" id="4"/>
          <p:cNvSpPr/>
          <p:nvPr/>
        </p:nvSpPr>
        <p:spPr>
          <a:xfrm flipH="false" flipV="false" rot="0">
            <a:off x="15997245" y="2246657"/>
            <a:ext cx="6454544" cy="6389998"/>
          </a:xfrm>
          <a:custGeom>
            <a:avLst/>
            <a:gdLst/>
            <a:ahLst/>
            <a:cxnLst/>
            <a:rect r="r" b="b" t="t" l="l"/>
            <a:pathLst>
              <a:path h="6389998" w="6454544">
                <a:moveTo>
                  <a:pt x="0" y="0"/>
                </a:moveTo>
                <a:lnTo>
                  <a:pt x="6454544" y="0"/>
                </a:lnTo>
                <a:lnTo>
                  <a:pt x="6454544" y="6389998"/>
                </a:lnTo>
                <a:lnTo>
                  <a:pt x="0" y="63899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V="true">
            <a:off x="1004888" y="-123765"/>
            <a:ext cx="0" cy="10059439"/>
          </a:xfrm>
          <a:prstGeom prst="line">
            <a:avLst/>
          </a:prstGeom>
          <a:ln cap="flat" w="47625">
            <a:solidFill>
              <a:srgbClr val="B2DEFF"/>
            </a:solidFill>
            <a:prstDash val="solid"/>
            <a:headEnd type="none" len="sm" w="sm"/>
            <a:tailEnd type="none" len="sm" w="sm"/>
          </a:ln>
        </p:spPr>
      </p:sp>
      <p:sp>
        <p:nvSpPr>
          <p:cNvPr name="Freeform 6" id="6"/>
          <p:cNvSpPr/>
          <p:nvPr/>
        </p:nvSpPr>
        <p:spPr>
          <a:xfrm flipH="false" flipV="false" rot="-5400000">
            <a:off x="1257733" y="2932032"/>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Freeform 7" id="7"/>
          <p:cNvSpPr/>
          <p:nvPr/>
        </p:nvSpPr>
        <p:spPr>
          <a:xfrm flipH="false" flipV="false" rot="-5400000">
            <a:off x="2886875" y="3754368"/>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7"/>
            <a:stretch>
              <a:fillRect l="0" t="0" r="0" b="0"/>
            </a:stretch>
          </a:blipFill>
        </p:spPr>
      </p:sp>
      <p:sp>
        <p:nvSpPr>
          <p:cNvPr name="Freeform 8" id="8"/>
          <p:cNvSpPr/>
          <p:nvPr/>
        </p:nvSpPr>
        <p:spPr>
          <a:xfrm flipH="false" flipV="false" rot="-5400000">
            <a:off x="2886875" y="5009763"/>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8"/>
            <a:stretch>
              <a:fillRect l="0" t="0" r="0" b="0"/>
            </a:stretch>
          </a:blipFill>
        </p:spPr>
      </p:sp>
      <p:sp>
        <p:nvSpPr>
          <p:cNvPr name="Freeform 9" id="9"/>
          <p:cNvSpPr/>
          <p:nvPr/>
        </p:nvSpPr>
        <p:spPr>
          <a:xfrm flipH="false" flipV="false" rot="-5400000">
            <a:off x="2877040" y="6512808"/>
            <a:ext cx="459651" cy="398173"/>
          </a:xfrm>
          <a:custGeom>
            <a:avLst/>
            <a:gdLst/>
            <a:ahLst/>
            <a:cxnLst/>
            <a:rect r="r" b="b" t="t" l="l"/>
            <a:pathLst>
              <a:path h="398173" w="459651">
                <a:moveTo>
                  <a:pt x="0" y="0"/>
                </a:moveTo>
                <a:lnTo>
                  <a:pt x="459651" y="0"/>
                </a:lnTo>
                <a:lnTo>
                  <a:pt x="459651" y="398172"/>
                </a:lnTo>
                <a:lnTo>
                  <a:pt x="0" y="398172"/>
                </a:lnTo>
                <a:lnTo>
                  <a:pt x="0" y="0"/>
                </a:lnTo>
                <a:close/>
              </a:path>
            </a:pathLst>
          </a:custGeom>
          <a:blipFill>
            <a:blip r:embed="rId8"/>
            <a:stretch>
              <a:fillRect l="0" t="0" r="0" b="0"/>
            </a:stretch>
          </a:blipFill>
        </p:spPr>
      </p:sp>
      <p:sp>
        <p:nvSpPr>
          <p:cNvPr name="Freeform 10" id="10"/>
          <p:cNvSpPr/>
          <p:nvPr/>
        </p:nvSpPr>
        <p:spPr>
          <a:xfrm flipH="false" flipV="false" rot="-5400000">
            <a:off x="1257733" y="8545507"/>
            <a:ext cx="459651" cy="398173"/>
          </a:xfrm>
          <a:custGeom>
            <a:avLst/>
            <a:gdLst/>
            <a:ahLst/>
            <a:cxnLst/>
            <a:rect r="r" b="b" t="t" l="l"/>
            <a:pathLst>
              <a:path h="398173" w="459651">
                <a:moveTo>
                  <a:pt x="0" y="0"/>
                </a:moveTo>
                <a:lnTo>
                  <a:pt x="459651" y="0"/>
                </a:lnTo>
                <a:lnTo>
                  <a:pt x="459651" y="398173"/>
                </a:lnTo>
                <a:lnTo>
                  <a:pt x="0" y="398173"/>
                </a:lnTo>
                <a:lnTo>
                  <a:pt x="0" y="0"/>
                </a:lnTo>
                <a:close/>
              </a:path>
            </a:pathLst>
          </a:custGeom>
          <a:blipFill>
            <a:blip r:embed="rId6"/>
            <a:stretch>
              <a:fillRect l="0" t="0" r="0" b="0"/>
            </a:stretch>
          </a:blipFill>
        </p:spPr>
      </p:sp>
      <p:sp>
        <p:nvSpPr>
          <p:cNvPr name="TextBox 11" id="11"/>
          <p:cNvSpPr txBox="true"/>
          <p:nvPr/>
        </p:nvSpPr>
        <p:spPr>
          <a:xfrm rot="0">
            <a:off x="1876225" y="1288823"/>
            <a:ext cx="7056457" cy="957834"/>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Table Of Content</a:t>
            </a:r>
          </a:p>
        </p:txBody>
      </p:sp>
      <p:sp>
        <p:nvSpPr>
          <p:cNvPr name="TextBox 12" id="12"/>
          <p:cNvSpPr txBox="true"/>
          <p:nvPr/>
        </p:nvSpPr>
        <p:spPr>
          <a:xfrm rot="0">
            <a:off x="2051575" y="2837748"/>
            <a:ext cx="6881107" cy="596265"/>
          </a:xfrm>
          <a:prstGeom prst="rect">
            <a:avLst/>
          </a:prstGeom>
        </p:spPr>
        <p:txBody>
          <a:bodyPr anchor="t" rtlCol="false" tIns="0" lIns="0" bIns="0" rIns="0">
            <a:spAutoFit/>
          </a:bodyPr>
          <a:lstStyle/>
          <a:p>
            <a:pPr>
              <a:lnSpc>
                <a:spcPts val="4679"/>
              </a:lnSpc>
            </a:pPr>
            <a:r>
              <a:rPr lang="en-US" sz="3999" spc="199">
                <a:solidFill>
                  <a:srgbClr val="B2DEFF"/>
                </a:solidFill>
                <a:latin typeface="Roboto Condensed"/>
              </a:rPr>
              <a:t>Programming Task</a:t>
            </a:r>
          </a:p>
        </p:txBody>
      </p:sp>
      <p:sp>
        <p:nvSpPr>
          <p:cNvPr name="TextBox 13" id="13"/>
          <p:cNvSpPr txBox="true"/>
          <p:nvPr/>
        </p:nvSpPr>
        <p:spPr>
          <a:xfrm rot="0">
            <a:off x="3680717" y="3660084"/>
            <a:ext cx="6367071" cy="596265"/>
          </a:xfrm>
          <a:prstGeom prst="rect">
            <a:avLst/>
          </a:prstGeom>
        </p:spPr>
        <p:txBody>
          <a:bodyPr anchor="t" rtlCol="false" tIns="0" lIns="0" bIns="0" rIns="0">
            <a:spAutoFit/>
          </a:bodyPr>
          <a:lstStyle/>
          <a:p>
            <a:pPr>
              <a:lnSpc>
                <a:spcPts val="4679"/>
              </a:lnSpc>
            </a:pPr>
            <a:r>
              <a:rPr lang="en-US" sz="3999" spc="199" u="sng">
                <a:solidFill>
                  <a:srgbClr val="649CD6"/>
                </a:solidFill>
                <a:latin typeface="Roboto Condensed"/>
              </a:rPr>
              <a:t>Word similarity: SynCluster</a:t>
            </a:r>
          </a:p>
        </p:txBody>
      </p:sp>
      <p:sp>
        <p:nvSpPr>
          <p:cNvPr name="TextBox 14" id="14"/>
          <p:cNvSpPr txBox="true"/>
          <p:nvPr/>
        </p:nvSpPr>
        <p:spPr>
          <a:xfrm rot="0">
            <a:off x="3680717" y="4915479"/>
            <a:ext cx="7072687" cy="596265"/>
          </a:xfrm>
          <a:prstGeom prst="rect">
            <a:avLst/>
          </a:prstGeom>
        </p:spPr>
        <p:txBody>
          <a:bodyPr anchor="t" rtlCol="false" tIns="0" lIns="0" bIns="0" rIns="0">
            <a:spAutoFit/>
          </a:bodyPr>
          <a:lstStyle/>
          <a:p>
            <a:pPr>
              <a:lnSpc>
                <a:spcPts val="4679"/>
              </a:lnSpc>
            </a:pPr>
            <a:r>
              <a:rPr lang="en-US" sz="3999" spc="199" u="sng">
                <a:solidFill>
                  <a:srgbClr val="649CD6"/>
                </a:solidFill>
                <a:latin typeface="Roboto Condensed"/>
              </a:rPr>
              <a:t>Phrase and sentence similarity</a:t>
            </a:r>
          </a:p>
        </p:txBody>
      </p:sp>
      <p:sp>
        <p:nvSpPr>
          <p:cNvPr name="TextBox 15" id="15"/>
          <p:cNvSpPr txBox="true"/>
          <p:nvPr/>
        </p:nvSpPr>
        <p:spPr>
          <a:xfrm rot="0">
            <a:off x="3670882" y="6418524"/>
            <a:ext cx="5473118" cy="596265"/>
          </a:xfrm>
          <a:prstGeom prst="rect">
            <a:avLst/>
          </a:prstGeom>
        </p:spPr>
        <p:txBody>
          <a:bodyPr anchor="t" rtlCol="false" tIns="0" lIns="0" bIns="0" rIns="0">
            <a:spAutoFit/>
          </a:bodyPr>
          <a:lstStyle/>
          <a:p>
            <a:pPr>
              <a:lnSpc>
                <a:spcPts val="4679"/>
              </a:lnSpc>
            </a:pPr>
            <a:r>
              <a:rPr lang="en-US" sz="3999" spc="199" u="sng">
                <a:solidFill>
                  <a:srgbClr val="649CD6"/>
                </a:solidFill>
                <a:latin typeface="Roboto Condensed"/>
              </a:rPr>
              <a:t>Bonus task: SIMBArt</a:t>
            </a:r>
          </a:p>
        </p:txBody>
      </p:sp>
      <p:sp>
        <p:nvSpPr>
          <p:cNvPr name="TextBox 16" id="16"/>
          <p:cNvSpPr txBox="true"/>
          <p:nvPr/>
        </p:nvSpPr>
        <p:spPr>
          <a:xfrm rot="0">
            <a:off x="2051575" y="8451224"/>
            <a:ext cx="7092425" cy="596265"/>
          </a:xfrm>
          <a:prstGeom prst="rect">
            <a:avLst/>
          </a:prstGeom>
        </p:spPr>
        <p:txBody>
          <a:bodyPr anchor="t" rtlCol="false" tIns="0" lIns="0" bIns="0" rIns="0">
            <a:spAutoFit/>
          </a:bodyPr>
          <a:lstStyle/>
          <a:p>
            <a:pPr>
              <a:lnSpc>
                <a:spcPts val="4679"/>
              </a:lnSpc>
            </a:pPr>
            <a:r>
              <a:rPr lang="en-US" sz="3999" spc="199">
                <a:solidFill>
                  <a:srgbClr val="B2DEFF"/>
                </a:solidFill>
                <a:latin typeface="Roboto Condensed"/>
              </a:rPr>
              <a:t>Paper-reading Task: BERTScore</a:t>
            </a:r>
          </a:p>
        </p:txBody>
      </p:sp>
      <p:sp>
        <p:nvSpPr>
          <p:cNvPr name="TextBox 17" id="17"/>
          <p:cNvSpPr txBox="true"/>
          <p:nvPr/>
        </p:nvSpPr>
        <p:spPr>
          <a:xfrm rot="0">
            <a:off x="3670882" y="5502219"/>
            <a:ext cx="8576157" cy="897255"/>
          </a:xfrm>
          <a:prstGeom prst="rect">
            <a:avLst/>
          </a:prstGeom>
        </p:spPr>
        <p:txBody>
          <a:bodyPr anchor="t" rtlCol="false" tIns="0" lIns="0" bIns="0" rIns="0">
            <a:spAutoFit/>
          </a:bodyPr>
          <a:lstStyle/>
          <a:p>
            <a:pPr>
              <a:lnSpc>
                <a:spcPts val="3509"/>
              </a:lnSpc>
            </a:pPr>
            <a:r>
              <a:rPr lang="en-US" sz="3000">
                <a:solidFill>
                  <a:srgbClr val="908F90"/>
                </a:solidFill>
                <a:latin typeface="Roboto Condensed"/>
              </a:rPr>
              <a:t>Phrase-pair and sentence-pair similarity detection using pre-trained GloVe word embeddings </a:t>
            </a:r>
          </a:p>
        </p:txBody>
      </p:sp>
      <p:sp>
        <p:nvSpPr>
          <p:cNvPr name="TextBox 18" id="18"/>
          <p:cNvSpPr txBox="true"/>
          <p:nvPr/>
        </p:nvSpPr>
        <p:spPr>
          <a:xfrm rot="0">
            <a:off x="3670882" y="7005264"/>
            <a:ext cx="8576157" cy="897255"/>
          </a:xfrm>
          <a:prstGeom prst="rect">
            <a:avLst/>
          </a:prstGeom>
        </p:spPr>
        <p:txBody>
          <a:bodyPr anchor="t" rtlCol="false" tIns="0" lIns="0" bIns="0" rIns="0">
            <a:spAutoFit/>
          </a:bodyPr>
          <a:lstStyle/>
          <a:p>
            <a:pPr>
              <a:lnSpc>
                <a:spcPts val="3509"/>
              </a:lnSpc>
            </a:pPr>
            <a:r>
              <a:rPr lang="en-US" sz="3000">
                <a:solidFill>
                  <a:srgbClr val="908F90"/>
                </a:solidFill>
                <a:latin typeface="Roboto Condensed"/>
              </a:rPr>
              <a:t>Finetuned BERT-base-uncased for phrase-pair and sentence-pair similarity detection task</a:t>
            </a:r>
          </a:p>
        </p:txBody>
      </p:sp>
      <p:sp>
        <p:nvSpPr>
          <p:cNvPr name="TextBox 19" id="19"/>
          <p:cNvSpPr txBox="true"/>
          <p:nvPr/>
        </p:nvSpPr>
        <p:spPr>
          <a:xfrm rot="0">
            <a:off x="3680717" y="4294449"/>
            <a:ext cx="10455236" cy="459105"/>
          </a:xfrm>
          <a:prstGeom prst="rect">
            <a:avLst/>
          </a:prstGeom>
        </p:spPr>
        <p:txBody>
          <a:bodyPr anchor="t" rtlCol="false" tIns="0" lIns="0" bIns="0" rIns="0">
            <a:spAutoFit/>
          </a:bodyPr>
          <a:lstStyle/>
          <a:p>
            <a:pPr>
              <a:lnSpc>
                <a:spcPts val="3509"/>
              </a:lnSpc>
            </a:pPr>
            <a:r>
              <a:rPr lang="en-US" sz="3000">
                <a:solidFill>
                  <a:srgbClr val="908F90"/>
                </a:solidFill>
                <a:latin typeface="Roboto Condensed"/>
              </a:rPr>
              <a:t>Word-pair semantic similarity scoring model using synset clustering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783072" y="540718"/>
            <a:ext cx="12932718" cy="871190"/>
          </a:xfrm>
          <a:prstGeom prst="rect">
            <a:avLst/>
          </a:prstGeom>
        </p:spPr>
        <p:txBody>
          <a:bodyPr anchor="t" rtlCol="false" tIns="0" lIns="0" bIns="0" rIns="0">
            <a:spAutoFit/>
          </a:bodyPr>
          <a:lstStyle/>
          <a:p>
            <a:pPr algn="ctr">
              <a:lnSpc>
                <a:spcPts val="7106"/>
              </a:lnSpc>
            </a:pPr>
            <a:r>
              <a:rPr lang="en-US" sz="5076">
                <a:solidFill>
                  <a:srgbClr val="637EFF"/>
                </a:solidFill>
                <a:latin typeface="Roboto Condensed Bold"/>
              </a:rPr>
              <a:t>BERTScore: Evaluating Text Generation with BERT</a:t>
            </a:r>
          </a:p>
        </p:txBody>
      </p:sp>
      <p:sp>
        <p:nvSpPr>
          <p:cNvPr name="Freeform 3" id="3"/>
          <p:cNvSpPr/>
          <p:nvPr/>
        </p:nvSpPr>
        <p:spPr>
          <a:xfrm flipH="true" flipV="false" rot="0">
            <a:off x="-3677347"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3231555"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318396"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764188"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337280" y="2831101"/>
            <a:ext cx="13496278" cy="6427199"/>
          </a:xfrm>
          <a:prstGeom prst="rect">
            <a:avLst/>
          </a:prstGeom>
        </p:spPr>
        <p:txBody>
          <a:bodyPr anchor="t" rtlCol="false" tIns="0" lIns="0" bIns="0" rIns="0">
            <a:spAutoFit/>
          </a:bodyPr>
          <a:lstStyle/>
          <a:p>
            <a:pPr marL="780236" indent="-390118" lvl="1">
              <a:lnSpc>
                <a:spcPts val="4228"/>
              </a:lnSpc>
              <a:buFont typeface="Arial"/>
              <a:buChar char="•"/>
            </a:pPr>
            <a:r>
              <a:rPr lang="en-US" sz="3613">
                <a:solidFill>
                  <a:srgbClr val="FFFFFF"/>
                </a:solidFill>
                <a:latin typeface="Roboto Condensed"/>
              </a:rPr>
              <a:t>The paper “BERTScore: Evaluating Text Generation with BERT” introduces a </a:t>
            </a:r>
            <a:r>
              <a:rPr lang="en-US" sz="3613">
                <a:solidFill>
                  <a:srgbClr val="FFFFFF"/>
                </a:solidFill>
                <a:latin typeface="Roboto Condensed"/>
              </a:rPr>
              <a:t>new metric for evaluating the quality of text generation models. The metric, called BERTScore, is based on the BERT language model and uses contextual embeddings to compare the similarity between a generated text and a reference text.</a:t>
            </a:r>
          </a:p>
          <a:p>
            <a:pPr marL="780236" indent="-390118" lvl="1">
              <a:lnSpc>
                <a:spcPts val="4228"/>
              </a:lnSpc>
              <a:buFont typeface="Arial"/>
              <a:buChar char="•"/>
            </a:pPr>
            <a:r>
              <a:rPr lang="en-US" sz="3613">
                <a:solidFill>
                  <a:srgbClr val="FFFFFF"/>
                </a:solidFill>
                <a:latin typeface="Roboto Condensed"/>
              </a:rPr>
              <a:t>BERTScore is shown to have outperformed other commonly used metrics, such as ROUGE and BLEU, in capturing human judgments of text quality. </a:t>
            </a:r>
          </a:p>
          <a:p>
            <a:pPr marL="780236" indent="-390118" lvl="1">
              <a:lnSpc>
                <a:spcPts val="4228"/>
              </a:lnSpc>
              <a:buFont typeface="Arial"/>
              <a:buChar char="•"/>
            </a:pPr>
            <a:r>
              <a:rPr lang="en-US" sz="3613">
                <a:solidFill>
                  <a:srgbClr val="FFFFFF"/>
                </a:solidFill>
                <a:latin typeface="Roboto Condensed"/>
              </a:rPr>
              <a:t>The authors of the paper also provide an open-source implementation of BERTScore, which can be easily integrated into existing evaluation pipelines, Making it accessible to anyone who wants to use it to evaluate their own text generation models.</a:t>
            </a:r>
          </a:p>
        </p:txBody>
      </p:sp>
      <p:sp>
        <p:nvSpPr>
          <p:cNvPr name="TextBox 8" id="8"/>
          <p:cNvSpPr txBox="true"/>
          <p:nvPr/>
        </p:nvSpPr>
        <p:spPr>
          <a:xfrm rot="0">
            <a:off x="7690545" y="1686430"/>
            <a:ext cx="2906911" cy="805150"/>
          </a:xfrm>
          <a:prstGeom prst="rect">
            <a:avLst/>
          </a:prstGeom>
        </p:spPr>
        <p:txBody>
          <a:bodyPr anchor="t" rtlCol="false" tIns="0" lIns="0" bIns="0" rIns="0">
            <a:spAutoFit/>
          </a:bodyPr>
          <a:lstStyle/>
          <a:p>
            <a:pPr algn="ctr">
              <a:lnSpc>
                <a:spcPts val="6546"/>
              </a:lnSpc>
            </a:pPr>
            <a:r>
              <a:rPr lang="en-US" sz="4676">
                <a:solidFill>
                  <a:srgbClr val="649CD6"/>
                </a:solidFill>
                <a:latin typeface="Roboto Condensed Bold"/>
              </a:rPr>
              <a:t>Introduction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783072" y="540718"/>
            <a:ext cx="12932718" cy="871190"/>
          </a:xfrm>
          <a:prstGeom prst="rect">
            <a:avLst/>
          </a:prstGeom>
        </p:spPr>
        <p:txBody>
          <a:bodyPr anchor="t" rtlCol="false" tIns="0" lIns="0" bIns="0" rIns="0">
            <a:spAutoFit/>
          </a:bodyPr>
          <a:lstStyle/>
          <a:p>
            <a:pPr algn="ctr">
              <a:lnSpc>
                <a:spcPts val="7106"/>
              </a:lnSpc>
            </a:pPr>
            <a:r>
              <a:rPr lang="en-US" sz="5076">
                <a:solidFill>
                  <a:srgbClr val="637EFF"/>
                </a:solidFill>
                <a:latin typeface="Roboto Condensed Bold"/>
              </a:rPr>
              <a:t>BERTScore: Evaluating Text Generation with BERT</a:t>
            </a:r>
          </a:p>
        </p:txBody>
      </p:sp>
      <p:sp>
        <p:nvSpPr>
          <p:cNvPr name="Freeform 3" id="3"/>
          <p:cNvSpPr/>
          <p:nvPr/>
        </p:nvSpPr>
        <p:spPr>
          <a:xfrm flipH="true" flipV="false" rot="0">
            <a:off x="-3677347"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3231555"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318396"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764188"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645153" y="3071634"/>
            <a:ext cx="12997694" cy="5422278"/>
          </a:xfrm>
          <a:prstGeom prst="rect">
            <a:avLst/>
          </a:prstGeom>
        </p:spPr>
        <p:txBody>
          <a:bodyPr anchor="t" rtlCol="false" tIns="0" lIns="0" bIns="0" rIns="0">
            <a:spAutoFit/>
          </a:bodyPr>
          <a:lstStyle/>
          <a:p>
            <a:pPr marL="525895" indent="-262947" lvl="1">
              <a:lnSpc>
                <a:spcPts val="2849"/>
              </a:lnSpc>
              <a:buFont typeface="Arial"/>
              <a:buChar char="•"/>
            </a:pPr>
            <a:r>
              <a:rPr lang="en-US" sz="2435">
                <a:solidFill>
                  <a:srgbClr val="FFFFFF"/>
                </a:solidFill>
                <a:latin typeface="Roboto Condensed"/>
              </a:rPr>
              <a:t>The paper compares BERTScores with various existing evaluation metrics such as </a:t>
            </a:r>
            <a:r>
              <a:rPr lang="en-US" sz="2435">
                <a:solidFill>
                  <a:srgbClr val="FFFFFF"/>
                </a:solidFill>
                <a:latin typeface="Roboto Condensed"/>
              </a:rPr>
              <a:t>ROUGE, BLEU, and METEOR. </a:t>
            </a:r>
          </a:p>
          <a:p>
            <a:pPr marL="525895" indent="-262947" lvl="1">
              <a:lnSpc>
                <a:spcPts val="2849"/>
              </a:lnSpc>
              <a:buFont typeface="Arial"/>
              <a:buChar char="•"/>
            </a:pPr>
            <a:r>
              <a:rPr lang="en-US" sz="2435">
                <a:solidFill>
                  <a:srgbClr val="FFFFFF"/>
                </a:solidFill>
                <a:latin typeface="Roboto Condensed"/>
              </a:rPr>
              <a:t>Through tests, it was found that BERTScore outperformed the other metrics in terms of correlation with human judgement of text similarity and quality. </a:t>
            </a:r>
          </a:p>
          <a:p>
            <a:pPr marL="525895" indent="-262947" lvl="1">
              <a:lnSpc>
                <a:spcPts val="2849"/>
              </a:lnSpc>
              <a:buFont typeface="Arial"/>
              <a:buChar char="•"/>
            </a:pPr>
            <a:r>
              <a:rPr lang="en-US" sz="2435">
                <a:solidFill>
                  <a:srgbClr val="FFFFFF"/>
                </a:solidFill>
                <a:latin typeface="Roboto Condensed"/>
              </a:rPr>
              <a:t>It uses importance weight which alows it to give higher importance to words that are more semantically important in the sentence.</a:t>
            </a:r>
          </a:p>
          <a:p>
            <a:pPr marL="525895" indent="-262947" lvl="1">
              <a:lnSpc>
                <a:spcPts val="2849"/>
              </a:lnSpc>
              <a:buFont typeface="Arial"/>
              <a:buChar char="•"/>
            </a:pPr>
            <a:r>
              <a:rPr lang="en-US" sz="2435">
                <a:solidFill>
                  <a:srgbClr val="FFFFFF"/>
                </a:solidFill>
                <a:latin typeface="Roboto Condensed"/>
              </a:rPr>
              <a:t>This makes BERTScore more effective in evaluating text similarity and quality, especially in cases where simple word overlap or n-gram matching may not accurately capture the true meaning of the text.</a:t>
            </a:r>
          </a:p>
          <a:p>
            <a:pPr marL="525895" indent="-262947" lvl="1">
              <a:lnSpc>
                <a:spcPts val="2849"/>
              </a:lnSpc>
              <a:buFont typeface="Arial"/>
              <a:buChar char="•"/>
            </a:pPr>
            <a:r>
              <a:rPr lang="en-US" sz="2435">
                <a:solidFill>
                  <a:srgbClr val="FFFFFF"/>
                </a:solidFill>
                <a:latin typeface="Roboto Condensed"/>
              </a:rPr>
              <a:t>The authors employed the user of a pre-trained BERT model to compute the contextual embeddings of the input text and the reference text.</a:t>
            </a:r>
          </a:p>
          <a:p>
            <a:pPr marL="525895" indent="-262947" lvl="1">
              <a:lnSpc>
                <a:spcPts val="2849"/>
              </a:lnSpc>
              <a:buFont typeface="Arial"/>
              <a:buChar char="•"/>
            </a:pPr>
            <a:r>
              <a:rPr lang="en-US" sz="2435">
                <a:solidFill>
                  <a:srgbClr val="FFFFFF"/>
                </a:solidFill>
                <a:latin typeface="Roboto Condensed"/>
              </a:rPr>
              <a:t>This allowed BERTScore to capture the nuances and complexities of the language used in the text, which in turn improved its performance in evaluating text similarity and quality.</a:t>
            </a:r>
          </a:p>
          <a:p>
            <a:pPr marL="525895" indent="-262947" lvl="1">
              <a:lnSpc>
                <a:spcPts val="2849"/>
              </a:lnSpc>
              <a:buFont typeface="Arial"/>
              <a:buChar char="•"/>
            </a:pPr>
            <a:r>
              <a:rPr lang="en-US" sz="2435">
                <a:solidFill>
                  <a:srgbClr val="FFFFFF"/>
                </a:solidFill>
                <a:latin typeface="Roboto Condensed"/>
              </a:rPr>
              <a:t>It used recall BERT, precesion BERT and F1 FBERT to evaluate each pair. And through tests, the authors recommended the users/readers to use the FBERT for any practical purposes.</a:t>
            </a:r>
          </a:p>
        </p:txBody>
      </p:sp>
      <p:sp>
        <p:nvSpPr>
          <p:cNvPr name="TextBox 8" id="8"/>
          <p:cNvSpPr txBox="true"/>
          <p:nvPr/>
        </p:nvSpPr>
        <p:spPr>
          <a:xfrm rot="0">
            <a:off x="5913611" y="1686430"/>
            <a:ext cx="6460778" cy="805150"/>
          </a:xfrm>
          <a:prstGeom prst="rect">
            <a:avLst/>
          </a:prstGeom>
        </p:spPr>
        <p:txBody>
          <a:bodyPr anchor="t" rtlCol="false" tIns="0" lIns="0" bIns="0" rIns="0">
            <a:spAutoFit/>
          </a:bodyPr>
          <a:lstStyle/>
          <a:p>
            <a:pPr algn="ctr">
              <a:lnSpc>
                <a:spcPts val="6546"/>
              </a:lnSpc>
            </a:pPr>
            <a:r>
              <a:rPr lang="en-US" sz="4676">
                <a:solidFill>
                  <a:srgbClr val="649CD6"/>
                </a:solidFill>
                <a:latin typeface="Roboto Condensed Bold"/>
              </a:rPr>
              <a:t>Existing Evaluation Metrics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783072" y="540718"/>
            <a:ext cx="12932718" cy="871190"/>
          </a:xfrm>
          <a:prstGeom prst="rect">
            <a:avLst/>
          </a:prstGeom>
        </p:spPr>
        <p:txBody>
          <a:bodyPr anchor="t" rtlCol="false" tIns="0" lIns="0" bIns="0" rIns="0">
            <a:spAutoFit/>
          </a:bodyPr>
          <a:lstStyle/>
          <a:p>
            <a:pPr algn="ctr">
              <a:lnSpc>
                <a:spcPts val="7106"/>
              </a:lnSpc>
            </a:pPr>
            <a:r>
              <a:rPr lang="en-US" sz="5076">
                <a:solidFill>
                  <a:srgbClr val="637EFF"/>
                </a:solidFill>
                <a:latin typeface="Roboto Condensed Bold"/>
              </a:rPr>
              <a:t>BERTScore: Evaluating Text Generation with BERT</a:t>
            </a:r>
          </a:p>
        </p:txBody>
      </p:sp>
      <p:sp>
        <p:nvSpPr>
          <p:cNvPr name="Freeform 3" id="3"/>
          <p:cNvSpPr/>
          <p:nvPr/>
        </p:nvSpPr>
        <p:spPr>
          <a:xfrm flipH="true" flipV="false" rot="0">
            <a:off x="-3677347"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3231555"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318396"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764188"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063818" y="2904707"/>
            <a:ext cx="12160363" cy="6443977"/>
          </a:xfrm>
          <a:prstGeom prst="rect">
            <a:avLst/>
          </a:prstGeom>
        </p:spPr>
        <p:txBody>
          <a:bodyPr anchor="t" rtlCol="false" tIns="0" lIns="0" bIns="0" rIns="0">
            <a:spAutoFit/>
          </a:bodyPr>
          <a:lstStyle/>
          <a:p>
            <a:pPr marL="721150" indent="-360575" lvl="1">
              <a:lnSpc>
                <a:spcPts val="3908"/>
              </a:lnSpc>
              <a:buFont typeface="Arial"/>
              <a:buChar char="•"/>
            </a:pPr>
            <a:r>
              <a:rPr lang="en-US" sz="3340">
                <a:solidFill>
                  <a:srgbClr val="FFFFFF"/>
                </a:solidFill>
                <a:latin typeface="Roboto Condensed"/>
              </a:rPr>
              <a:t>The authors evaluated the robustness of BERTSCORE in the context of adversarial paraphrase classification, using the Quora Question Pair corpus (QQP) and the Paraphrase Adversaries from Word Scrambling dataset (PAWS).</a:t>
            </a:r>
          </a:p>
          <a:p>
            <a:pPr marL="721150" indent="-360575" lvl="1">
              <a:lnSpc>
                <a:spcPts val="3908"/>
              </a:lnSpc>
              <a:buFont typeface="Arial"/>
              <a:buChar char="•"/>
            </a:pPr>
            <a:r>
              <a:rPr lang="en-US" sz="3340">
                <a:solidFill>
                  <a:srgbClr val="FFFFFF"/>
                </a:solidFill>
                <a:latin typeface="Roboto Condensed"/>
              </a:rPr>
              <a:t>The QQP dataset distinguishes between real duplicate and related yet distinct questions, while PAWS generates adversarial examples through word swapping.</a:t>
            </a:r>
          </a:p>
          <a:p>
            <a:pPr marL="721150" indent="-360575" lvl="1">
              <a:lnSpc>
                <a:spcPts val="3908"/>
              </a:lnSpc>
              <a:buFont typeface="Arial"/>
              <a:buChar char="•"/>
            </a:pPr>
            <a:r>
              <a:rPr lang="en-US" sz="3340">
                <a:solidFill>
                  <a:srgbClr val="FFFFFF"/>
                </a:solidFill>
                <a:latin typeface="Roboto Condensed"/>
              </a:rPr>
              <a:t>BERTScore performs extremely well for both datasets as the authors have shown in the table</a:t>
            </a:r>
          </a:p>
          <a:p>
            <a:pPr marL="721150" indent="-360575" lvl="1">
              <a:lnSpc>
                <a:spcPts val="3908"/>
              </a:lnSpc>
              <a:buFont typeface="Arial"/>
              <a:buChar char="•"/>
            </a:pPr>
            <a:r>
              <a:rPr lang="en-US" sz="3340">
                <a:solidFill>
                  <a:srgbClr val="FFFFFF"/>
                </a:solidFill>
                <a:latin typeface="Roboto Condensed"/>
              </a:rPr>
              <a:t>Overall, BERTScore is task-agnostic and doesn’t depend on distant-dependencies, n-grams or even the language of text generation making it superior to the majority of the human-annotated metrics out there.</a:t>
            </a:r>
          </a:p>
        </p:txBody>
      </p:sp>
      <p:sp>
        <p:nvSpPr>
          <p:cNvPr name="TextBox 8" id="8"/>
          <p:cNvSpPr txBox="true"/>
          <p:nvPr/>
        </p:nvSpPr>
        <p:spPr>
          <a:xfrm rot="0">
            <a:off x="6671518" y="1686430"/>
            <a:ext cx="4944963" cy="805150"/>
          </a:xfrm>
          <a:prstGeom prst="rect">
            <a:avLst/>
          </a:prstGeom>
        </p:spPr>
        <p:txBody>
          <a:bodyPr anchor="t" rtlCol="false" tIns="0" lIns="0" bIns="0" rIns="0">
            <a:spAutoFit/>
          </a:bodyPr>
          <a:lstStyle/>
          <a:p>
            <a:pPr algn="ctr">
              <a:lnSpc>
                <a:spcPts val="6546"/>
              </a:lnSpc>
            </a:pPr>
            <a:r>
              <a:rPr lang="en-US" sz="4676">
                <a:solidFill>
                  <a:srgbClr val="649CD6"/>
                </a:solidFill>
                <a:latin typeface="Roboto Condensed Bold"/>
              </a:rPr>
              <a:t>Robustness Analysis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783072" y="540718"/>
            <a:ext cx="12932718" cy="871190"/>
          </a:xfrm>
          <a:prstGeom prst="rect">
            <a:avLst/>
          </a:prstGeom>
        </p:spPr>
        <p:txBody>
          <a:bodyPr anchor="t" rtlCol="false" tIns="0" lIns="0" bIns="0" rIns="0">
            <a:spAutoFit/>
          </a:bodyPr>
          <a:lstStyle/>
          <a:p>
            <a:pPr algn="ctr">
              <a:lnSpc>
                <a:spcPts val="7106"/>
              </a:lnSpc>
            </a:pPr>
            <a:r>
              <a:rPr lang="en-US" sz="5076">
                <a:solidFill>
                  <a:srgbClr val="637EFF"/>
                </a:solidFill>
                <a:latin typeface="Roboto Condensed Bold"/>
              </a:rPr>
              <a:t>BERTScore: Evaluating Text Generation with BERT</a:t>
            </a:r>
          </a:p>
        </p:txBody>
      </p:sp>
      <p:sp>
        <p:nvSpPr>
          <p:cNvPr name="Freeform 3" id="3"/>
          <p:cNvSpPr/>
          <p:nvPr/>
        </p:nvSpPr>
        <p:spPr>
          <a:xfrm flipH="true" flipV="false" rot="0">
            <a:off x="-3677347"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3231555"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318396"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764188"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47677" y="2700159"/>
            <a:ext cx="14792647" cy="6799589"/>
          </a:xfrm>
          <a:prstGeom prst="rect">
            <a:avLst/>
          </a:prstGeom>
        </p:spPr>
        <p:txBody>
          <a:bodyPr anchor="t" rtlCol="false" tIns="0" lIns="0" bIns="0" rIns="0">
            <a:spAutoFit/>
          </a:bodyPr>
          <a:lstStyle/>
          <a:p>
            <a:pPr>
              <a:lnSpc>
                <a:spcPts val="3615"/>
              </a:lnSpc>
            </a:pPr>
            <a:r>
              <a:rPr lang="en-US" sz="3090" u="sng">
                <a:solidFill>
                  <a:srgbClr val="FFFFFF"/>
                </a:solidFill>
                <a:latin typeface="Roboto Condensed"/>
              </a:rPr>
              <a:t>Semantic Understanding:</a:t>
            </a:r>
          </a:p>
          <a:p>
            <a:pPr marL="667150" indent="-333575" lvl="1">
              <a:lnSpc>
                <a:spcPts val="3615"/>
              </a:lnSpc>
              <a:buFont typeface="Arial"/>
              <a:buChar char="•"/>
            </a:pPr>
            <a:r>
              <a:rPr lang="en-US" sz="3090">
                <a:solidFill>
                  <a:srgbClr val="FFFFFF"/>
                </a:solidFill>
                <a:latin typeface="Roboto Condensed"/>
              </a:rPr>
              <a:t>The BERTScore paper demonstrates that using pre-trained BERT embeddings allows the metric to capture semantic information and contextual nuances. The authors show examples where BERTScore outperforms older metrics in tasks requiring a deeper understanding of meaning and context. It also uses the IDF scores to find the rarely used words to weight the importance.</a:t>
            </a:r>
          </a:p>
          <a:p>
            <a:pPr>
              <a:lnSpc>
                <a:spcPts val="3615"/>
              </a:lnSpc>
            </a:pPr>
            <a:r>
              <a:rPr lang="en-US" sz="3090" u="sng">
                <a:solidFill>
                  <a:srgbClr val="FFFFFF"/>
                </a:solidFill>
                <a:latin typeface="Roboto Condensed"/>
              </a:rPr>
              <a:t>Language Agnostic:</a:t>
            </a:r>
          </a:p>
          <a:p>
            <a:pPr marL="667150" indent="-333575" lvl="1">
              <a:lnSpc>
                <a:spcPts val="3615"/>
              </a:lnSpc>
              <a:buFont typeface="Arial"/>
              <a:buChar char="•"/>
            </a:pPr>
            <a:r>
              <a:rPr lang="en-US" sz="3090">
                <a:solidFill>
                  <a:srgbClr val="FFFFFF"/>
                </a:solidFill>
                <a:latin typeface="Roboto Condensed"/>
              </a:rPr>
              <a:t>BERTScore is designed to be language-agnostic and the authors showcase its effectiveness across multiple languages. They provide results and evaluations for diverse language pairs showing the versatility of the metric in cross-lingual tasks.</a:t>
            </a:r>
          </a:p>
          <a:p>
            <a:pPr>
              <a:lnSpc>
                <a:spcPts val="3615"/>
              </a:lnSpc>
            </a:pPr>
            <a:r>
              <a:rPr lang="en-US" sz="3090" u="sng">
                <a:solidFill>
                  <a:srgbClr val="FFFFFF"/>
                </a:solidFill>
                <a:latin typeface="Roboto Condensed"/>
              </a:rPr>
              <a:t>Correlation with Human Judgments:</a:t>
            </a:r>
          </a:p>
          <a:p>
            <a:pPr marL="667150" indent="-333575" lvl="1">
              <a:lnSpc>
                <a:spcPts val="3615"/>
              </a:lnSpc>
              <a:buFont typeface="Arial"/>
              <a:buChar char="•"/>
            </a:pPr>
            <a:r>
              <a:rPr lang="en-US" sz="3090">
                <a:solidFill>
                  <a:srgbClr val="FFFFFF"/>
                </a:solidFill>
                <a:latin typeface="Roboto Condensed"/>
              </a:rPr>
              <a:t>The paper presents correlation analysis between BERTScore and human judgments in various evaluation tasks. The authors conduct experiments and comparisons demonstrating that BERTScore aligns well with human assessments of the quality of generated text.</a:t>
            </a:r>
          </a:p>
        </p:txBody>
      </p:sp>
      <p:sp>
        <p:nvSpPr>
          <p:cNvPr name="TextBox 8" id="8"/>
          <p:cNvSpPr txBox="true"/>
          <p:nvPr/>
        </p:nvSpPr>
        <p:spPr>
          <a:xfrm rot="0">
            <a:off x="7915870" y="1686430"/>
            <a:ext cx="2456259" cy="805150"/>
          </a:xfrm>
          <a:prstGeom prst="rect">
            <a:avLst/>
          </a:prstGeom>
        </p:spPr>
        <p:txBody>
          <a:bodyPr anchor="t" rtlCol="false" tIns="0" lIns="0" bIns="0" rIns="0">
            <a:spAutoFit/>
          </a:bodyPr>
          <a:lstStyle/>
          <a:p>
            <a:pPr algn="ctr">
              <a:lnSpc>
                <a:spcPts val="6546"/>
              </a:lnSpc>
            </a:pPr>
            <a:r>
              <a:rPr lang="en-US" sz="4676">
                <a:solidFill>
                  <a:srgbClr val="649CD6"/>
                </a:solidFill>
                <a:latin typeface="Roboto Condensed Bold"/>
              </a:rPr>
              <a:t>Strengths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783072" y="540718"/>
            <a:ext cx="12932718" cy="871190"/>
          </a:xfrm>
          <a:prstGeom prst="rect">
            <a:avLst/>
          </a:prstGeom>
        </p:spPr>
        <p:txBody>
          <a:bodyPr anchor="t" rtlCol="false" tIns="0" lIns="0" bIns="0" rIns="0">
            <a:spAutoFit/>
          </a:bodyPr>
          <a:lstStyle/>
          <a:p>
            <a:pPr algn="ctr">
              <a:lnSpc>
                <a:spcPts val="7106"/>
              </a:lnSpc>
            </a:pPr>
            <a:r>
              <a:rPr lang="en-US" sz="5076">
                <a:solidFill>
                  <a:srgbClr val="637EFF"/>
                </a:solidFill>
                <a:latin typeface="Roboto Condensed Bold"/>
              </a:rPr>
              <a:t>BERTScore: Evaluating Text Generation with BERT</a:t>
            </a:r>
          </a:p>
        </p:txBody>
      </p:sp>
      <p:sp>
        <p:nvSpPr>
          <p:cNvPr name="Freeform 3" id="3"/>
          <p:cNvSpPr/>
          <p:nvPr/>
        </p:nvSpPr>
        <p:spPr>
          <a:xfrm flipH="true" flipV="false" rot="0">
            <a:off x="-3677347"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3231555"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318396"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764188"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47677" y="2700159"/>
            <a:ext cx="14792647" cy="6879298"/>
          </a:xfrm>
          <a:prstGeom prst="rect">
            <a:avLst/>
          </a:prstGeom>
        </p:spPr>
        <p:txBody>
          <a:bodyPr anchor="t" rtlCol="false" tIns="0" lIns="0" bIns="0" rIns="0">
            <a:spAutoFit/>
          </a:bodyPr>
          <a:lstStyle/>
          <a:p>
            <a:pPr>
              <a:lnSpc>
                <a:spcPts val="3615"/>
              </a:lnSpc>
            </a:pPr>
            <a:r>
              <a:rPr lang="en-US" sz="3090" u="sng">
                <a:solidFill>
                  <a:srgbClr val="FFFFFF"/>
                </a:solidFill>
                <a:latin typeface="Roboto Condensed"/>
              </a:rPr>
              <a:t>Language Limitation:</a:t>
            </a:r>
          </a:p>
          <a:p>
            <a:pPr marL="667150" indent="-333575" lvl="1">
              <a:lnSpc>
                <a:spcPts val="3615"/>
              </a:lnSpc>
              <a:buFont typeface="Arial"/>
              <a:buChar char="•"/>
            </a:pPr>
            <a:r>
              <a:rPr lang="en-US" sz="3090">
                <a:solidFill>
                  <a:srgbClr val="FFFFFF"/>
                </a:solidFill>
                <a:latin typeface="Roboto Condensed"/>
              </a:rPr>
              <a:t>In the paper, the authors demonstrated the solution’s robustness on various languages. But, these were widely used languages like English, Chinese, Turkish, etc. The authors failed to show its effectiveness on lesser used languages like Telugu or Kannada. This could prove to be a barrier especially in an age where startups right now are competitively training foundational LLMs in local languages.</a:t>
            </a:r>
          </a:p>
          <a:p>
            <a:pPr>
              <a:lnSpc>
                <a:spcPts val="3615"/>
              </a:lnSpc>
            </a:pPr>
            <a:r>
              <a:rPr lang="en-US" sz="3090" u="sng">
                <a:solidFill>
                  <a:srgbClr val="FFFFFF"/>
                </a:solidFill>
                <a:latin typeface="Roboto Condensed"/>
              </a:rPr>
              <a:t>Sensitivity to sentence length:</a:t>
            </a:r>
          </a:p>
          <a:p>
            <a:pPr marL="667150" indent="-333575" lvl="1">
              <a:lnSpc>
                <a:spcPts val="3615"/>
              </a:lnSpc>
              <a:buFont typeface="Arial"/>
              <a:buChar char="•"/>
            </a:pPr>
            <a:r>
              <a:rPr lang="en-US" sz="3090">
                <a:solidFill>
                  <a:srgbClr val="FFFFFF"/>
                </a:solidFill>
                <a:latin typeface="Roboto Condensed"/>
              </a:rPr>
              <a:t>The model heavily depends on the size of sentences to check its similarity with the paraphrase as it takes the contextual embeddings of each word and the IDF weighting to determine the semantic meaning of the sentence. Shorter sentence could fail to provide this luxury. For example the model would struggle to find the similarity between:            "The complexity of modern urban dynamics is shaped by various socioeconomic factors, impacting employment and essential service accessibility." and "Various factors affect urban dynamics, from jobs to essential services." Both the sentences mean the same thing but have varying lengths.</a:t>
            </a:r>
          </a:p>
        </p:txBody>
      </p:sp>
      <p:sp>
        <p:nvSpPr>
          <p:cNvPr name="TextBox 8" id="8"/>
          <p:cNvSpPr txBox="true"/>
          <p:nvPr/>
        </p:nvSpPr>
        <p:spPr>
          <a:xfrm rot="0">
            <a:off x="7594476" y="1686430"/>
            <a:ext cx="3099048" cy="805150"/>
          </a:xfrm>
          <a:prstGeom prst="rect">
            <a:avLst/>
          </a:prstGeom>
        </p:spPr>
        <p:txBody>
          <a:bodyPr anchor="t" rtlCol="false" tIns="0" lIns="0" bIns="0" rIns="0">
            <a:spAutoFit/>
          </a:bodyPr>
          <a:lstStyle/>
          <a:p>
            <a:pPr algn="ctr">
              <a:lnSpc>
                <a:spcPts val="6546"/>
              </a:lnSpc>
            </a:pPr>
            <a:r>
              <a:rPr lang="en-US" sz="4676">
                <a:solidFill>
                  <a:srgbClr val="649CD6"/>
                </a:solidFill>
                <a:latin typeface="Roboto Condensed Bold"/>
              </a:rPr>
              <a:t>Weaknesses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783072" y="540718"/>
            <a:ext cx="12932718" cy="871190"/>
          </a:xfrm>
          <a:prstGeom prst="rect">
            <a:avLst/>
          </a:prstGeom>
        </p:spPr>
        <p:txBody>
          <a:bodyPr anchor="t" rtlCol="false" tIns="0" lIns="0" bIns="0" rIns="0">
            <a:spAutoFit/>
          </a:bodyPr>
          <a:lstStyle/>
          <a:p>
            <a:pPr algn="ctr">
              <a:lnSpc>
                <a:spcPts val="7106"/>
              </a:lnSpc>
            </a:pPr>
            <a:r>
              <a:rPr lang="en-US" sz="5076">
                <a:solidFill>
                  <a:srgbClr val="637EFF"/>
                </a:solidFill>
                <a:latin typeface="Roboto Condensed Bold"/>
              </a:rPr>
              <a:t>BERTScore: Evaluating Text Generation with BERT</a:t>
            </a:r>
          </a:p>
        </p:txBody>
      </p:sp>
      <p:sp>
        <p:nvSpPr>
          <p:cNvPr name="Freeform 3" id="3"/>
          <p:cNvSpPr/>
          <p:nvPr/>
        </p:nvSpPr>
        <p:spPr>
          <a:xfrm flipH="true" flipV="false" rot="0">
            <a:off x="-3677347"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3231555"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318396" y="-3678056"/>
            <a:ext cx="6460419" cy="6387740"/>
          </a:xfrm>
          <a:custGeom>
            <a:avLst/>
            <a:gdLst/>
            <a:ahLst/>
            <a:cxnLst/>
            <a:rect r="r" b="b" t="t" l="l"/>
            <a:pathLst>
              <a:path h="6387740" w="6460419">
                <a:moveTo>
                  <a:pt x="6460419" y="0"/>
                </a:moveTo>
                <a:lnTo>
                  <a:pt x="0" y="0"/>
                </a:lnTo>
                <a:lnTo>
                  <a:pt x="0" y="6387740"/>
                </a:lnTo>
                <a:lnTo>
                  <a:pt x="6460419" y="6387740"/>
                </a:lnTo>
                <a:lnTo>
                  <a:pt x="646041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764188" y="-3021567"/>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7371978" y="1686430"/>
            <a:ext cx="3544044" cy="805150"/>
          </a:xfrm>
          <a:prstGeom prst="rect">
            <a:avLst/>
          </a:prstGeom>
        </p:spPr>
        <p:txBody>
          <a:bodyPr anchor="t" rtlCol="false" tIns="0" lIns="0" bIns="0" rIns="0">
            <a:spAutoFit/>
          </a:bodyPr>
          <a:lstStyle/>
          <a:p>
            <a:pPr algn="ctr">
              <a:lnSpc>
                <a:spcPts val="6546"/>
              </a:lnSpc>
            </a:pPr>
            <a:r>
              <a:rPr lang="en-US" sz="4676">
                <a:solidFill>
                  <a:srgbClr val="649CD6"/>
                </a:solidFill>
                <a:latin typeface="Roboto Condensed Bold"/>
              </a:rPr>
              <a:t>Improvements </a:t>
            </a:r>
          </a:p>
        </p:txBody>
      </p:sp>
      <p:sp>
        <p:nvSpPr>
          <p:cNvPr name="AutoShape 8" id="8"/>
          <p:cNvSpPr/>
          <p:nvPr/>
        </p:nvSpPr>
        <p:spPr>
          <a:xfrm>
            <a:off x="0" y="9234488"/>
            <a:ext cx="18928722" cy="0"/>
          </a:xfrm>
          <a:prstGeom prst="line">
            <a:avLst/>
          </a:prstGeom>
          <a:ln cap="flat" w="47625">
            <a:solidFill>
              <a:srgbClr val="B2DEFF"/>
            </a:solidFill>
            <a:prstDash val="solid"/>
            <a:headEnd type="none" len="sm" w="sm"/>
            <a:tailEnd type="none" len="sm" w="sm"/>
          </a:ln>
        </p:spPr>
      </p:sp>
      <p:sp>
        <p:nvSpPr>
          <p:cNvPr name="TextBox 9" id="9"/>
          <p:cNvSpPr txBox="true"/>
          <p:nvPr/>
        </p:nvSpPr>
        <p:spPr>
          <a:xfrm rot="0">
            <a:off x="1862956" y="9486755"/>
            <a:ext cx="14562088" cy="312420"/>
          </a:xfrm>
          <a:prstGeom prst="rect">
            <a:avLst/>
          </a:prstGeom>
        </p:spPr>
        <p:txBody>
          <a:bodyPr anchor="t" rtlCol="false" tIns="0" lIns="0" bIns="0" rIns="0">
            <a:spAutoFit/>
          </a:bodyPr>
          <a:lstStyle/>
          <a:p>
            <a:pPr algn="ctr">
              <a:lnSpc>
                <a:spcPts val="2340"/>
              </a:lnSpc>
              <a:spcBef>
                <a:spcPct val="0"/>
              </a:spcBef>
            </a:pPr>
            <a:r>
              <a:rPr lang="en-US" sz="2000">
                <a:solidFill>
                  <a:srgbClr val="FFFFFF"/>
                </a:solidFill>
                <a:latin typeface="Roboto Condensed"/>
              </a:rPr>
              <a:t>[8] H. Lee et al., “RLAIF: Scaling Reinforcement Learning from Human Feedback with AI Feedback.” arXiv, 2023. doi: 10.48550/ARXIV.2309.00267.</a:t>
            </a:r>
          </a:p>
        </p:txBody>
      </p:sp>
      <p:sp>
        <p:nvSpPr>
          <p:cNvPr name="TextBox 10" id="10"/>
          <p:cNvSpPr txBox="true"/>
          <p:nvPr/>
        </p:nvSpPr>
        <p:spPr>
          <a:xfrm rot="0">
            <a:off x="2466280" y="2587485"/>
            <a:ext cx="13249509" cy="6337058"/>
          </a:xfrm>
          <a:prstGeom prst="rect">
            <a:avLst/>
          </a:prstGeom>
        </p:spPr>
        <p:txBody>
          <a:bodyPr anchor="t" rtlCol="false" tIns="0" lIns="0" bIns="0" rIns="0">
            <a:spAutoFit/>
          </a:bodyPr>
          <a:lstStyle/>
          <a:p>
            <a:pPr algn="just" marL="705944" indent="-352972" lvl="1">
              <a:lnSpc>
                <a:spcPts val="3825"/>
              </a:lnSpc>
              <a:buFont typeface="Arial"/>
              <a:buChar char="•"/>
            </a:pPr>
            <a:r>
              <a:rPr lang="en-US" sz="3269">
                <a:solidFill>
                  <a:srgbClr val="FFFFFF"/>
                </a:solidFill>
                <a:latin typeface="Roboto Condensed"/>
              </a:rPr>
              <a:t>Making BERTScore more adaptable and flexible to work with local languages can be a good</a:t>
            </a:r>
            <a:r>
              <a:rPr lang="en-US" sz="3269">
                <a:solidFill>
                  <a:srgbClr val="FFFFFF"/>
                </a:solidFill>
                <a:latin typeface="Roboto Condensed"/>
              </a:rPr>
              <a:t> improvement. Since a lot of these languages do not have much training resources/data, few-shot training examples should be enough to make the model understand the vocabulary.</a:t>
            </a:r>
          </a:p>
          <a:p>
            <a:pPr algn="just" marL="705944" indent="-352972" lvl="1">
              <a:lnSpc>
                <a:spcPts val="3825"/>
              </a:lnSpc>
              <a:buFont typeface="Arial"/>
              <a:buChar char="•"/>
            </a:pPr>
            <a:r>
              <a:rPr lang="en-US" sz="3269">
                <a:solidFill>
                  <a:srgbClr val="FFFFFF"/>
                </a:solidFill>
                <a:latin typeface="Roboto Condensed"/>
              </a:rPr>
              <a:t>Another important improvement could be to quantize the model since BERT is a transformer model and it extremely resource intensive. This could allow the m</a:t>
            </a:r>
            <a:r>
              <a:rPr lang="en-US" sz="3269">
                <a:solidFill>
                  <a:srgbClr val="FFFFFF"/>
                </a:solidFill>
                <a:latin typeface="Roboto Condensed"/>
              </a:rPr>
              <a:t>odel to run with lower resource and hence have a large-scale adoption from companies that train large-foundational models</a:t>
            </a:r>
          </a:p>
          <a:p>
            <a:pPr algn="just" marL="705944" indent="-352972" lvl="1">
              <a:lnSpc>
                <a:spcPts val="3825"/>
              </a:lnSpc>
              <a:buFont typeface="Arial"/>
              <a:buChar char="•"/>
            </a:pPr>
            <a:r>
              <a:rPr lang="en-US" sz="3269">
                <a:solidFill>
                  <a:srgbClr val="FFFFFF"/>
                </a:solidFill>
                <a:latin typeface="Roboto Condensed"/>
              </a:rPr>
              <a:t>BERTScore can be used for </a:t>
            </a:r>
            <a:r>
              <a:rPr lang="en-US" sz="3269" u="sng">
                <a:solidFill>
                  <a:srgbClr val="637EFF"/>
                </a:solidFill>
                <a:latin typeface="Roboto Condensed"/>
              </a:rPr>
              <a:t>RLAIF(Reinforcement Learning using AI Feedback)[8]</a:t>
            </a:r>
            <a:r>
              <a:rPr lang="en-US" sz="3269">
                <a:solidFill>
                  <a:srgbClr val="FFFFFF"/>
                </a:solidFill>
                <a:latin typeface="Roboto Condensed"/>
              </a:rPr>
              <a:t> where LLMs can be trained by getting its outputs constantly scored by this “supervisor” BERT model so that the LLM can improve its understanding without having a large available training corpus.</a:t>
            </a:r>
          </a:p>
          <a:p>
            <a:pPr algn="just">
              <a:lnSpc>
                <a:spcPts val="3825"/>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0" y="-2755400"/>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1631850" y="-2755400"/>
            <a:ext cx="6656150" cy="6581268"/>
          </a:xfrm>
          <a:custGeom>
            <a:avLst/>
            <a:gdLst/>
            <a:ahLst/>
            <a:cxnLst/>
            <a:rect r="r" b="b" t="t" l="l"/>
            <a:pathLst>
              <a:path h="6581268" w="6656150">
                <a:moveTo>
                  <a:pt x="6656150" y="0"/>
                </a:moveTo>
                <a:lnTo>
                  <a:pt x="0" y="0"/>
                </a:lnTo>
                <a:lnTo>
                  <a:pt x="0" y="6581268"/>
                </a:lnTo>
                <a:lnTo>
                  <a:pt x="6656150" y="6581268"/>
                </a:lnTo>
                <a:lnTo>
                  <a:pt x="665615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68741" y="-3933956"/>
            <a:ext cx="7481600" cy="8652629"/>
          </a:xfrm>
          <a:custGeom>
            <a:avLst/>
            <a:gdLst/>
            <a:ahLst/>
            <a:cxnLst/>
            <a:rect r="r" b="b" t="t" l="l"/>
            <a:pathLst>
              <a:path h="8652629" w="7481600">
                <a:moveTo>
                  <a:pt x="0" y="0"/>
                </a:moveTo>
                <a:lnTo>
                  <a:pt x="7481600" y="0"/>
                </a:lnTo>
                <a:lnTo>
                  <a:pt x="7481600" y="8652630"/>
                </a:lnTo>
                <a:lnTo>
                  <a:pt x="0" y="8652630"/>
                </a:lnTo>
                <a:lnTo>
                  <a:pt x="0" y="0"/>
                </a:lnTo>
                <a:close/>
              </a:path>
            </a:pathLst>
          </a:custGeom>
          <a:blipFill>
            <a:blip r:embed="rId4">
              <a:extLst>
                <a:ext uri="{96DAC541-7B7A-43D3-8B79-37D633B846F1}">
                  <asvg:svgBlip xmlns:asvg="http://schemas.microsoft.com/office/drawing/2016/SVG/main" r:embed="rId5"/>
                </a:ext>
              </a:extLst>
            </a:blip>
            <a:stretch>
              <a:fillRect l="-9289" t="0" r="-7531" b="0"/>
            </a:stretch>
          </a:blipFill>
        </p:spPr>
      </p:sp>
      <p:sp>
        <p:nvSpPr>
          <p:cNvPr name="Freeform 5" id="5"/>
          <p:cNvSpPr/>
          <p:nvPr/>
        </p:nvSpPr>
        <p:spPr>
          <a:xfrm flipH="false" flipV="false" rot="0">
            <a:off x="-3189128" y="8633033"/>
            <a:ext cx="8045050" cy="8652629"/>
          </a:xfrm>
          <a:custGeom>
            <a:avLst/>
            <a:gdLst/>
            <a:ahLst/>
            <a:cxnLst/>
            <a:rect r="r" b="b" t="t" l="l"/>
            <a:pathLst>
              <a:path h="8652629" w="8045050">
                <a:moveTo>
                  <a:pt x="0" y="0"/>
                </a:moveTo>
                <a:lnTo>
                  <a:pt x="8045050" y="0"/>
                </a:lnTo>
                <a:lnTo>
                  <a:pt x="8045050" y="8652629"/>
                </a:lnTo>
                <a:lnTo>
                  <a:pt x="0" y="8652629"/>
                </a:lnTo>
                <a:lnTo>
                  <a:pt x="0" y="0"/>
                </a:lnTo>
                <a:close/>
              </a:path>
            </a:pathLst>
          </a:custGeom>
          <a:blipFill>
            <a:blip r:embed="rId4">
              <a:extLst>
                <a:ext uri="{96DAC541-7B7A-43D3-8B79-37D633B846F1}">
                  <asvg:svgBlip xmlns:asvg="http://schemas.microsoft.com/office/drawing/2016/SVG/main" r:embed="rId5"/>
                </a:ext>
              </a:extLst>
            </a:blip>
            <a:stretch>
              <a:fillRect l="-8638" t="0" r="0" b="0"/>
            </a:stretch>
          </a:blipFill>
        </p:spPr>
      </p:sp>
      <p:sp>
        <p:nvSpPr>
          <p:cNvPr name="Freeform 6" id="6"/>
          <p:cNvSpPr/>
          <p:nvPr/>
        </p:nvSpPr>
        <p:spPr>
          <a:xfrm flipH="false" flipV="false" rot="0">
            <a:off x="13644472" y="8837608"/>
            <a:ext cx="8045050" cy="8652629"/>
          </a:xfrm>
          <a:custGeom>
            <a:avLst/>
            <a:gdLst/>
            <a:ahLst/>
            <a:cxnLst/>
            <a:rect r="r" b="b" t="t" l="l"/>
            <a:pathLst>
              <a:path h="8652629" w="8045050">
                <a:moveTo>
                  <a:pt x="0" y="0"/>
                </a:moveTo>
                <a:lnTo>
                  <a:pt x="8045049" y="0"/>
                </a:lnTo>
                <a:lnTo>
                  <a:pt x="8045049" y="8652629"/>
                </a:lnTo>
                <a:lnTo>
                  <a:pt x="0" y="8652629"/>
                </a:lnTo>
                <a:lnTo>
                  <a:pt x="0" y="0"/>
                </a:lnTo>
                <a:close/>
              </a:path>
            </a:pathLst>
          </a:custGeom>
          <a:blipFill>
            <a:blip r:embed="rId4">
              <a:extLst>
                <a:ext uri="{96DAC541-7B7A-43D3-8B79-37D633B846F1}">
                  <asvg:svgBlip xmlns:asvg="http://schemas.microsoft.com/office/drawing/2016/SVG/main" r:embed="rId5"/>
                </a:ext>
              </a:extLst>
            </a:blip>
            <a:stretch>
              <a:fillRect l="-8638" t="0" r="0" b="0"/>
            </a:stretch>
          </a:blipFill>
        </p:spPr>
      </p:sp>
      <p:sp>
        <p:nvSpPr>
          <p:cNvPr name="TextBox 7" id="7"/>
          <p:cNvSpPr txBox="true"/>
          <p:nvPr/>
        </p:nvSpPr>
        <p:spPr>
          <a:xfrm rot="0">
            <a:off x="4855922" y="5424900"/>
            <a:ext cx="8576157" cy="1544193"/>
          </a:xfrm>
          <a:prstGeom prst="rect">
            <a:avLst/>
          </a:prstGeom>
        </p:spPr>
        <p:txBody>
          <a:bodyPr anchor="t" rtlCol="false" tIns="0" lIns="0" bIns="0" rIns="0">
            <a:spAutoFit/>
          </a:bodyPr>
          <a:lstStyle/>
          <a:p>
            <a:pPr algn="ctr">
              <a:lnSpc>
                <a:spcPts val="12050"/>
              </a:lnSpc>
            </a:pPr>
            <a:r>
              <a:rPr lang="en-US" sz="10299">
                <a:solidFill>
                  <a:srgbClr val="B2DEFF"/>
                </a:solidFill>
                <a:latin typeface="Roboto Condensed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779702" y="3759629"/>
            <a:ext cx="15800154" cy="1662404"/>
          </a:xfrm>
          <a:prstGeom prst="rect">
            <a:avLst/>
          </a:prstGeom>
        </p:spPr>
        <p:txBody>
          <a:bodyPr anchor="t" rtlCol="false" tIns="0" lIns="0" bIns="0" rIns="0">
            <a:spAutoFit/>
          </a:bodyPr>
          <a:lstStyle/>
          <a:p>
            <a:pPr algn="ctr">
              <a:lnSpc>
                <a:spcPts val="12953"/>
              </a:lnSpc>
            </a:pPr>
            <a:r>
              <a:rPr lang="en-US" sz="11071" spc="509">
                <a:solidFill>
                  <a:srgbClr val="637EFF"/>
                </a:solidFill>
                <a:latin typeface="Space Mono Bold"/>
              </a:rPr>
              <a:t> Programming Task </a:t>
            </a:r>
          </a:p>
        </p:txBody>
      </p:sp>
      <p:sp>
        <p:nvSpPr>
          <p:cNvPr name="Freeform 4" id="4"/>
          <p:cNvSpPr/>
          <p:nvPr/>
        </p:nvSpPr>
        <p:spPr>
          <a:xfrm flipH="false" flipV="false" rot="0">
            <a:off x="-1536277" y="-3706263"/>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583275"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036938"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2038400" y="1254623"/>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88533" y="3266696"/>
            <a:ext cx="10603150" cy="1876804"/>
          </a:xfrm>
          <a:prstGeom prst="rect">
            <a:avLst/>
          </a:prstGeom>
        </p:spPr>
        <p:txBody>
          <a:bodyPr anchor="t" rtlCol="false" tIns="0" lIns="0" bIns="0" rIns="0">
            <a:spAutoFit/>
          </a:bodyPr>
          <a:lstStyle/>
          <a:p>
            <a:pPr>
              <a:lnSpc>
                <a:spcPts val="14741"/>
              </a:lnSpc>
            </a:pPr>
            <a:r>
              <a:rPr lang="en-US" sz="12599" spc="579">
                <a:solidFill>
                  <a:srgbClr val="637EFF"/>
                </a:solidFill>
                <a:latin typeface="Space Mono Bold"/>
              </a:rPr>
              <a:t>SynCluster</a:t>
            </a:r>
          </a:p>
        </p:txBody>
      </p:sp>
      <p:sp>
        <p:nvSpPr>
          <p:cNvPr name="TextBox 5" id="5"/>
          <p:cNvSpPr txBox="true"/>
          <p:nvPr/>
        </p:nvSpPr>
        <p:spPr>
          <a:xfrm rot="0">
            <a:off x="1028700" y="5153025"/>
            <a:ext cx="10461001" cy="1065279"/>
          </a:xfrm>
          <a:prstGeom prst="rect">
            <a:avLst/>
          </a:prstGeom>
        </p:spPr>
        <p:txBody>
          <a:bodyPr anchor="t" rtlCol="false" tIns="0" lIns="0" bIns="0" rIns="0">
            <a:spAutoFit/>
          </a:bodyPr>
          <a:lstStyle/>
          <a:p>
            <a:pPr algn="ctr">
              <a:lnSpc>
                <a:spcPts val="8307"/>
              </a:lnSpc>
            </a:pPr>
            <a:r>
              <a:rPr lang="en-US" sz="7100">
                <a:solidFill>
                  <a:srgbClr val="6DACDB"/>
                </a:solidFill>
                <a:latin typeface="Roboto Condensed Bold"/>
              </a:rPr>
              <a:t>clusters are all you need</a:t>
            </a:r>
          </a:p>
        </p:txBody>
      </p:sp>
      <p:sp>
        <p:nvSpPr>
          <p:cNvPr name="Freeform 6" id="6"/>
          <p:cNvSpPr/>
          <p:nvPr/>
        </p:nvSpPr>
        <p:spPr>
          <a:xfrm flipH="false" flipV="false" rot="0">
            <a:off x="-1536277" y="-3706263"/>
            <a:ext cx="6656150" cy="6581268"/>
          </a:xfrm>
          <a:custGeom>
            <a:avLst/>
            <a:gdLst/>
            <a:ahLst/>
            <a:cxnLst/>
            <a:rect r="r" b="b" t="t" l="l"/>
            <a:pathLst>
              <a:path h="6581268" w="6656150">
                <a:moveTo>
                  <a:pt x="0" y="0"/>
                </a:moveTo>
                <a:lnTo>
                  <a:pt x="6656150" y="0"/>
                </a:lnTo>
                <a:lnTo>
                  <a:pt x="6656150" y="6581268"/>
                </a:lnTo>
                <a:lnTo>
                  <a:pt x="0" y="65812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583275"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66908" y="6289443"/>
            <a:ext cx="11846400" cy="2017398"/>
          </a:xfrm>
          <a:prstGeom prst="rect">
            <a:avLst/>
          </a:prstGeom>
        </p:spPr>
        <p:txBody>
          <a:bodyPr anchor="t" rtlCol="false" tIns="0" lIns="0" bIns="0" rIns="0">
            <a:spAutoFit/>
          </a:bodyPr>
          <a:lstStyle/>
          <a:p>
            <a:pPr>
              <a:lnSpc>
                <a:spcPts val="5265"/>
              </a:lnSpc>
            </a:pPr>
            <a:r>
              <a:rPr lang="en-US" sz="4500">
                <a:solidFill>
                  <a:srgbClr val="B2DEFF"/>
                </a:solidFill>
                <a:latin typeface="Roboto Condensed"/>
              </a:rPr>
              <a:t>A semantic vector clustering technique for pair-wise word-embedding similarity scoring using lexical databases</a:t>
            </a:r>
          </a:p>
        </p:txBody>
      </p:sp>
      <p:sp>
        <p:nvSpPr>
          <p:cNvPr name="Freeform 9" id="9"/>
          <p:cNvSpPr/>
          <p:nvPr/>
        </p:nvSpPr>
        <p:spPr>
          <a:xfrm flipH="false" flipV="false" rot="0">
            <a:off x="-3036938" y="9080725"/>
            <a:ext cx="6656150" cy="6581268"/>
          </a:xfrm>
          <a:custGeom>
            <a:avLst/>
            <a:gdLst/>
            <a:ahLst/>
            <a:cxnLst/>
            <a:rect r="r" b="b" t="t" l="l"/>
            <a:pathLst>
              <a:path h="6581268" w="6656150">
                <a:moveTo>
                  <a:pt x="0" y="0"/>
                </a:moveTo>
                <a:lnTo>
                  <a:pt x="6656149" y="0"/>
                </a:lnTo>
                <a:lnTo>
                  <a:pt x="6656149" y="6581268"/>
                </a:lnTo>
                <a:lnTo>
                  <a:pt x="0" y="65812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31E44"/>
        </a:solidFill>
      </p:bgPr>
    </p:bg>
    <p:spTree>
      <p:nvGrpSpPr>
        <p:cNvPr id="1" name=""/>
        <p:cNvGrpSpPr/>
        <p:nvPr/>
      </p:nvGrpSpPr>
      <p:grpSpPr>
        <a:xfrm>
          <a:off x="0" y="0"/>
          <a:ext cx="0" cy="0"/>
          <a:chOff x="0" y="0"/>
          <a:chExt cx="0" cy="0"/>
        </a:xfrm>
      </p:grpSpPr>
      <p:sp>
        <p:nvSpPr>
          <p:cNvPr name="Freeform 2" id="2"/>
          <p:cNvSpPr/>
          <p:nvPr/>
        </p:nvSpPr>
        <p:spPr>
          <a:xfrm flipH="false" flipV="false" rot="0">
            <a:off x="1262500" y="1028700"/>
            <a:ext cx="4902832" cy="8229600"/>
          </a:xfrm>
          <a:custGeom>
            <a:avLst/>
            <a:gdLst/>
            <a:ahLst/>
            <a:cxnLst/>
            <a:rect r="r" b="b" t="t" l="l"/>
            <a:pathLst>
              <a:path h="8229600" w="4902832">
                <a:moveTo>
                  <a:pt x="0" y="0"/>
                </a:moveTo>
                <a:lnTo>
                  <a:pt x="4902832" y="0"/>
                </a:lnTo>
                <a:lnTo>
                  <a:pt x="4902832" y="8229600"/>
                </a:lnTo>
                <a:lnTo>
                  <a:pt x="0" y="8229600"/>
                </a:lnTo>
                <a:lnTo>
                  <a:pt x="0" y="0"/>
                </a:lnTo>
                <a:close/>
              </a:path>
            </a:pathLst>
          </a:custGeom>
          <a:blipFill>
            <a:blip r:embed="rId2"/>
            <a:stretch>
              <a:fillRect l="-25804" t="0" r="-124723" b="0"/>
            </a:stretch>
          </a:blipFill>
        </p:spPr>
      </p:sp>
      <p:grpSp>
        <p:nvGrpSpPr>
          <p:cNvPr name="Group 3" id="3"/>
          <p:cNvGrpSpPr/>
          <p:nvPr/>
        </p:nvGrpSpPr>
        <p:grpSpPr>
          <a:xfrm rot="-3652496">
            <a:off x="-368345" y="4492337"/>
            <a:ext cx="7165709" cy="12278409"/>
            <a:chOff x="0" y="0"/>
            <a:chExt cx="1887265" cy="3233820"/>
          </a:xfrm>
        </p:grpSpPr>
        <p:sp>
          <p:nvSpPr>
            <p:cNvPr name="Freeform 4" id="4"/>
            <p:cNvSpPr/>
            <p:nvPr/>
          </p:nvSpPr>
          <p:spPr>
            <a:xfrm flipH="false" flipV="false" rot="0">
              <a:off x="0" y="0"/>
              <a:ext cx="1887265" cy="3233819"/>
            </a:xfrm>
            <a:custGeom>
              <a:avLst/>
              <a:gdLst/>
              <a:ahLst/>
              <a:cxnLst/>
              <a:rect r="r" b="b" t="t" l="l"/>
              <a:pathLst>
                <a:path h="3233819" w="1887265">
                  <a:moveTo>
                    <a:pt x="0" y="0"/>
                  </a:moveTo>
                  <a:lnTo>
                    <a:pt x="1887265" y="0"/>
                  </a:lnTo>
                  <a:lnTo>
                    <a:pt x="1887265" y="3233819"/>
                  </a:lnTo>
                  <a:lnTo>
                    <a:pt x="0" y="3233819"/>
                  </a:lnTo>
                  <a:close/>
                </a:path>
              </a:pathLst>
            </a:custGeom>
            <a:solidFill>
              <a:srgbClr val="15214B"/>
            </a:solidFill>
          </p:spPr>
        </p:sp>
        <p:sp>
          <p:nvSpPr>
            <p:cNvPr name="TextBox 5" id="5"/>
            <p:cNvSpPr txBox="true"/>
            <p:nvPr/>
          </p:nvSpPr>
          <p:spPr>
            <a:xfrm>
              <a:off x="0" y="-38100"/>
              <a:ext cx="1887265" cy="327192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126088" y="6664359"/>
            <a:ext cx="10309576" cy="10193594"/>
          </a:xfrm>
          <a:custGeom>
            <a:avLst/>
            <a:gdLst/>
            <a:ahLst/>
            <a:cxnLst/>
            <a:rect r="r" b="b" t="t" l="l"/>
            <a:pathLst>
              <a:path h="10193594" w="10309576">
                <a:moveTo>
                  <a:pt x="0" y="0"/>
                </a:moveTo>
                <a:lnTo>
                  <a:pt x="10309576" y="0"/>
                </a:lnTo>
                <a:lnTo>
                  <a:pt x="10309576" y="10193594"/>
                </a:lnTo>
                <a:lnTo>
                  <a:pt x="0" y="10193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18339" y="7218973"/>
            <a:ext cx="6894077" cy="6825136"/>
          </a:xfrm>
          <a:custGeom>
            <a:avLst/>
            <a:gdLst/>
            <a:ahLst/>
            <a:cxnLst/>
            <a:rect r="r" b="b" t="t" l="l"/>
            <a:pathLst>
              <a:path h="6825136" w="6894077">
                <a:moveTo>
                  <a:pt x="0" y="0"/>
                </a:moveTo>
                <a:lnTo>
                  <a:pt x="6894078" y="0"/>
                </a:lnTo>
                <a:lnTo>
                  <a:pt x="6894078" y="6825136"/>
                </a:lnTo>
                <a:lnTo>
                  <a:pt x="0" y="68251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032836" y="-552065"/>
            <a:ext cx="3193464" cy="3161529"/>
          </a:xfrm>
          <a:custGeom>
            <a:avLst/>
            <a:gdLst/>
            <a:ahLst/>
            <a:cxnLst/>
            <a:rect r="r" b="b" t="t" l="l"/>
            <a:pathLst>
              <a:path h="3161529" w="3193464">
                <a:moveTo>
                  <a:pt x="0" y="0"/>
                </a:moveTo>
                <a:lnTo>
                  <a:pt x="3193464" y="0"/>
                </a:lnTo>
                <a:lnTo>
                  <a:pt x="3193464" y="3161530"/>
                </a:lnTo>
                <a:lnTo>
                  <a:pt x="0" y="31615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9" id="9"/>
          <p:cNvSpPr/>
          <p:nvPr/>
        </p:nvSpPr>
        <p:spPr>
          <a:xfrm>
            <a:off x="6762604" y="8338741"/>
            <a:ext cx="12340043" cy="0"/>
          </a:xfrm>
          <a:prstGeom prst="line">
            <a:avLst/>
          </a:prstGeom>
          <a:ln cap="flat" w="47625">
            <a:solidFill>
              <a:srgbClr val="B2DEFF"/>
            </a:solidFill>
            <a:prstDash val="solid"/>
            <a:headEnd type="none" len="sm" w="sm"/>
            <a:tailEnd type="none" len="sm" w="sm"/>
          </a:ln>
        </p:spPr>
      </p:sp>
      <p:sp>
        <p:nvSpPr>
          <p:cNvPr name="TextBox 10" id="10"/>
          <p:cNvSpPr txBox="true"/>
          <p:nvPr/>
        </p:nvSpPr>
        <p:spPr>
          <a:xfrm rot="0">
            <a:off x="6762604" y="1038225"/>
            <a:ext cx="7056457" cy="957834"/>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Introduction</a:t>
            </a:r>
          </a:p>
        </p:txBody>
      </p:sp>
      <p:sp>
        <p:nvSpPr>
          <p:cNvPr name="TextBox 11" id="11"/>
          <p:cNvSpPr txBox="true"/>
          <p:nvPr/>
        </p:nvSpPr>
        <p:spPr>
          <a:xfrm rot="0">
            <a:off x="6762604" y="2073204"/>
            <a:ext cx="10651131" cy="6155055"/>
          </a:xfrm>
          <a:prstGeom prst="rect">
            <a:avLst/>
          </a:prstGeom>
        </p:spPr>
        <p:txBody>
          <a:bodyPr anchor="t" rtlCol="false" tIns="0" lIns="0" bIns="0" rIns="0">
            <a:spAutoFit/>
          </a:bodyPr>
          <a:lstStyle/>
          <a:p>
            <a:pPr>
              <a:lnSpc>
                <a:spcPts val="3509"/>
              </a:lnSpc>
            </a:pPr>
            <a:r>
              <a:rPr lang="en-US" sz="3000">
                <a:solidFill>
                  <a:srgbClr val="FFFFFF"/>
                </a:solidFill>
                <a:latin typeface="Roboto Condensed"/>
              </a:rPr>
              <a:t>            This project introduces an unsupervised word embedding technique that leverages existing lexical databases, more specifically </a:t>
            </a:r>
            <a:r>
              <a:rPr lang="en-US" sz="3000" u="sng">
                <a:solidFill>
                  <a:srgbClr val="649CD6"/>
                </a:solidFill>
                <a:latin typeface="Roboto Condensed"/>
              </a:rPr>
              <a:t>WordNet[1]</a:t>
            </a:r>
            <a:r>
              <a:rPr lang="en-US" sz="3000">
                <a:solidFill>
                  <a:srgbClr val="FFFFFF"/>
                </a:solidFill>
                <a:latin typeface="Roboto Condensed"/>
              </a:rPr>
              <a:t> database. WordNet contains sets of words attached to every word within its corpus known as </a:t>
            </a:r>
            <a:r>
              <a:rPr lang="en-US" sz="3000" u="sng">
                <a:solidFill>
                  <a:srgbClr val="6DACDB"/>
                </a:solidFill>
                <a:latin typeface="Roboto Condensed"/>
              </a:rPr>
              <a:t>Synsets[2]</a:t>
            </a:r>
            <a:r>
              <a:rPr lang="en-US" sz="3000">
                <a:solidFill>
                  <a:srgbClr val="FFFFFF"/>
                </a:solidFill>
                <a:latin typeface="Roboto Condensed"/>
              </a:rPr>
              <a:t> which stands for synonym sets. These sets are words with similar meaning as the target word and are used in a variety of different contexts. Similarly, WordNet also contains antonyms for the target word(s).</a:t>
            </a:r>
          </a:p>
          <a:p>
            <a:pPr>
              <a:lnSpc>
                <a:spcPts val="3509"/>
              </a:lnSpc>
            </a:pPr>
          </a:p>
          <a:p>
            <a:pPr>
              <a:lnSpc>
                <a:spcPts val="3509"/>
              </a:lnSpc>
            </a:pPr>
            <a:r>
              <a:rPr lang="en-US" sz="3000">
                <a:solidFill>
                  <a:srgbClr val="FFFFFF"/>
                </a:solidFill>
                <a:latin typeface="Roboto Condensed"/>
              </a:rPr>
              <a:t>              The main idea behind this technique is to strategically cluster the target word along with its synonyms in the vector space based on its occurence within other synset clusters. The same is done for antonyms but in a different vector space. We then use the euclidean distances from both to calculate a final similarity score for the word-pairs.</a:t>
            </a:r>
          </a:p>
        </p:txBody>
      </p:sp>
      <p:sp>
        <p:nvSpPr>
          <p:cNvPr name="TextBox 12" id="12"/>
          <p:cNvSpPr txBox="true"/>
          <p:nvPr/>
        </p:nvSpPr>
        <p:spPr>
          <a:xfrm rot="0">
            <a:off x="7160309" y="8591153"/>
            <a:ext cx="7398990" cy="459105"/>
          </a:xfrm>
          <a:prstGeom prst="rect">
            <a:avLst/>
          </a:prstGeom>
        </p:spPr>
        <p:txBody>
          <a:bodyPr anchor="t" rtlCol="false" tIns="0" lIns="0" bIns="0" rIns="0">
            <a:spAutoFit/>
          </a:bodyPr>
          <a:lstStyle/>
          <a:p>
            <a:pPr algn="ctr">
              <a:lnSpc>
                <a:spcPts val="3509"/>
              </a:lnSpc>
              <a:spcBef>
                <a:spcPct val="0"/>
              </a:spcBef>
            </a:pPr>
            <a:r>
              <a:rPr lang="en-US" sz="3000">
                <a:solidFill>
                  <a:srgbClr val="FFFFFF"/>
                </a:solidFill>
                <a:latin typeface="Roboto Condensed"/>
              </a:rPr>
              <a:t>[1] </a:t>
            </a:r>
            <a:r>
              <a:rPr lang="en-US" sz="3000" u="sng">
                <a:solidFill>
                  <a:srgbClr val="FFFFFF"/>
                </a:solidFill>
                <a:latin typeface="Roboto Condensed"/>
                <a:hlinkClick r:id="rId7" tooltip="https://wordnet.princeton.edu/documentation"/>
              </a:rPr>
              <a:t>https://wordnet.princeton.edu/documentation</a:t>
            </a:r>
          </a:p>
        </p:txBody>
      </p:sp>
      <p:sp>
        <p:nvSpPr>
          <p:cNvPr name="TextBox 13" id="13"/>
          <p:cNvSpPr txBox="true"/>
          <p:nvPr/>
        </p:nvSpPr>
        <p:spPr>
          <a:xfrm rot="0">
            <a:off x="7160383" y="9040733"/>
            <a:ext cx="10562034" cy="459105"/>
          </a:xfrm>
          <a:prstGeom prst="rect">
            <a:avLst/>
          </a:prstGeom>
        </p:spPr>
        <p:txBody>
          <a:bodyPr anchor="t" rtlCol="false" tIns="0" lIns="0" bIns="0" rIns="0">
            <a:spAutoFit/>
          </a:bodyPr>
          <a:lstStyle/>
          <a:p>
            <a:pPr algn="ctr">
              <a:lnSpc>
                <a:spcPts val="3509"/>
              </a:lnSpc>
              <a:spcBef>
                <a:spcPct val="0"/>
              </a:spcBef>
            </a:pPr>
            <a:r>
              <a:rPr lang="en-US" sz="3000" u="sng">
                <a:solidFill>
                  <a:srgbClr val="FFFFFF"/>
                </a:solidFill>
                <a:latin typeface="Roboto Condensed"/>
                <a:hlinkClick r:id="rId8" tooltip="https://www.geeksforgeeks.org/nlp-synsets-for-a-word-in-wordnet/"/>
              </a:rPr>
              <a:t>[2] https://www.geeksforgeeks.org/nlp-synsets-for-a-word-in-wordnet/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TextBox 2" id="2"/>
          <p:cNvSpPr txBox="true"/>
          <p:nvPr/>
        </p:nvSpPr>
        <p:spPr>
          <a:xfrm rot="0">
            <a:off x="2015945" y="1047750"/>
            <a:ext cx="13535856" cy="1371757"/>
          </a:xfrm>
          <a:prstGeom prst="rect">
            <a:avLst/>
          </a:prstGeom>
        </p:spPr>
        <p:txBody>
          <a:bodyPr anchor="t" rtlCol="false" tIns="0" lIns="0" bIns="0" rIns="0">
            <a:spAutoFit/>
          </a:bodyPr>
          <a:lstStyle/>
          <a:p>
            <a:pPr algn="ctr">
              <a:lnSpc>
                <a:spcPts val="10765"/>
              </a:lnSpc>
            </a:pPr>
            <a:r>
              <a:rPr lang="en-US" sz="9201">
                <a:solidFill>
                  <a:srgbClr val="637EFF"/>
                </a:solidFill>
                <a:latin typeface="Roboto Condensed Bold"/>
              </a:rPr>
              <a:t>Corpus/Dataset</a:t>
            </a:r>
          </a:p>
        </p:txBody>
      </p:sp>
      <p:sp>
        <p:nvSpPr>
          <p:cNvPr name="Freeform 3" id="3"/>
          <p:cNvSpPr/>
          <p:nvPr/>
        </p:nvSpPr>
        <p:spPr>
          <a:xfrm flipH="false" flipV="false" rot="0">
            <a:off x="14029090" y="-3750128"/>
            <a:ext cx="6460419" cy="6387740"/>
          </a:xfrm>
          <a:custGeom>
            <a:avLst/>
            <a:gdLst/>
            <a:ahLst/>
            <a:cxnLst/>
            <a:rect r="r" b="b" t="t" l="l"/>
            <a:pathLst>
              <a:path h="6387740" w="6460419">
                <a:moveTo>
                  <a:pt x="0" y="0"/>
                </a:moveTo>
                <a:lnTo>
                  <a:pt x="6460420" y="0"/>
                </a:lnTo>
                <a:lnTo>
                  <a:pt x="6460420" y="6387739"/>
                </a:lnTo>
                <a:lnTo>
                  <a:pt x="0" y="6387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2000310" y="-3750128"/>
            <a:ext cx="6460419" cy="6387740"/>
          </a:xfrm>
          <a:custGeom>
            <a:avLst/>
            <a:gdLst/>
            <a:ahLst/>
            <a:cxnLst/>
            <a:rect r="r" b="b" t="t" l="l"/>
            <a:pathLst>
              <a:path h="6387740" w="6460419">
                <a:moveTo>
                  <a:pt x="6460420" y="0"/>
                </a:moveTo>
                <a:lnTo>
                  <a:pt x="0" y="0"/>
                </a:lnTo>
                <a:lnTo>
                  <a:pt x="0" y="6387739"/>
                </a:lnTo>
                <a:lnTo>
                  <a:pt x="6460420" y="6387739"/>
                </a:lnTo>
                <a:lnTo>
                  <a:pt x="646042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273683" y="-3312832"/>
            <a:ext cx="5568835" cy="5513146"/>
          </a:xfrm>
          <a:custGeom>
            <a:avLst/>
            <a:gdLst/>
            <a:ahLst/>
            <a:cxnLst/>
            <a:rect r="r" b="b" t="t" l="l"/>
            <a:pathLst>
              <a:path h="5513146" w="5568835">
                <a:moveTo>
                  <a:pt x="0" y="0"/>
                </a:moveTo>
                <a:lnTo>
                  <a:pt x="5568834" y="0"/>
                </a:lnTo>
                <a:lnTo>
                  <a:pt x="5568834" y="5513147"/>
                </a:lnTo>
                <a:lnTo>
                  <a:pt x="0" y="55131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755717" y="-3312832"/>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032380" y="2637611"/>
            <a:ext cx="11502986" cy="751053"/>
          </a:xfrm>
          <a:prstGeom prst="rect">
            <a:avLst/>
          </a:prstGeom>
        </p:spPr>
        <p:txBody>
          <a:bodyPr anchor="t" rtlCol="false" tIns="0" lIns="0" bIns="0" rIns="0">
            <a:spAutoFit/>
          </a:bodyPr>
          <a:lstStyle/>
          <a:p>
            <a:pPr>
              <a:lnSpc>
                <a:spcPts val="5802"/>
              </a:lnSpc>
            </a:pPr>
            <a:r>
              <a:rPr lang="en-US" sz="4959" spc="247">
                <a:solidFill>
                  <a:srgbClr val="B2DEFF"/>
                </a:solidFill>
                <a:latin typeface="Roboto Condensed"/>
              </a:rPr>
              <a:t>Amazon Fine Food Reviews Dataset</a:t>
            </a:r>
          </a:p>
        </p:txBody>
      </p:sp>
      <p:sp>
        <p:nvSpPr>
          <p:cNvPr name="TextBox 8" id="8"/>
          <p:cNvSpPr txBox="true"/>
          <p:nvPr/>
        </p:nvSpPr>
        <p:spPr>
          <a:xfrm rot="0">
            <a:off x="3032380" y="3607739"/>
            <a:ext cx="11828953" cy="2441371"/>
          </a:xfrm>
          <a:prstGeom prst="rect">
            <a:avLst/>
          </a:prstGeom>
        </p:spPr>
        <p:txBody>
          <a:bodyPr anchor="t" rtlCol="false" tIns="0" lIns="0" bIns="0" rIns="0">
            <a:spAutoFit/>
          </a:bodyPr>
          <a:lstStyle/>
          <a:p>
            <a:pPr>
              <a:lnSpc>
                <a:spcPts val="3837"/>
              </a:lnSpc>
            </a:pPr>
            <a:r>
              <a:rPr lang="en-US" sz="3279">
                <a:solidFill>
                  <a:srgbClr val="FFFFFF"/>
                </a:solidFill>
                <a:latin typeface="Roboto Condensed"/>
              </a:rPr>
              <a:t>For this project, the dataset used was </a:t>
            </a:r>
            <a:r>
              <a:rPr lang="en-US" sz="3279" u="sng">
                <a:solidFill>
                  <a:srgbClr val="649CD6"/>
                </a:solidFill>
                <a:latin typeface="Roboto Condensed"/>
              </a:rPr>
              <a:t>Amazon’s Fine food reviews[3]</a:t>
            </a:r>
            <a:r>
              <a:rPr lang="en-US" sz="3279">
                <a:solidFill>
                  <a:srgbClr val="FFFFFF"/>
                </a:solidFill>
                <a:latin typeface="Roboto Condensed"/>
              </a:rPr>
              <a:t>  which contains 568,454 unique user written reviews. This dataset was chosen due to its large amounts of regularly used vocabulary since the content is completely user-generated. This would likely cover all the common words within the bell curve of english language.</a:t>
            </a:r>
          </a:p>
        </p:txBody>
      </p:sp>
      <p:sp>
        <p:nvSpPr>
          <p:cNvPr name="Freeform 9" id="9"/>
          <p:cNvSpPr/>
          <p:nvPr/>
        </p:nvSpPr>
        <p:spPr>
          <a:xfrm flipH="true" flipV="false" rot="0">
            <a:off x="-2668289" y="8676998"/>
            <a:ext cx="5336579" cy="5276542"/>
          </a:xfrm>
          <a:custGeom>
            <a:avLst/>
            <a:gdLst/>
            <a:ahLst/>
            <a:cxnLst/>
            <a:rect r="r" b="b" t="t" l="l"/>
            <a:pathLst>
              <a:path h="5276542" w="5336579">
                <a:moveTo>
                  <a:pt x="5336578" y="0"/>
                </a:moveTo>
                <a:lnTo>
                  <a:pt x="0" y="0"/>
                </a:lnTo>
                <a:lnTo>
                  <a:pt x="0" y="5276543"/>
                </a:lnTo>
                <a:lnTo>
                  <a:pt x="5336578" y="5276543"/>
                </a:lnTo>
                <a:lnTo>
                  <a:pt x="5336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0">
            <a:off x="15257706" y="8700811"/>
            <a:ext cx="5336579" cy="5276542"/>
          </a:xfrm>
          <a:custGeom>
            <a:avLst/>
            <a:gdLst/>
            <a:ahLst/>
            <a:cxnLst/>
            <a:rect r="r" b="b" t="t" l="l"/>
            <a:pathLst>
              <a:path h="5276542" w="5336579">
                <a:moveTo>
                  <a:pt x="5336579" y="0"/>
                </a:moveTo>
                <a:lnTo>
                  <a:pt x="0" y="0"/>
                </a:lnTo>
                <a:lnTo>
                  <a:pt x="0" y="5276542"/>
                </a:lnTo>
                <a:lnTo>
                  <a:pt x="5336579" y="5276542"/>
                </a:lnTo>
                <a:lnTo>
                  <a:pt x="533657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3032380" y="6753961"/>
            <a:ext cx="11828953" cy="1449561"/>
          </a:xfrm>
          <a:prstGeom prst="rect">
            <a:avLst/>
          </a:prstGeom>
        </p:spPr>
        <p:txBody>
          <a:bodyPr anchor="t" rtlCol="false" tIns="0" lIns="0" bIns="0" rIns="0">
            <a:spAutoFit/>
          </a:bodyPr>
          <a:lstStyle/>
          <a:p>
            <a:pPr>
              <a:lnSpc>
                <a:spcPts val="3837"/>
              </a:lnSpc>
            </a:pPr>
            <a:r>
              <a:rPr lang="en-US" sz="3279">
                <a:solidFill>
                  <a:srgbClr val="FFFFFF"/>
                </a:solidFill>
                <a:latin typeface="Roboto Condensed"/>
              </a:rPr>
              <a:t>The total number of tokens was about 250 million. Since the task is to do it within 1 million tokens, I truncated the token list to 1 million at maximum.</a:t>
            </a:r>
          </a:p>
        </p:txBody>
      </p:sp>
      <p:sp>
        <p:nvSpPr>
          <p:cNvPr name="AutoShape 12" id="12"/>
          <p:cNvSpPr/>
          <p:nvPr/>
        </p:nvSpPr>
        <p:spPr>
          <a:xfrm>
            <a:off x="0" y="8676998"/>
            <a:ext cx="18928722" cy="0"/>
          </a:xfrm>
          <a:prstGeom prst="line">
            <a:avLst/>
          </a:prstGeom>
          <a:ln cap="flat" w="47625">
            <a:solidFill>
              <a:srgbClr val="B2DEFF"/>
            </a:solidFill>
            <a:prstDash val="solid"/>
            <a:headEnd type="none" len="sm" w="sm"/>
            <a:tailEnd type="none" len="sm" w="sm"/>
          </a:ln>
        </p:spPr>
      </p:sp>
      <p:sp>
        <p:nvSpPr>
          <p:cNvPr name="TextBox 13" id="13"/>
          <p:cNvSpPr txBox="true"/>
          <p:nvPr/>
        </p:nvSpPr>
        <p:spPr>
          <a:xfrm rot="0">
            <a:off x="3032380" y="9023985"/>
            <a:ext cx="11200484" cy="459105"/>
          </a:xfrm>
          <a:prstGeom prst="rect">
            <a:avLst/>
          </a:prstGeom>
        </p:spPr>
        <p:txBody>
          <a:bodyPr anchor="t" rtlCol="false" tIns="0" lIns="0" bIns="0" rIns="0">
            <a:spAutoFit/>
          </a:bodyPr>
          <a:lstStyle/>
          <a:p>
            <a:pPr algn="ctr">
              <a:lnSpc>
                <a:spcPts val="3509"/>
              </a:lnSpc>
              <a:spcBef>
                <a:spcPct val="0"/>
              </a:spcBef>
            </a:pPr>
            <a:r>
              <a:rPr lang="en-US" sz="3000">
                <a:solidFill>
                  <a:srgbClr val="FFFFFF"/>
                </a:solidFill>
                <a:latin typeface="Roboto Condensed"/>
              </a:rPr>
              <a:t>[3] </a:t>
            </a:r>
            <a:r>
              <a:rPr lang="en-US" sz="3000" u="sng">
                <a:solidFill>
                  <a:srgbClr val="FFFFFF"/>
                </a:solidFill>
                <a:latin typeface="Roboto Condensed"/>
                <a:hlinkClick r:id="rId6" tooltip="https://www.kaggle.com/datasets/snap/amazon-fine-food-reviews"/>
              </a:rPr>
              <a:t>https://www.kaggle.com/datasets/snap/amazon-fine-food-reviews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false" flipV="false" rot="0">
            <a:off x="-530038" y="-4763"/>
            <a:ext cx="18279541" cy="10291763"/>
          </a:xfrm>
          <a:custGeom>
            <a:avLst/>
            <a:gdLst/>
            <a:ahLst/>
            <a:cxnLst/>
            <a:rect r="r" b="b" t="t" l="l"/>
            <a:pathLst>
              <a:path h="10291763" w="18279541">
                <a:moveTo>
                  <a:pt x="0" y="0"/>
                </a:moveTo>
                <a:lnTo>
                  <a:pt x="18279541" y="0"/>
                </a:lnTo>
                <a:lnTo>
                  <a:pt x="18279541" y="10291763"/>
                </a:lnTo>
                <a:lnTo>
                  <a:pt x="0" y="10291763"/>
                </a:lnTo>
                <a:lnTo>
                  <a:pt x="0" y="0"/>
                </a:lnTo>
                <a:close/>
              </a:path>
            </a:pathLst>
          </a:custGeom>
          <a:blipFill>
            <a:blip r:embed="rId2"/>
            <a:stretch>
              <a:fillRect l="0" t="0" r="0" b="0"/>
            </a:stretch>
          </a:blipFill>
        </p:spPr>
      </p:sp>
      <p:sp>
        <p:nvSpPr>
          <p:cNvPr name="Freeform 3" id="3"/>
          <p:cNvSpPr/>
          <p:nvPr/>
        </p:nvSpPr>
        <p:spPr>
          <a:xfrm flipH="true" flipV="false" rot="0">
            <a:off x="-3092675" y="-3275694"/>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5503583" y="-2993312"/>
            <a:ext cx="5568835" cy="5513146"/>
          </a:xfrm>
          <a:custGeom>
            <a:avLst/>
            <a:gdLst/>
            <a:ahLst/>
            <a:cxnLst/>
            <a:rect r="r" b="b" t="t" l="l"/>
            <a:pathLst>
              <a:path h="5513146" w="5568835">
                <a:moveTo>
                  <a:pt x="5568834" y="0"/>
                </a:moveTo>
                <a:lnTo>
                  <a:pt x="0" y="0"/>
                </a:lnTo>
                <a:lnTo>
                  <a:pt x="0" y="5513146"/>
                </a:lnTo>
                <a:lnTo>
                  <a:pt x="5568834" y="5513146"/>
                </a:lnTo>
                <a:lnTo>
                  <a:pt x="556883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1013538" y="285914"/>
            <a:ext cx="4745980" cy="742786"/>
          </a:xfrm>
          <a:prstGeom prst="rect">
            <a:avLst/>
          </a:prstGeom>
        </p:spPr>
        <p:txBody>
          <a:bodyPr anchor="t" rtlCol="false" tIns="0" lIns="0" bIns="0" rIns="0">
            <a:spAutoFit/>
          </a:bodyPr>
          <a:lstStyle/>
          <a:p>
            <a:pPr algn="ctr">
              <a:lnSpc>
                <a:spcPts val="5799"/>
              </a:lnSpc>
              <a:spcBef>
                <a:spcPct val="0"/>
              </a:spcBef>
            </a:pPr>
            <a:r>
              <a:rPr lang="en-US" sz="4957" u="sng">
                <a:solidFill>
                  <a:srgbClr val="6DACDB"/>
                </a:solidFill>
                <a:latin typeface="Roboto Condensed Bold"/>
              </a:rPr>
              <a:t>Algorithm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true" flipV="false" rot="0">
            <a:off x="-3966637" y="-2211553"/>
            <a:ext cx="5568835" cy="5513146"/>
          </a:xfrm>
          <a:custGeom>
            <a:avLst/>
            <a:gdLst/>
            <a:ahLst/>
            <a:cxnLst/>
            <a:rect r="r" b="b" t="t" l="l"/>
            <a:pathLst>
              <a:path h="5513146" w="5568835">
                <a:moveTo>
                  <a:pt x="5568834" y="0"/>
                </a:moveTo>
                <a:lnTo>
                  <a:pt x="0" y="0"/>
                </a:lnTo>
                <a:lnTo>
                  <a:pt x="0" y="5513147"/>
                </a:lnTo>
                <a:lnTo>
                  <a:pt x="5568834" y="5513147"/>
                </a:lnTo>
                <a:lnTo>
                  <a:pt x="55688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6644684" y="-1529703"/>
            <a:ext cx="5568835" cy="5513146"/>
          </a:xfrm>
          <a:custGeom>
            <a:avLst/>
            <a:gdLst/>
            <a:ahLst/>
            <a:cxnLst/>
            <a:rect r="r" b="b" t="t" l="l"/>
            <a:pathLst>
              <a:path h="5513146" w="5568835">
                <a:moveTo>
                  <a:pt x="5568835" y="0"/>
                </a:moveTo>
                <a:lnTo>
                  <a:pt x="0" y="0"/>
                </a:lnTo>
                <a:lnTo>
                  <a:pt x="0" y="5513146"/>
                </a:lnTo>
                <a:lnTo>
                  <a:pt x="5568835" y="5513146"/>
                </a:lnTo>
                <a:lnTo>
                  <a:pt x="55688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99166" y="202495"/>
            <a:ext cx="5066381" cy="4553410"/>
          </a:xfrm>
          <a:custGeom>
            <a:avLst/>
            <a:gdLst/>
            <a:ahLst/>
            <a:cxnLst/>
            <a:rect r="r" b="b" t="t" l="l"/>
            <a:pathLst>
              <a:path h="4553410" w="5066381">
                <a:moveTo>
                  <a:pt x="0" y="0"/>
                </a:moveTo>
                <a:lnTo>
                  <a:pt x="5066381" y="0"/>
                </a:lnTo>
                <a:lnTo>
                  <a:pt x="5066381" y="4553410"/>
                </a:lnTo>
                <a:lnTo>
                  <a:pt x="0" y="4553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5615472">
            <a:off x="3475172" y="1211396"/>
            <a:ext cx="888059" cy="964496"/>
            <a:chOff x="0" y="0"/>
            <a:chExt cx="1184079" cy="1285995"/>
          </a:xfrm>
        </p:grpSpPr>
        <p:sp>
          <p:nvSpPr>
            <p:cNvPr name="Freeform 6" id="6"/>
            <p:cNvSpPr/>
            <p:nvPr/>
          </p:nvSpPr>
          <p:spPr>
            <a:xfrm flipH="false" flipV="false" rot="0">
              <a:off x="287325" y="0"/>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96754" y="567683"/>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4650" y="998670"/>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0" y="711345"/>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0" id="10"/>
          <p:cNvGrpSpPr/>
          <p:nvPr/>
        </p:nvGrpSpPr>
        <p:grpSpPr>
          <a:xfrm rot="-7971575">
            <a:off x="5558733" y="2479200"/>
            <a:ext cx="888059" cy="964496"/>
            <a:chOff x="0" y="0"/>
            <a:chExt cx="1184079" cy="1285995"/>
          </a:xfrm>
        </p:grpSpPr>
        <p:sp>
          <p:nvSpPr>
            <p:cNvPr name="Freeform 11" id="11"/>
            <p:cNvSpPr/>
            <p:nvPr/>
          </p:nvSpPr>
          <p:spPr>
            <a:xfrm flipH="false" flipV="false" rot="0">
              <a:off x="287325" y="0"/>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896754" y="567683"/>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574650" y="998670"/>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0" y="711345"/>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5" id="15"/>
          <p:cNvSpPr/>
          <p:nvPr/>
        </p:nvSpPr>
        <p:spPr>
          <a:xfrm flipH="false" flipV="false" rot="0">
            <a:off x="10394198" y="373758"/>
            <a:ext cx="5066381" cy="4553410"/>
          </a:xfrm>
          <a:custGeom>
            <a:avLst/>
            <a:gdLst/>
            <a:ahLst/>
            <a:cxnLst/>
            <a:rect r="r" b="b" t="t" l="l"/>
            <a:pathLst>
              <a:path h="4553410" w="5066381">
                <a:moveTo>
                  <a:pt x="0" y="0"/>
                </a:moveTo>
                <a:lnTo>
                  <a:pt x="5066381" y="0"/>
                </a:lnTo>
                <a:lnTo>
                  <a:pt x="5066381" y="4553410"/>
                </a:lnTo>
                <a:lnTo>
                  <a:pt x="0" y="4553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5615472">
            <a:off x="11682398" y="1382659"/>
            <a:ext cx="888059" cy="964496"/>
            <a:chOff x="0" y="0"/>
            <a:chExt cx="1184079" cy="1285995"/>
          </a:xfrm>
        </p:grpSpPr>
        <p:sp>
          <p:nvSpPr>
            <p:cNvPr name="Freeform 17" id="17"/>
            <p:cNvSpPr/>
            <p:nvPr/>
          </p:nvSpPr>
          <p:spPr>
            <a:xfrm flipH="false" flipV="false" rot="0">
              <a:off x="287325" y="0"/>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896754" y="567683"/>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574650" y="998670"/>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0" y="711345"/>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1" id="21"/>
          <p:cNvGrpSpPr/>
          <p:nvPr/>
        </p:nvGrpSpPr>
        <p:grpSpPr>
          <a:xfrm rot="-7971575">
            <a:off x="13765958" y="2650463"/>
            <a:ext cx="888059" cy="964496"/>
            <a:chOff x="0" y="0"/>
            <a:chExt cx="1184079" cy="1285995"/>
          </a:xfrm>
        </p:grpSpPr>
        <p:sp>
          <p:nvSpPr>
            <p:cNvPr name="Freeform 22" id="22"/>
            <p:cNvSpPr/>
            <p:nvPr/>
          </p:nvSpPr>
          <p:spPr>
            <a:xfrm flipH="false" flipV="false" rot="0">
              <a:off x="287325" y="0"/>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896754" y="567683"/>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574650" y="998670"/>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0" y="711345"/>
              <a:ext cx="287325" cy="287325"/>
            </a:xfrm>
            <a:custGeom>
              <a:avLst/>
              <a:gdLst/>
              <a:ahLst/>
              <a:cxnLst/>
              <a:rect r="r" b="b" t="t" l="l"/>
              <a:pathLst>
                <a:path h="287325" w="287325">
                  <a:moveTo>
                    <a:pt x="0" y="0"/>
                  </a:moveTo>
                  <a:lnTo>
                    <a:pt x="287325" y="0"/>
                  </a:lnTo>
                  <a:lnTo>
                    <a:pt x="287325" y="287325"/>
                  </a:lnTo>
                  <a:lnTo>
                    <a:pt x="0" y="28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26" id="26"/>
          <p:cNvSpPr/>
          <p:nvPr/>
        </p:nvSpPr>
        <p:spPr>
          <a:xfrm flipH="false" flipV="false" rot="0">
            <a:off x="12927389" y="2385111"/>
            <a:ext cx="389460" cy="389460"/>
          </a:xfrm>
          <a:custGeom>
            <a:avLst/>
            <a:gdLst/>
            <a:ahLst/>
            <a:cxnLst/>
            <a:rect r="r" b="b" t="t" l="l"/>
            <a:pathLst>
              <a:path h="389460" w="389460">
                <a:moveTo>
                  <a:pt x="0" y="0"/>
                </a:moveTo>
                <a:lnTo>
                  <a:pt x="389460" y="0"/>
                </a:lnTo>
                <a:lnTo>
                  <a:pt x="389460" y="389460"/>
                </a:lnTo>
                <a:lnTo>
                  <a:pt x="0" y="38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1734280">
            <a:off x="13309890" y="1958918"/>
            <a:ext cx="1340474" cy="316687"/>
          </a:xfrm>
          <a:custGeom>
            <a:avLst/>
            <a:gdLst/>
            <a:ahLst/>
            <a:cxnLst/>
            <a:rect r="r" b="b" t="t" l="l"/>
            <a:pathLst>
              <a:path h="316687" w="1340474">
                <a:moveTo>
                  <a:pt x="0" y="0"/>
                </a:moveTo>
                <a:lnTo>
                  <a:pt x="1340474" y="0"/>
                </a:lnTo>
                <a:lnTo>
                  <a:pt x="1340474" y="316687"/>
                </a:lnTo>
                <a:lnTo>
                  <a:pt x="0" y="3166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5807678" y="2204559"/>
            <a:ext cx="1146695" cy="375282"/>
          </a:xfrm>
          <a:custGeom>
            <a:avLst/>
            <a:gdLst/>
            <a:ahLst/>
            <a:cxnLst/>
            <a:rect r="r" b="b" t="t" l="l"/>
            <a:pathLst>
              <a:path h="375282" w="1146695">
                <a:moveTo>
                  <a:pt x="0" y="0"/>
                </a:moveTo>
                <a:lnTo>
                  <a:pt x="1146695" y="0"/>
                </a:lnTo>
                <a:lnTo>
                  <a:pt x="1146695" y="375282"/>
                </a:lnTo>
                <a:lnTo>
                  <a:pt x="0" y="3752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9" id="29"/>
          <p:cNvSpPr txBox="true"/>
          <p:nvPr/>
        </p:nvSpPr>
        <p:spPr>
          <a:xfrm rot="0">
            <a:off x="4555090" y="1503335"/>
            <a:ext cx="554534"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easy</a:t>
            </a:r>
          </a:p>
        </p:txBody>
      </p:sp>
      <p:sp>
        <p:nvSpPr>
          <p:cNvPr name="Freeform 30" id="30"/>
          <p:cNvSpPr/>
          <p:nvPr/>
        </p:nvSpPr>
        <p:spPr>
          <a:xfrm flipH="false" flipV="false" rot="0">
            <a:off x="4276984" y="1512860"/>
            <a:ext cx="1146695" cy="375282"/>
          </a:xfrm>
          <a:custGeom>
            <a:avLst/>
            <a:gdLst/>
            <a:ahLst/>
            <a:cxnLst/>
            <a:rect r="r" b="b" t="t" l="l"/>
            <a:pathLst>
              <a:path h="375282" w="1146695">
                <a:moveTo>
                  <a:pt x="0" y="0"/>
                </a:moveTo>
                <a:lnTo>
                  <a:pt x="1146695" y="0"/>
                </a:lnTo>
                <a:lnTo>
                  <a:pt x="1146695" y="375282"/>
                </a:lnTo>
                <a:lnTo>
                  <a:pt x="0" y="3752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1" id="31"/>
          <p:cNvSpPr txBox="true"/>
          <p:nvPr/>
        </p:nvSpPr>
        <p:spPr>
          <a:xfrm rot="0">
            <a:off x="10350407" y="4965268"/>
            <a:ext cx="6198245" cy="89725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rPr>
              <a:t>Step 2: New centroid calculated from old </a:t>
            </a:r>
          </a:p>
          <a:p>
            <a:pPr algn="ctr">
              <a:lnSpc>
                <a:spcPts val="3509"/>
              </a:lnSpc>
              <a:spcBef>
                <a:spcPct val="0"/>
              </a:spcBef>
            </a:pPr>
            <a:r>
              <a:rPr lang="en-US" sz="3000">
                <a:solidFill>
                  <a:srgbClr val="FFFFFF"/>
                </a:solidFill>
                <a:latin typeface="Roboto Condensed"/>
              </a:rPr>
              <a:t>cluster’s centroids</a:t>
            </a:r>
          </a:p>
        </p:txBody>
      </p:sp>
      <p:sp>
        <p:nvSpPr>
          <p:cNvPr name="Freeform 32" id="32"/>
          <p:cNvSpPr/>
          <p:nvPr/>
        </p:nvSpPr>
        <p:spPr>
          <a:xfrm flipH="false" flipV="false" rot="0">
            <a:off x="7060046" y="5733590"/>
            <a:ext cx="5066381" cy="4553410"/>
          </a:xfrm>
          <a:custGeom>
            <a:avLst/>
            <a:gdLst/>
            <a:ahLst/>
            <a:cxnLst/>
            <a:rect r="r" b="b" t="t" l="l"/>
            <a:pathLst>
              <a:path h="4553410" w="5066381">
                <a:moveTo>
                  <a:pt x="0" y="0"/>
                </a:moveTo>
                <a:lnTo>
                  <a:pt x="5066381" y="0"/>
                </a:lnTo>
                <a:lnTo>
                  <a:pt x="5066381" y="4553410"/>
                </a:lnTo>
                <a:lnTo>
                  <a:pt x="0" y="4553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5615472">
            <a:off x="9417585" y="7211860"/>
            <a:ext cx="215494" cy="215494"/>
          </a:xfrm>
          <a:custGeom>
            <a:avLst/>
            <a:gdLst/>
            <a:ahLst/>
            <a:cxnLst/>
            <a:rect r="r" b="b" t="t" l="l"/>
            <a:pathLst>
              <a:path h="215494" w="215494">
                <a:moveTo>
                  <a:pt x="0" y="0"/>
                </a:moveTo>
                <a:lnTo>
                  <a:pt x="215494" y="0"/>
                </a:lnTo>
                <a:lnTo>
                  <a:pt x="215494" y="215493"/>
                </a:lnTo>
                <a:lnTo>
                  <a:pt x="0" y="2154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5615472">
            <a:off x="9150537" y="8074126"/>
            <a:ext cx="215494" cy="215494"/>
          </a:xfrm>
          <a:custGeom>
            <a:avLst/>
            <a:gdLst/>
            <a:ahLst/>
            <a:cxnLst/>
            <a:rect r="r" b="b" t="t" l="l"/>
            <a:pathLst>
              <a:path h="215494" w="215494">
                <a:moveTo>
                  <a:pt x="0" y="0"/>
                </a:moveTo>
                <a:lnTo>
                  <a:pt x="215494" y="0"/>
                </a:lnTo>
                <a:lnTo>
                  <a:pt x="215494" y="215494"/>
                </a:lnTo>
                <a:lnTo>
                  <a:pt x="0" y="215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5615472">
            <a:off x="8921969" y="7440428"/>
            <a:ext cx="215494" cy="215494"/>
          </a:xfrm>
          <a:custGeom>
            <a:avLst/>
            <a:gdLst/>
            <a:ahLst/>
            <a:cxnLst/>
            <a:rect r="r" b="b" t="t" l="l"/>
            <a:pathLst>
              <a:path h="215494" w="215494">
                <a:moveTo>
                  <a:pt x="0" y="0"/>
                </a:moveTo>
                <a:lnTo>
                  <a:pt x="215494" y="0"/>
                </a:lnTo>
                <a:lnTo>
                  <a:pt x="215494" y="215494"/>
                </a:lnTo>
                <a:lnTo>
                  <a:pt x="0" y="215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5615472">
            <a:off x="9768058" y="6983291"/>
            <a:ext cx="215494" cy="215494"/>
          </a:xfrm>
          <a:custGeom>
            <a:avLst/>
            <a:gdLst/>
            <a:ahLst/>
            <a:cxnLst/>
            <a:rect r="r" b="b" t="t" l="l"/>
            <a:pathLst>
              <a:path h="215494" w="215494">
                <a:moveTo>
                  <a:pt x="0" y="0"/>
                </a:moveTo>
                <a:lnTo>
                  <a:pt x="215494" y="0"/>
                </a:lnTo>
                <a:lnTo>
                  <a:pt x="215494" y="215494"/>
                </a:lnTo>
                <a:lnTo>
                  <a:pt x="0" y="215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5615472">
            <a:off x="10629304" y="7845557"/>
            <a:ext cx="215494" cy="215494"/>
          </a:xfrm>
          <a:custGeom>
            <a:avLst/>
            <a:gdLst/>
            <a:ahLst/>
            <a:cxnLst/>
            <a:rect r="r" b="b" t="t" l="l"/>
            <a:pathLst>
              <a:path h="215494" w="215494">
                <a:moveTo>
                  <a:pt x="0" y="0"/>
                </a:moveTo>
                <a:lnTo>
                  <a:pt x="215494" y="0"/>
                </a:lnTo>
                <a:lnTo>
                  <a:pt x="215494" y="215494"/>
                </a:lnTo>
                <a:lnTo>
                  <a:pt x="0" y="215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5615472">
            <a:off x="9768058" y="8302694"/>
            <a:ext cx="215494" cy="215494"/>
          </a:xfrm>
          <a:custGeom>
            <a:avLst/>
            <a:gdLst/>
            <a:ahLst/>
            <a:cxnLst/>
            <a:rect r="r" b="b" t="t" l="l"/>
            <a:pathLst>
              <a:path h="215494" w="215494">
                <a:moveTo>
                  <a:pt x="0" y="0"/>
                </a:moveTo>
                <a:lnTo>
                  <a:pt x="215494" y="0"/>
                </a:lnTo>
                <a:lnTo>
                  <a:pt x="215494" y="215494"/>
                </a:lnTo>
                <a:lnTo>
                  <a:pt x="0" y="215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9" id="39"/>
          <p:cNvSpPr/>
          <p:nvPr/>
        </p:nvSpPr>
        <p:spPr>
          <a:xfrm flipH="false" flipV="false" rot="5615472">
            <a:off x="10172167" y="8188410"/>
            <a:ext cx="215494" cy="215494"/>
          </a:xfrm>
          <a:custGeom>
            <a:avLst/>
            <a:gdLst/>
            <a:ahLst/>
            <a:cxnLst/>
            <a:rect r="r" b="b" t="t" l="l"/>
            <a:pathLst>
              <a:path h="215494" w="215494">
                <a:moveTo>
                  <a:pt x="0" y="0"/>
                </a:moveTo>
                <a:lnTo>
                  <a:pt x="215494" y="0"/>
                </a:lnTo>
                <a:lnTo>
                  <a:pt x="215494" y="215494"/>
                </a:lnTo>
                <a:lnTo>
                  <a:pt x="0" y="215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0" id="40"/>
          <p:cNvSpPr/>
          <p:nvPr/>
        </p:nvSpPr>
        <p:spPr>
          <a:xfrm flipH="false" flipV="false" rot="5615472">
            <a:off x="10400736" y="7440428"/>
            <a:ext cx="215494" cy="215494"/>
          </a:xfrm>
          <a:custGeom>
            <a:avLst/>
            <a:gdLst/>
            <a:ahLst/>
            <a:cxnLst/>
            <a:rect r="r" b="b" t="t" l="l"/>
            <a:pathLst>
              <a:path h="215494" w="215494">
                <a:moveTo>
                  <a:pt x="0" y="0"/>
                </a:moveTo>
                <a:lnTo>
                  <a:pt x="215493" y="0"/>
                </a:lnTo>
                <a:lnTo>
                  <a:pt x="215493" y="215494"/>
                </a:lnTo>
                <a:lnTo>
                  <a:pt x="0" y="2154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1" id="41"/>
          <p:cNvSpPr/>
          <p:nvPr/>
        </p:nvSpPr>
        <p:spPr>
          <a:xfrm flipH="false" flipV="false" rot="0">
            <a:off x="9752728" y="7662459"/>
            <a:ext cx="261311" cy="261311"/>
          </a:xfrm>
          <a:custGeom>
            <a:avLst/>
            <a:gdLst/>
            <a:ahLst/>
            <a:cxnLst/>
            <a:rect r="r" b="b" t="t" l="l"/>
            <a:pathLst>
              <a:path h="261311" w="261311">
                <a:moveTo>
                  <a:pt x="0" y="0"/>
                </a:moveTo>
                <a:lnTo>
                  <a:pt x="261311" y="0"/>
                </a:lnTo>
                <a:lnTo>
                  <a:pt x="261311" y="261311"/>
                </a:lnTo>
                <a:lnTo>
                  <a:pt x="0" y="26131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42" id="42"/>
          <p:cNvSpPr txBox="true"/>
          <p:nvPr/>
        </p:nvSpPr>
        <p:spPr>
          <a:xfrm rot="0">
            <a:off x="12332879" y="8801667"/>
            <a:ext cx="5827812" cy="1335405"/>
          </a:xfrm>
          <a:prstGeom prst="rect">
            <a:avLst/>
          </a:prstGeom>
        </p:spPr>
        <p:txBody>
          <a:bodyPr anchor="t" rtlCol="false" tIns="0" lIns="0" bIns="0" rIns="0">
            <a:spAutoFit/>
          </a:bodyPr>
          <a:lstStyle/>
          <a:p>
            <a:pPr algn="ctr">
              <a:lnSpc>
                <a:spcPts val="3509"/>
              </a:lnSpc>
            </a:pPr>
            <a:r>
              <a:rPr lang="en-US" sz="3000">
                <a:solidFill>
                  <a:srgbClr val="FFFFFF"/>
                </a:solidFill>
                <a:latin typeface="Roboto Condensed"/>
              </a:rPr>
              <a:t>Step 3: Vectors of both clusters placed</a:t>
            </a:r>
          </a:p>
          <a:p>
            <a:pPr algn="ctr">
              <a:lnSpc>
                <a:spcPts val="3509"/>
              </a:lnSpc>
            </a:pPr>
            <a:r>
              <a:rPr lang="en-US" sz="3000">
                <a:solidFill>
                  <a:srgbClr val="FFFFFF"/>
                </a:solidFill>
                <a:latin typeface="Roboto Condensed"/>
              </a:rPr>
              <a:t> in proximity to the</a:t>
            </a:r>
          </a:p>
          <a:p>
            <a:pPr algn="ctr">
              <a:lnSpc>
                <a:spcPts val="3509"/>
              </a:lnSpc>
              <a:spcBef>
                <a:spcPct val="0"/>
              </a:spcBef>
            </a:pPr>
            <a:r>
              <a:rPr lang="en-US" sz="3000">
                <a:solidFill>
                  <a:srgbClr val="FFFFFF"/>
                </a:solidFill>
                <a:latin typeface="Roboto Condensed"/>
              </a:rPr>
              <a:t> new centroid</a:t>
            </a:r>
          </a:p>
        </p:txBody>
      </p:sp>
      <p:sp>
        <p:nvSpPr>
          <p:cNvPr name="Freeform 43" id="43"/>
          <p:cNvSpPr/>
          <p:nvPr/>
        </p:nvSpPr>
        <p:spPr>
          <a:xfrm flipH="false" flipV="false" rot="0">
            <a:off x="5876054" y="373017"/>
            <a:ext cx="4289575" cy="836467"/>
          </a:xfrm>
          <a:custGeom>
            <a:avLst/>
            <a:gdLst/>
            <a:ahLst/>
            <a:cxnLst/>
            <a:rect r="r" b="b" t="t" l="l"/>
            <a:pathLst>
              <a:path h="836467" w="4289575">
                <a:moveTo>
                  <a:pt x="0" y="0"/>
                </a:moveTo>
                <a:lnTo>
                  <a:pt x="4289576" y="0"/>
                </a:lnTo>
                <a:lnTo>
                  <a:pt x="4289576" y="836468"/>
                </a:lnTo>
                <a:lnTo>
                  <a:pt x="0" y="83646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44" id="44"/>
          <p:cNvSpPr txBox="true"/>
          <p:nvPr/>
        </p:nvSpPr>
        <p:spPr>
          <a:xfrm rot="0">
            <a:off x="4841882" y="3063878"/>
            <a:ext cx="800844"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simple</a:t>
            </a:r>
          </a:p>
        </p:txBody>
      </p:sp>
      <p:sp>
        <p:nvSpPr>
          <p:cNvPr name="TextBox 45" id="45"/>
          <p:cNvSpPr txBox="true"/>
          <p:nvPr/>
        </p:nvSpPr>
        <p:spPr>
          <a:xfrm rot="0">
            <a:off x="12762315" y="1674598"/>
            <a:ext cx="554534"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easy</a:t>
            </a:r>
          </a:p>
        </p:txBody>
      </p:sp>
      <p:sp>
        <p:nvSpPr>
          <p:cNvPr name="TextBox 46" id="46"/>
          <p:cNvSpPr txBox="true"/>
          <p:nvPr/>
        </p:nvSpPr>
        <p:spPr>
          <a:xfrm rot="0">
            <a:off x="13039582" y="3235141"/>
            <a:ext cx="819894"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Simple</a:t>
            </a:r>
          </a:p>
        </p:txBody>
      </p:sp>
      <p:sp>
        <p:nvSpPr>
          <p:cNvPr name="TextBox 47" id="47"/>
          <p:cNvSpPr txBox="true"/>
          <p:nvPr/>
        </p:nvSpPr>
        <p:spPr>
          <a:xfrm rot="0">
            <a:off x="14718522" y="1512860"/>
            <a:ext cx="1484114" cy="332232"/>
          </a:xfrm>
          <a:prstGeom prst="rect">
            <a:avLst/>
          </a:prstGeom>
        </p:spPr>
        <p:txBody>
          <a:bodyPr anchor="t" rtlCol="false" tIns="0" lIns="0" bIns="0" rIns="0">
            <a:spAutoFit/>
          </a:bodyPr>
          <a:lstStyle/>
          <a:p>
            <a:pPr algn="ctr">
              <a:lnSpc>
                <a:spcPts val="2574"/>
              </a:lnSpc>
              <a:spcBef>
                <a:spcPct val="0"/>
              </a:spcBef>
            </a:pPr>
            <a:r>
              <a:rPr lang="en-US" sz="2200">
                <a:solidFill>
                  <a:srgbClr val="FFFFFF"/>
                </a:solidFill>
                <a:latin typeface="Roboto Condensed"/>
              </a:rPr>
              <a:t>New Centroid</a:t>
            </a:r>
          </a:p>
        </p:txBody>
      </p:sp>
      <p:sp>
        <p:nvSpPr>
          <p:cNvPr name="TextBox 48" id="48"/>
          <p:cNvSpPr txBox="true"/>
          <p:nvPr/>
        </p:nvSpPr>
        <p:spPr>
          <a:xfrm rot="0">
            <a:off x="1188639" y="4917643"/>
            <a:ext cx="7323386" cy="459105"/>
          </a:xfrm>
          <a:prstGeom prst="rect">
            <a:avLst/>
          </a:prstGeom>
        </p:spPr>
        <p:txBody>
          <a:bodyPr anchor="t" rtlCol="false" tIns="0" lIns="0" bIns="0" rIns="0">
            <a:spAutoFit/>
          </a:bodyPr>
          <a:lstStyle/>
          <a:p>
            <a:pPr algn="ctr">
              <a:lnSpc>
                <a:spcPts val="3509"/>
              </a:lnSpc>
              <a:spcBef>
                <a:spcPct val="0"/>
              </a:spcBef>
            </a:pPr>
            <a:r>
              <a:rPr lang="en-US" sz="3000">
                <a:solidFill>
                  <a:srgbClr val="FFFFFF"/>
                </a:solidFill>
                <a:latin typeface="Roboto Condensed"/>
              </a:rPr>
              <a:t>Step 1: Same word in a different cluster detected</a:t>
            </a:r>
          </a:p>
        </p:txBody>
      </p:sp>
      <p:sp>
        <p:nvSpPr>
          <p:cNvPr name="TextBox 49" id="49"/>
          <p:cNvSpPr txBox="true"/>
          <p:nvPr/>
        </p:nvSpPr>
        <p:spPr>
          <a:xfrm rot="0">
            <a:off x="6103758" y="2194802"/>
            <a:ext cx="554534"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easy</a:t>
            </a:r>
          </a:p>
        </p:txBody>
      </p:sp>
      <p:sp>
        <p:nvSpPr>
          <p:cNvPr name="TextBox 50" id="50"/>
          <p:cNvSpPr txBox="true"/>
          <p:nvPr/>
        </p:nvSpPr>
        <p:spPr>
          <a:xfrm rot="0">
            <a:off x="3333265" y="2107737"/>
            <a:ext cx="585936"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calm</a:t>
            </a:r>
          </a:p>
        </p:txBody>
      </p:sp>
      <p:sp>
        <p:nvSpPr>
          <p:cNvPr name="TextBox 51" id="51"/>
          <p:cNvSpPr txBox="true"/>
          <p:nvPr/>
        </p:nvSpPr>
        <p:spPr>
          <a:xfrm rot="0">
            <a:off x="6381025" y="3123186"/>
            <a:ext cx="1003846"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painless</a:t>
            </a:r>
          </a:p>
        </p:txBody>
      </p:sp>
      <p:sp>
        <p:nvSpPr>
          <p:cNvPr name="TextBox 52" id="52"/>
          <p:cNvSpPr txBox="true"/>
          <p:nvPr/>
        </p:nvSpPr>
        <p:spPr>
          <a:xfrm rot="0">
            <a:off x="3561419" y="855776"/>
            <a:ext cx="715566"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Facile</a:t>
            </a:r>
          </a:p>
        </p:txBody>
      </p:sp>
      <p:sp>
        <p:nvSpPr>
          <p:cNvPr name="TextBox 53" id="53"/>
          <p:cNvSpPr txBox="true"/>
          <p:nvPr/>
        </p:nvSpPr>
        <p:spPr>
          <a:xfrm rot="0">
            <a:off x="11617313" y="1019175"/>
            <a:ext cx="715566"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Facile</a:t>
            </a:r>
          </a:p>
        </p:txBody>
      </p:sp>
      <p:sp>
        <p:nvSpPr>
          <p:cNvPr name="TextBox 54" id="54"/>
          <p:cNvSpPr txBox="true"/>
          <p:nvPr/>
        </p:nvSpPr>
        <p:spPr>
          <a:xfrm rot="0">
            <a:off x="11682128" y="2328746"/>
            <a:ext cx="585936"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calm</a:t>
            </a:r>
          </a:p>
        </p:txBody>
      </p:sp>
      <p:sp>
        <p:nvSpPr>
          <p:cNvPr name="TextBox 55" id="55"/>
          <p:cNvSpPr txBox="true"/>
          <p:nvPr/>
        </p:nvSpPr>
        <p:spPr>
          <a:xfrm rot="0">
            <a:off x="14767230" y="3235141"/>
            <a:ext cx="1003846"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painless</a:t>
            </a:r>
          </a:p>
        </p:txBody>
      </p:sp>
      <p:sp>
        <p:nvSpPr>
          <p:cNvPr name="TextBox 56" id="56"/>
          <p:cNvSpPr txBox="true"/>
          <p:nvPr/>
        </p:nvSpPr>
        <p:spPr>
          <a:xfrm rot="0">
            <a:off x="14588251" y="2460153"/>
            <a:ext cx="554534"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easy</a:t>
            </a:r>
          </a:p>
        </p:txBody>
      </p:sp>
      <p:sp>
        <p:nvSpPr>
          <p:cNvPr name="TextBox 57" id="57"/>
          <p:cNvSpPr txBox="true"/>
          <p:nvPr/>
        </p:nvSpPr>
        <p:spPr>
          <a:xfrm rot="0">
            <a:off x="8809766" y="6834228"/>
            <a:ext cx="715566"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Facile</a:t>
            </a:r>
          </a:p>
        </p:txBody>
      </p:sp>
      <p:sp>
        <p:nvSpPr>
          <p:cNvPr name="TextBox 58" id="58"/>
          <p:cNvSpPr txBox="true"/>
          <p:nvPr/>
        </p:nvSpPr>
        <p:spPr>
          <a:xfrm rot="0">
            <a:off x="10014039" y="6719944"/>
            <a:ext cx="585936"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calm</a:t>
            </a:r>
          </a:p>
        </p:txBody>
      </p:sp>
      <p:sp>
        <p:nvSpPr>
          <p:cNvPr name="TextBox 59" id="59"/>
          <p:cNvSpPr txBox="true"/>
          <p:nvPr/>
        </p:nvSpPr>
        <p:spPr>
          <a:xfrm rot="0">
            <a:off x="8532499" y="7877279"/>
            <a:ext cx="554534"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easy</a:t>
            </a:r>
          </a:p>
        </p:txBody>
      </p:sp>
      <p:sp>
        <p:nvSpPr>
          <p:cNvPr name="TextBox 60" id="60"/>
          <p:cNvSpPr txBox="true"/>
          <p:nvPr/>
        </p:nvSpPr>
        <p:spPr>
          <a:xfrm rot="0">
            <a:off x="9345736" y="8515200"/>
            <a:ext cx="819894"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Simple</a:t>
            </a:r>
          </a:p>
        </p:txBody>
      </p:sp>
      <p:sp>
        <p:nvSpPr>
          <p:cNvPr name="TextBox 61" id="61"/>
          <p:cNvSpPr txBox="true"/>
          <p:nvPr/>
        </p:nvSpPr>
        <p:spPr>
          <a:xfrm rot="0">
            <a:off x="11022785" y="7943779"/>
            <a:ext cx="1003846" cy="371094"/>
          </a:xfrm>
          <a:prstGeom prst="rect">
            <a:avLst/>
          </a:prstGeom>
        </p:spPr>
        <p:txBody>
          <a:bodyPr anchor="t" rtlCol="false" tIns="0" lIns="0" bIns="0" rIns="0">
            <a:spAutoFit/>
          </a:bodyPr>
          <a:lstStyle/>
          <a:p>
            <a:pPr algn="ctr">
              <a:lnSpc>
                <a:spcPts val="2808"/>
              </a:lnSpc>
              <a:spcBef>
                <a:spcPct val="0"/>
              </a:spcBef>
            </a:pPr>
            <a:r>
              <a:rPr lang="en-US" sz="2400">
                <a:solidFill>
                  <a:srgbClr val="FFFFFF"/>
                </a:solidFill>
                <a:latin typeface="Roboto Condensed"/>
              </a:rPr>
              <a:t>painless</a:t>
            </a:r>
          </a:p>
        </p:txBody>
      </p:sp>
      <p:sp>
        <p:nvSpPr>
          <p:cNvPr name="Freeform 62" id="62"/>
          <p:cNvSpPr/>
          <p:nvPr/>
        </p:nvSpPr>
        <p:spPr>
          <a:xfrm flipH="false" flipV="false" rot="7365326">
            <a:off x="12970263" y="7008473"/>
            <a:ext cx="3191113" cy="622267"/>
          </a:xfrm>
          <a:custGeom>
            <a:avLst/>
            <a:gdLst/>
            <a:ahLst/>
            <a:cxnLst/>
            <a:rect r="r" b="b" t="t" l="l"/>
            <a:pathLst>
              <a:path h="622267" w="3191113">
                <a:moveTo>
                  <a:pt x="0" y="0"/>
                </a:moveTo>
                <a:lnTo>
                  <a:pt x="3191113" y="0"/>
                </a:lnTo>
                <a:lnTo>
                  <a:pt x="3191113" y="622267"/>
                </a:lnTo>
                <a:lnTo>
                  <a:pt x="0" y="62226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63" id="63"/>
          <p:cNvSpPr/>
          <p:nvPr/>
        </p:nvSpPr>
        <p:spPr>
          <a:xfrm flipH="false" flipV="false" rot="-7185044">
            <a:off x="2956197" y="7045972"/>
            <a:ext cx="3978653" cy="775837"/>
          </a:xfrm>
          <a:custGeom>
            <a:avLst/>
            <a:gdLst/>
            <a:ahLst/>
            <a:cxnLst/>
            <a:rect r="r" b="b" t="t" l="l"/>
            <a:pathLst>
              <a:path h="775837" w="3978653">
                <a:moveTo>
                  <a:pt x="0" y="0"/>
                </a:moveTo>
                <a:lnTo>
                  <a:pt x="3978653" y="0"/>
                </a:lnTo>
                <a:lnTo>
                  <a:pt x="3978653" y="775837"/>
                </a:lnTo>
                <a:lnTo>
                  <a:pt x="0" y="77583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64" id="64"/>
          <p:cNvSpPr txBox="true"/>
          <p:nvPr/>
        </p:nvSpPr>
        <p:spPr>
          <a:xfrm rot="0">
            <a:off x="1602197" y="7775980"/>
            <a:ext cx="2169765" cy="459105"/>
          </a:xfrm>
          <a:prstGeom prst="rect">
            <a:avLst/>
          </a:prstGeom>
        </p:spPr>
        <p:txBody>
          <a:bodyPr anchor="t" rtlCol="false" tIns="0" lIns="0" bIns="0" rIns="0">
            <a:spAutoFit/>
          </a:bodyPr>
          <a:lstStyle/>
          <a:p>
            <a:pPr algn="ctr">
              <a:lnSpc>
                <a:spcPts val="3509"/>
              </a:lnSpc>
              <a:spcBef>
                <a:spcPct val="0"/>
              </a:spcBef>
            </a:pPr>
            <a:r>
              <a:rPr lang="en-US" sz="3000">
                <a:solidFill>
                  <a:srgbClr val="FFFFFF"/>
                </a:solidFill>
                <a:latin typeface="Roboto Condensed"/>
              </a:rPr>
              <a:t>Step 4: Repeat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5214B"/>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1235786" y="-2590449"/>
            <a:ext cx="4528972" cy="4483682"/>
          </a:xfrm>
          <a:custGeom>
            <a:avLst/>
            <a:gdLst/>
            <a:ahLst/>
            <a:cxnLst/>
            <a:rect r="r" b="b" t="t" l="l"/>
            <a:pathLst>
              <a:path h="4483682" w="4528972">
                <a:moveTo>
                  <a:pt x="4528972" y="0"/>
                </a:moveTo>
                <a:lnTo>
                  <a:pt x="0" y="0"/>
                </a:lnTo>
                <a:lnTo>
                  <a:pt x="0" y="4483681"/>
                </a:lnTo>
                <a:lnTo>
                  <a:pt x="4528972" y="4483681"/>
                </a:lnTo>
                <a:lnTo>
                  <a:pt x="45289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800000">
            <a:off x="16023514" y="-2241841"/>
            <a:ext cx="4528972" cy="4483682"/>
          </a:xfrm>
          <a:custGeom>
            <a:avLst/>
            <a:gdLst/>
            <a:ahLst/>
            <a:cxnLst/>
            <a:rect r="r" b="b" t="t" l="l"/>
            <a:pathLst>
              <a:path h="4483682" w="4528972">
                <a:moveTo>
                  <a:pt x="4528972" y="0"/>
                </a:moveTo>
                <a:lnTo>
                  <a:pt x="0" y="0"/>
                </a:lnTo>
                <a:lnTo>
                  <a:pt x="0" y="4483682"/>
                </a:lnTo>
                <a:lnTo>
                  <a:pt x="4528972" y="4483682"/>
                </a:lnTo>
                <a:lnTo>
                  <a:pt x="45289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48602" y="2230636"/>
            <a:ext cx="14946317" cy="5831490"/>
          </a:xfrm>
          <a:prstGeom prst="rect">
            <a:avLst/>
          </a:prstGeom>
        </p:spPr>
        <p:txBody>
          <a:bodyPr anchor="t" rtlCol="false" tIns="0" lIns="0" bIns="0" rIns="0">
            <a:spAutoFit/>
          </a:bodyPr>
          <a:lstStyle/>
          <a:p>
            <a:pPr marL="663842" indent="-331921" lvl="1">
              <a:lnSpc>
                <a:spcPts val="3597"/>
              </a:lnSpc>
              <a:buFont typeface="Arial"/>
              <a:buChar char="•"/>
            </a:pPr>
            <a:r>
              <a:rPr lang="en-US" sz="3074">
                <a:solidFill>
                  <a:srgbClr val="FFFFFF"/>
                </a:solidFill>
                <a:latin typeface="Roboto Condensed"/>
              </a:rPr>
              <a:t>The model’s training time is about 20 minutes for this dataset and increases exponentially</a:t>
            </a:r>
          </a:p>
          <a:p>
            <a:pPr>
              <a:lnSpc>
                <a:spcPts val="3597"/>
              </a:lnSpc>
            </a:pPr>
            <a:r>
              <a:rPr lang="en-US" sz="3074">
                <a:solidFill>
                  <a:srgbClr val="FFFFFF"/>
                </a:solidFill>
                <a:latin typeface="Roboto Condensed"/>
              </a:rPr>
              <a:t>        with corpus size. This is due to the fact that the time complexity of K-means clustering </a:t>
            </a:r>
          </a:p>
          <a:p>
            <a:pPr>
              <a:lnSpc>
                <a:spcPts val="3597"/>
              </a:lnSpc>
            </a:pPr>
            <a:r>
              <a:rPr lang="en-US" sz="3074">
                <a:solidFill>
                  <a:srgbClr val="FFFFFF"/>
                </a:solidFill>
                <a:latin typeface="Roboto Condensed"/>
              </a:rPr>
              <a:t>        </a:t>
            </a:r>
            <a:r>
              <a:rPr lang="en-US" sz="3074">
                <a:solidFill>
                  <a:srgbClr val="FFFFFF"/>
                </a:solidFill>
                <a:latin typeface="Roboto Condensed"/>
              </a:rPr>
              <a:t>increases with size in input data and class size.</a:t>
            </a:r>
          </a:p>
          <a:p>
            <a:pPr marL="663842" indent="-331921" lvl="1">
              <a:lnSpc>
                <a:spcPts val="3597"/>
              </a:lnSpc>
              <a:buFont typeface="Arial"/>
              <a:buChar char="•"/>
            </a:pPr>
            <a:r>
              <a:rPr lang="en-US" sz="3074">
                <a:solidFill>
                  <a:srgbClr val="FFFFFF"/>
                </a:solidFill>
                <a:latin typeface="Roboto Condensed"/>
              </a:rPr>
              <a:t>The test dataset is the word-pairs from SimLex-999 dataset. It is an evaluation dataset for word similarity models consisting of 999 word pairs with human-labelled similarity scores for each word pair</a:t>
            </a:r>
          </a:p>
          <a:p>
            <a:pPr marL="663842" indent="-331921" lvl="1">
              <a:lnSpc>
                <a:spcPts val="3597"/>
              </a:lnSpc>
              <a:buFont typeface="Arial"/>
              <a:buChar char="•"/>
            </a:pPr>
            <a:r>
              <a:rPr lang="en-US" sz="3074">
                <a:solidFill>
                  <a:srgbClr val="FFFFFF"/>
                </a:solidFill>
                <a:latin typeface="Roboto Condensed"/>
              </a:rPr>
              <a:t>We first pre-process the data by removing the rows where either of the words from the pair are missing from our vocabulary. Then we iterated through each word-pair and calculated the euclidean distances for each pair. Also, the distance is normalised to be between 0 and 1. This is the similarity score predicted.</a:t>
            </a:r>
          </a:p>
          <a:p>
            <a:pPr marL="663842" indent="-331921" lvl="1">
              <a:lnSpc>
                <a:spcPts val="3597"/>
              </a:lnSpc>
              <a:buFont typeface="Arial"/>
              <a:buChar char="•"/>
            </a:pPr>
            <a:r>
              <a:rPr lang="en-US" sz="3074">
                <a:solidFill>
                  <a:srgbClr val="FFFFFF"/>
                </a:solidFill>
                <a:latin typeface="Roboto Condensed"/>
              </a:rPr>
              <a:t>Then, MSE(mean square error)  of each predicted similarity score and scaled+normalized SimLex scores is calculated, averaged and displayed in percentage</a:t>
            </a:r>
          </a:p>
          <a:p>
            <a:pPr>
              <a:lnSpc>
                <a:spcPts val="3597"/>
              </a:lnSpc>
              <a:spcBef>
                <a:spcPct val="0"/>
              </a:spcBef>
            </a:pPr>
          </a:p>
        </p:txBody>
      </p:sp>
      <p:sp>
        <p:nvSpPr>
          <p:cNvPr name="Freeform 5" id="5"/>
          <p:cNvSpPr/>
          <p:nvPr/>
        </p:nvSpPr>
        <p:spPr>
          <a:xfrm flipH="false" flipV="false" rot="0">
            <a:off x="7929271" y="9145710"/>
            <a:ext cx="2763697" cy="148549"/>
          </a:xfrm>
          <a:custGeom>
            <a:avLst/>
            <a:gdLst/>
            <a:ahLst/>
            <a:cxnLst/>
            <a:rect r="r" b="b" t="t" l="l"/>
            <a:pathLst>
              <a:path h="148549" w="2763697">
                <a:moveTo>
                  <a:pt x="0" y="0"/>
                </a:moveTo>
                <a:lnTo>
                  <a:pt x="2763697" y="0"/>
                </a:lnTo>
                <a:lnTo>
                  <a:pt x="2763697" y="148549"/>
                </a:lnTo>
                <a:lnTo>
                  <a:pt x="0" y="1485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606577" y="554546"/>
            <a:ext cx="5074846" cy="957834"/>
          </a:xfrm>
          <a:prstGeom prst="rect">
            <a:avLst/>
          </a:prstGeom>
        </p:spPr>
        <p:txBody>
          <a:bodyPr anchor="t" rtlCol="false" tIns="0" lIns="0" bIns="0" rIns="0">
            <a:spAutoFit/>
          </a:bodyPr>
          <a:lstStyle/>
          <a:p>
            <a:pPr>
              <a:lnSpc>
                <a:spcPts val="7487"/>
              </a:lnSpc>
            </a:pPr>
            <a:r>
              <a:rPr lang="en-US" sz="6399">
                <a:solidFill>
                  <a:srgbClr val="637EFF"/>
                </a:solidFill>
                <a:latin typeface="Roboto Condensed Bold"/>
              </a:rPr>
              <a:t>Result analysis</a:t>
            </a:r>
          </a:p>
        </p:txBody>
      </p:sp>
      <p:sp>
        <p:nvSpPr>
          <p:cNvPr name="TextBox 7" id="7"/>
          <p:cNvSpPr txBox="true"/>
          <p:nvPr/>
        </p:nvSpPr>
        <p:spPr>
          <a:xfrm rot="0">
            <a:off x="6863790" y="8071651"/>
            <a:ext cx="4894659" cy="1148334"/>
          </a:xfrm>
          <a:prstGeom prst="rect">
            <a:avLst/>
          </a:prstGeom>
        </p:spPr>
        <p:txBody>
          <a:bodyPr anchor="t" rtlCol="false" tIns="0" lIns="0" bIns="0" rIns="0">
            <a:spAutoFit/>
          </a:bodyPr>
          <a:lstStyle/>
          <a:p>
            <a:pPr algn="ctr">
              <a:lnSpc>
                <a:spcPts val="4562"/>
              </a:lnSpc>
            </a:pPr>
            <a:r>
              <a:rPr lang="en-US" sz="3899">
                <a:solidFill>
                  <a:srgbClr val="FFFFFF"/>
                </a:solidFill>
                <a:latin typeface="Roboto Condensed Bold"/>
              </a:rPr>
              <a:t>The final accuracy was : </a:t>
            </a:r>
          </a:p>
          <a:p>
            <a:pPr algn="ctr">
              <a:lnSpc>
                <a:spcPts val="4562"/>
              </a:lnSpc>
              <a:spcBef>
                <a:spcPct val="0"/>
              </a:spcBef>
            </a:pPr>
            <a:r>
              <a:rPr lang="en-US" sz="3899">
                <a:solidFill>
                  <a:srgbClr val="FFFFFF"/>
                </a:solidFill>
                <a:latin typeface="Roboto Condensed Bold"/>
              </a:rPr>
              <a:t>83.997%</a:t>
            </a:r>
          </a:p>
        </p:txBody>
      </p:sp>
      <p:sp>
        <p:nvSpPr>
          <p:cNvPr name="TextBox 8" id="8"/>
          <p:cNvSpPr txBox="true"/>
          <p:nvPr/>
        </p:nvSpPr>
        <p:spPr>
          <a:xfrm rot="0">
            <a:off x="1075827" y="9618109"/>
            <a:ext cx="15891867" cy="459105"/>
          </a:xfrm>
          <a:prstGeom prst="rect">
            <a:avLst/>
          </a:prstGeom>
        </p:spPr>
        <p:txBody>
          <a:bodyPr anchor="t" rtlCol="false" tIns="0" lIns="0" bIns="0" rIns="0">
            <a:spAutoFit/>
          </a:bodyPr>
          <a:lstStyle/>
          <a:p>
            <a:pPr algn="ctr">
              <a:lnSpc>
                <a:spcPts val="3509"/>
              </a:lnSpc>
              <a:spcBef>
                <a:spcPct val="0"/>
              </a:spcBef>
            </a:pPr>
            <a:r>
              <a:rPr lang="en-US" sz="3000">
                <a:solidFill>
                  <a:srgbClr val="FFFFFF"/>
                </a:solidFill>
                <a:latin typeface="Roboto Condensed"/>
              </a:rPr>
              <a:t>Note: this test was done only on the synonym vector space scores and not with antonym adjusted scores.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DAF4FnAFa90</dc:identifier>
  <dcterms:modified xsi:type="dcterms:W3CDTF">2011-08-01T06:04:30Z</dcterms:modified>
  <cp:revision>1</cp:revision>
  <dc:title>Warm Blue Geometric Technology Project Proposal Presentation</dc:title>
</cp:coreProperties>
</file>