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tmp" ContentType="image/pn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0"/>
  </p:notesMasterIdLst>
  <p:sldIdLst>
    <p:sldId id="256" r:id="rId2"/>
    <p:sldId id="313" r:id="rId3"/>
    <p:sldId id="314" r:id="rId4"/>
    <p:sldId id="315" r:id="rId5"/>
    <p:sldId id="316" r:id="rId6"/>
    <p:sldId id="317" r:id="rId7"/>
    <p:sldId id="318" r:id="rId8"/>
    <p:sldId id="319" r:id="rId9"/>
    <p:sldId id="320" r:id="rId10"/>
    <p:sldId id="321" r:id="rId11"/>
    <p:sldId id="322" r:id="rId12"/>
    <p:sldId id="323" r:id="rId13"/>
    <p:sldId id="324" r:id="rId14"/>
    <p:sldId id="325" r:id="rId15"/>
    <p:sldId id="326" r:id="rId16"/>
    <p:sldId id="327" r:id="rId17"/>
    <p:sldId id="328" r:id="rId18"/>
    <p:sldId id="329" r:id="rId19"/>
    <p:sldId id="330" r:id="rId20"/>
    <p:sldId id="331" r:id="rId21"/>
    <p:sldId id="332" r:id="rId22"/>
    <p:sldId id="257" r:id="rId23"/>
    <p:sldId id="258" r:id="rId24"/>
    <p:sldId id="259" r:id="rId25"/>
    <p:sldId id="260" r:id="rId26"/>
    <p:sldId id="261" r:id="rId27"/>
    <p:sldId id="333" r:id="rId28"/>
    <p:sldId id="262" r:id="rId29"/>
    <p:sldId id="263" r:id="rId30"/>
    <p:sldId id="264" r:id="rId31"/>
    <p:sldId id="265" r:id="rId32"/>
    <p:sldId id="334" r:id="rId33"/>
    <p:sldId id="266" r:id="rId34"/>
    <p:sldId id="268" r:id="rId35"/>
    <p:sldId id="269" r:id="rId36"/>
    <p:sldId id="270" r:id="rId37"/>
    <p:sldId id="276" r:id="rId38"/>
    <p:sldId id="273" r:id="rId39"/>
    <p:sldId id="272" r:id="rId40"/>
    <p:sldId id="275" r:id="rId41"/>
    <p:sldId id="277" r:id="rId42"/>
    <p:sldId id="279" r:id="rId43"/>
    <p:sldId id="337" r:id="rId44"/>
    <p:sldId id="336" r:id="rId45"/>
    <p:sldId id="335" r:id="rId46"/>
    <p:sldId id="278" r:id="rId47"/>
    <p:sldId id="289" r:id="rId48"/>
    <p:sldId id="309" r:id="rId49"/>
    <p:sldId id="310" r:id="rId50"/>
    <p:sldId id="290" r:id="rId51"/>
    <p:sldId id="295" r:id="rId52"/>
    <p:sldId id="311" r:id="rId53"/>
    <p:sldId id="296" r:id="rId54"/>
    <p:sldId id="299" r:id="rId55"/>
    <p:sldId id="300" r:id="rId56"/>
    <p:sldId id="301" r:id="rId57"/>
    <p:sldId id="302" r:id="rId58"/>
    <p:sldId id="304" r:id="rId59"/>
    <p:sldId id="305" r:id="rId60"/>
    <p:sldId id="306" r:id="rId61"/>
    <p:sldId id="307" r:id="rId62"/>
    <p:sldId id="286" r:id="rId63"/>
    <p:sldId id="312" r:id="rId64"/>
    <p:sldId id="280" r:id="rId65"/>
    <p:sldId id="281" r:id="rId66"/>
    <p:sldId id="282" r:id="rId67"/>
    <p:sldId id="274" r:id="rId68"/>
    <p:sldId id="288" r:id="rId6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89" autoAdjust="0"/>
    <p:restoredTop sz="84977" autoAdjust="0"/>
  </p:normalViewPr>
  <p:slideViewPr>
    <p:cSldViewPr snapToGrid="0">
      <p:cViewPr varScale="1">
        <p:scale>
          <a:sx n="91" d="100"/>
          <a:sy n="91" d="100"/>
        </p:scale>
        <p:origin x="1528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notesMaster" Target="notesMasters/notesMaster1.xml"/><Relationship Id="rId71" Type="http://schemas.openxmlformats.org/officeDocument/2006/relationships/presProps" Target="presProps.xml"/><Relationship Id="rId72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theme" Target="theme/theme1.xml"/><Relationship Id="rId74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A3820D-53B2-4F4E-9714-C1F129FCEF65}" type="datetimeFigureOut">
              <a:rPr lang="zh-TW" altLang="en-US" smtClean="0"/>
              <a:t>2017/9/28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534599-405D-4552-9AE9-1A55DC07C5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72863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Relationship Id="rId3" Type="http://schemas.openxmlformats.org/officeDocument/2006/relationships/hyperlink" Target="http://zh.wikipedia.org/wiki/Vim" TargetMode="Externa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>
                <a:hlinkClick r:id="rId3"/>
              </a:rPr>
              <a:t>http://zh.wikipedia.org/wiki/Vim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534599-405D-4552-9AE9-1A55DC07C5AB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03460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altLang="zh-TW" sz="2200" dirty="0" smtClean="0"/>
              <a:t>-A </a:t>
            </a:r>
            <a:r>
              <a:rPr lang="zh-TW" altLang="en-US" sz="2200" dirty="0" smtClean="0"/>
              <a:t>：封包的內容以 </a:t>
            </a:r>
            <a:r>
              <a:rPr lang="en-US" altLang="zh-TW" sz="2200" dirty="0" smtClean="0"/>
              <a:t>ASCII </a:t>
            </a:r>
            <a:r>
              <a:rPr lang="zh-TW" altLang="en-US" sz="2200" dirty="0" smtClean="0"/>
              <a:t>顯示，通常用來捉取 </a:t>
            </a:r>
            <a:r>
              <a:rPr lang="en-US" altLang="zh-TW" sz="2200" dirty="0" smtClean="0"/>
              <a:t>WWW </a:t>
            </a:r>
            <a:r>
              <a:rPr lang="zh-TW" altLang="en-US" sz="2200" dirty="0" smtClean="0"/>
              <a:t>的網頁封包資料</a:t>
            </a:r>
            <a:endParaRPr lang="en-US" altLang="zh-TW" sz="2200" dirty="0" smtClean="0"/>
          </a:p>
          <a:p>
            <a:pPr lvl="1"/>
            <a:r>
              <a:rPr lang="en-US" altLang="zh-TW" sz="2200" dirty="0" smtClean="0"/>
              <a:t>-e </a:t>
            </a:r>
            <a:r>
              <a:rPr lang="zh-TW" altLang="en-US" sz="2200" dirty="0" smtClean="0"/>
              <a:t>：使用資料連接層 </a:t>
            </a:r>
            <a:r>
              <a:rPr lang="en-US" altLang="zh-TW" sz="2200" dirty="0" smtClean="0"/>
              <a:t>(OSI </a:t>
            </a:r>
            <a:r>
              <a:rPr lang="zh-TW" altLang="en-US" sz="2200" dirty="0" smtClean="0"/>
              <a:t>第二層</a:t>
            </a:r>
            <a:r>
              <a:rPr lang="en-US" altLang="zh-TW" sz="2200" dirty="0" smtClean="0"/>
              <a:t>) </a:t>
            </a:r>
            <a:r>
              <a:rPr lang="zh-TW" altLang="en-US" sz="2200" dirty="0" smtClean="0"/>
              <a:t>的 </a:t>
            </a:r>
            <a:r>
              <a:rPr lang="en-US" altLang="zh-TW" sz="2200" dirty="0" smtClean="0"/>
              <a:t>MAC </a:t>
            </a:r>
            <a:r>
              <a:rPr lang="zh-TW" altLang="en-US" sz="2200" dirty="0" smtClean="0"/>
              <a:t>封包資料來顯示</a:t>
            </a:r>
            <a:endParaRPr lang="en-US" altLang="zh-TW" sz="2200" dirty="0" smtClean="0"/>
          </a:p>
          <a:p>
            <a:pPr lvl="1"/>
            <a:r>
              <a:rPr lang="en-US" altLang="zh-TW" sz="2200" dirty="0" smtClean="0"/>
              <a:t>-</a:t>
            </a:r>
            <a:r>
              <a:rPr lang="en-US" altLang="zh-TW" sz="2200" dirty="0" err="1" smtClean="0"/>
              <a:t>nn</a:t>
            </a:r>
            <a:r>
              <a:rPr lang="zh-TW" altLang="en-US" sz="2200" dirty="0" smtClean="0"/>
              <a:t>：直接以 </a:t>
            </a:r>
            <a:r>
              <a:rPr lang="en-US" altLang="zh-TW" sz="2200" dirty="0" smtClean="0"/>
              <a:t>IP </a:t>
            </a:r>
            <a:r>
              <a:rPr lang="zh-TW" altLang="en-US" sz="2200" dirty="0" smtClean="0"/>
              <a:t>及 </a:t>
            </a:r>
            <a:r>
              <a:rPr lang="en-US" altLang="zh-TW" sz="2200" dirty="0" smtClean="0"/>
              <a:t>port number </a:t>
            </a:r>
            <a:r>
              <a:rPr lang="zh-TW" altLang="en-US" sz="2200" dirty="0" smtClean="0"/>
              <a:t>顯示，而非主機名與服務名稱 </a:t>
            </a:r>
            <a:endParaRPr lang="en-US" altLang="zh-TW" sz="2200" dirty="0" smtClean="0"/>
          </a:p>
          <a:p>
            <a:pPr lvl="1"/>
            <a:r>
              <a:rPr lang="en-US" altLang="zh-TW" sz="2200" dirty="0" smtClean="0"/>
              <a:t>-X </a:t>
            </a:r>
            <a:r>
              <a:rPr lang="zh-TW" altLang="en-US" sz="2200" dirty="0" smtClean="0"/>
              <a:t>：可以列出十六進位 </a:t>
            </a:r>
            <a:r>
              <a:rPr lang="en-US" altLang="zh-TW" sz="2200" dirty="0" smtClean="0"/>
              <a:t>(hex) </a:t>
            </a:r>
            <a:r>
              <a:rPr lang="zh-TW" altLang="en-US" sz="2200" dirty="0" smtClean="0"/>
              <a:t>以及 </a:t>
            </a:r>
            <a:r>
              <a:rPr lang="en-US" altLang="zh-TW" sz="2200" dirty="0" smtClean="0"/>
              <a:t>ASCII </a:t>
            </a:r>
            <a:r>
              <a:rPr lang="zh-TW" altLang="en-US" sz="2200" dirty="0" smtClean="0"/>
              <a:t>的封包內容</a:t>
            </a:r>
            <a:endParaRPr lang="en-US" altLang="zh-TW" sz="2200" dirty="0" smtClean="0"/>
          </a:p>
          <a:p>
            <a:pPr lvl="1"/>
            <a:r>
              <a:rPr lang="en-US" altLang="zh-TW" sz="2200" dirty="0" smtClean="0"/>
              <a:t>-</a:t>
            </a:r>
            <a:r>
              <a:rPr lang="en-US" altLang="zh-TW" sz="2200" dirty="0" err="1" smtClean="0"/>
              <a:t>i</a:t>
            </a:r>
            <a:r>
              <a:rPr lang="en-US" altLang="zh-TW" sz="2200" dirty="0" smtClean="0"/>
              <a:t> </a:t>
            </a:r>
            <a:r>
              <a:rPr lang="zh-TW" altLang="en-US" sz="2200" dirty="0" smtClean="0"/>
              <a:t>：後面接要</a:t>
            </a:r>
            <a:r>
              <a:rPr lang="en-US" altLang="zh-TW" sz="2200" dirty="0" smtClean="0"/>
              <a:t>『</a:t>
            </a:r>
            <a:r>
              <a:rPr lang="zh-TW" altLang="en-US" sz="2200" dirty="0" smtClean="0"/>
              <a:t>監聽</a:t>
            </a:r>
            <a:r>
              <a:rPr lang="en-US" altLang="zh-TW" sz="2200" dirty="0" smtClean="0"/>
              <a:t>』</a:t>
            </a:r>
            <a:r>
              <a:rPr lang="zh-TW" altLang="en-US" sz="2200" dirty="0" smtClean="0"/>
              <a:t>的網路介面，例如 </a:t>
            </a:r>
            <a:r>
              <a:rPr lang="en-US" altLang="zh-TW" sz="2200" dirty="0" smtClean="0"/>
              <a:t>eth0, lo, ppp0 </a:t>
            </a:r>
            <a:r>
              <a:rPr lang="zh-TW" altLang="en-US" sz="2200" dirty="0" smtClean="0"/>
              <a:t>等等的介面</a:t>
            </a:r>
            <a:endParaRPr lang="en-US" altLang="zh-TW" sz="2200" dirty="0" smtClean="0"/>
          </a:p>
          <a:p>
            <a:pPr lvl="1"/>
            <a:r>
              <a:rPr lang="en-US" altLang="zh-TW" sz="2200" dirty="0" smtClean="0"/>
              <a:t>-c </a:t>
            </a:r>
            <a:r>
              <a:rPr lang="zh-TW" altLang="en-US" sz="2200" dirty="0" smtClean="0"/>
              <a:t>：監聽的封包數，如果沒有這個參數， </a:t>
            </a:r>
            <a:r>
              <a:rPr lang="en-US" altLang="zh-TW" sz="2200" dirty="0" err="1" smtClean="0"/>
              <a:t>tcpdump</a:t>
            </a:r>
            <a:r>
              <a:rPr lang="en-US" altLang="zh-TW" sz="2200" dirty="0" smtClean="0"/>
              <a:t> </a:t>
            </a:r>
            <a:r>
              <a:rPr lang="zh-TW" altLang="en-US" sz="2200" dirty="0" smtClean="0"/>
              <a:t>會持續不斷的監聽， 直到使用者輸入 </a:t>
            </a:r>
            <a:r>
              <a:rPr lang="en-US" altLang="zh-TW" sz="2200" dirty="0" smtClean="0"/>
              <a:t>[ctrl]-c </a:t>
            </a:r>
            <a:r>
              <a:rPr lang="zh-TW" altLang="en-US" sz="2200" dirty="0" smtClean="0"/>
              <a:t>為止。</a:t>
            </a:r>
            <a:endParaRPr lang="en-US" altLang="zh-TW" sz="2200" dirty="0" smtClean="0"/>
          </a:p>
          <a:p>
            <a:pPr lvl="1"/>
            <a:r>
              <a:rPr lang="en-US" altLang="zh-TW" sz="2200" dirty="0" smtClean="0"/>
              <a:t>-w </a:t>
            </a:r>
            <a:r>
              <a:rPr lang="zh-TW" altLang="en-US" sz="2200" dirty="0" smtClean="0"/>
              <a:t>：如果你要將監聽所得的封包資料儲存下來，後面接檔名 </a:t>
            </a:r>
            <a:endParaRPr lang="en-US" altLang="zh-TW" sz="2200" dirty="0" smtClean="0"/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-r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從指定的檔中讀取包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這些包一般通過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-w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選項產生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；</a:t>
            </a:r>
          </a:p>
          <a:p>
            <a:pPr lvl="1"/>
            <a:endParaRPr lang="en-US" altLang="zh-TW" sz="2200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534599-405D-4552-9AE9-1A55DC07C5AB}" type="slidenum">
              <a:rPr lang="zh-TW" altLang="en-US" smtClean="0"/>
              <a:t>50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82869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D11FFE-BB0A-9944-828E-8AD24A3E0775}" type="slidenum">
              <a:rPr kumimoji="1" lang="zh-TW" altLang="en-US" smtClean="0"/>
              <a:t>52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296627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D11FFE-BB0A-9944-828E-8AD24A3E0775}" type="slidenum">
              <a:rPr kumimoji="1" lang="zh-TW" altLang="en-US" smtClean="0"/>
              <a:t>56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679479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D11FFE-BB0A-9944-828E-8AD24A3E0775}" type="slidenum">
              <a:rPr kumimoji="1" lang="zh-TW" altLang="en-US" smtClean="0"/>
              <a:t>58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017700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只看這條 </a:t>
            </a:r>
            <a:r>
              <a:rPr kumimoji="1" lang="en-US" altLang="zh-TW" dirty="0" err="1" smtClean="0"/>
              <a:t>tcp</a:t>
            </a:r>
            <a:r>
              <a:rPr kumimoji="1" lang="en-US" altLang="zh-TW" dirty="0" smtClean="0"/>
              <a:t> </a:t>
            </a:r>
            <a:r>
              <a:rPr kumimoji="1" lang="en-US" altLang="zh-TW" smtClean="0"/>
              <a:t>stream</a:t>
            </a:r>
            <a:r>
              <a:rPr kumimoji="1" lang="zh-TW" altLang="en-US" smtClean="0"/>
              <a:t>的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D11FFE-BB0A-9944-828E-8AD24A3E0775}" type="slidenum">
              <a:rPr kumimoji="1" lang="zh-TW" altLang="en-US" smtClean="0"/>
              <a:t>59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017700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D11FFE-BB0A-9944-828E-8AD24A3E0775}" type="slidenum">
              <a:rPr kumimoji="1" lang="zh-TW" altLang="en-US" smtClean="0"/>
              <a:t>60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017700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https://</a:t>
            </a:r>
            <a:r>
              <a:rPr kumimoji="1" lang="en-US" altLang="zh-TW" dirty="0" err="1" smtClean="0"/>
              <a:t>wiki.wireshark.org</a:t>
            </a:r>
            <a:r>
              <a:rPr kumimoji="1" lang="en-US" altLang="zh-TW" dirty="0" smtClean="0"/>
              <a:t>/</a:t>
            </a:r>
            <a:r>
              <a:rPr kumimoji="1" lang="en-US" altLang="zh-TW" dirty="0" err="1" smtClean="0"/>
              <a:t>OpenFlow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D11FFE-BB0A-9944-828E-8AD24A3E0775}" type="slidenum">
              <a:rPr kumimoji="1" lang="zh-TW" altLang="en-US" smtClean="0"/>
              <a:t>61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01770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61736-91A9-41D7-9690-BD0864C7DFF8}" type="datetimeFigureOut">
              <a:rPr lang="zh-TW" altLang="en-US" smtClean="0"/>
              <a:t>2017/9/28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44875-1CB3-4418-9E35-2858C5E157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6958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61736-91A9-41D7-9690-BD0864C7DFF8}" type="datetimeFigureOut">
              <a:rPr lang="zh-TW" altLang="en-US" smtClean="0"/>
              <a:t>2017/9/28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44875-1CB3-4418-9E35-2858C5E157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8979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61736-91A9-41D7-9690-BD0864C7DFF8}" type="datetimeFigureOut">
              <a:rPr lang="zh-TW" altLang="en-US" smtClean="0"/>
              <a:t>2017/9/28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44875-1CB3-4418-9E35-2858C5E157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6016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61736-91A9-41D7-9690-BD0864C7DFF8}" type="datetimeFigureOut">
              <a:rPr lang="zh-TW" altLang="en-US" smtClean="0"/>
              <a:t>2017/9/28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44875-1CB3-4418-9E35-2858C5E157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319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61736-91A9-41D7-9690-BD0864C7DFF8}" type="datetimeFigureOut">
              <a:rPr lang="zh-TW" altLang="en-US" smtClean="0"/>
              <a:t>2017/9/28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44875-1CB3-4418-9E35-2858C5E157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3280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61736-91A9-41D7-9690-BD0864C7DFF8}" type="datetimeFigureOut">
              <a:rPr lang="zh-TW" altLang="en-US" smtClean="0"/>
              <a:t>2017/9/28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44875-1CB3-4418-9E35-2858C5E157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2398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61736-91A9-41D7-9690-BD0864C7DFF8}" type="datetimeFigureOut">
              <a:rPr lang="zh-TW" altLang="en-US" smtClean="0"/>
              <a:t>2017/9/28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44875-1CB3-4418-9E35-2858C5E157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1326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61736-91A9-41D7-9690-BD0864C7DFF8}" type="datetimeFigureOut">
              <a:rPr lang="zh-TW" altLang="en-US" smtClean="0"/>
              <a:t>2017/9/28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44875-1CB3-4418-9E35-2858C5E157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9889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61736-91A9-41D7-9690-BD0864C7DFF8}" type="datetimeFigureOut">
              <a:rPr lang="zh-TW" altLang="en-US" smtClean="0"/>
              <a:t>2017/9/28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44875-1CB3-4418-9E35-2858C5E157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436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61736-91A9-41D7-9690-BD0864C7DFF8}" type="datetimeFigureOut">
              <a:rPr lang="zh-TW" altLang="en-US" smtClean="0"/>
              <a:t>2017/9/28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44875-1CB3-4418-9E35-2858C5E157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7795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61736-91A9-41D7-9690-BD0864C7DFF8}" type="datetimeFigureOut">
              <a:rPr lang="zh-TW" altLang="en-US" smtClean="0"/>
              <a:t>2017/9/28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44875-1CB3-4418-9E35-2858C5E157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9214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61736-91A9-41D7-9690-BD0864C7DFF8}" type="datetimeFigureOut">
              <a:rPr lang="zh-TW" altLang="en-US" smtClean="0"/>
              <a:t>2017/9/28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144875-1CB3-4418-9E35-2858C5E157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5633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tmp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tmp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ubuntu.com/download/desktop" TargetMode="External"/><Relationship Id="rId3" Type="http://schemas.openxmlformats.org/officeDocument/2006/relationships/image" Target="../media/image11.tmp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tmp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tmp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tmp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tmp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tmp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tmp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tm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ark.intel.com/Search/FeatureFilter?productType=processors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hiark.greenend.org.uk/~sgtatham/putty/download.html" TargetMode="External"/><Relationship Id="rId3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Relationship Id="rId3" Type="http://schemas.openxmlformats.org/officeDocument/2006/relationships/image" Target="../media/image3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mp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tmp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tmp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vmware.com/products/player/playerpro-evaluation.html" TargetMode="External"/><Relationship Id="rId3" Type="http://schemas.openxmlformats.org/officeDocument/2006/relationships/image" Target="../media/image2.tmp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blog.wireshark.org/2010/02/running-wireshark-as-you/" TargetMode="Externa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4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mp"/><Relationship Id="rId3" Type="http://schemas.openxmlformats.org/officeDocument/2006/relationships/image" Target="../media/image4.tmp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6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cpc.nctu.edu.tw/" TargetMode="Externa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7.png"/><Relationship Id="rId3" Type="http://schemas.openxmlformats.org/officeDocument/2006/relationships/image" Target="../media/image48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9.png"/><Relationship Id="rId3" Type="http://schemas.openxmlformats.org/officeDocument/2006/relationships/image" Target="../media/image50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1.png"/><Relationship Id="rId3" Type="http://schemas.openxmlformats.org/officeDocument/2006/relationships/image" Target="../media/image52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3.tmp"/><Relationship Id="rId3" Type="http://schemas.openxmlformats.org/officeDocument/2006/relationships/image" Target="../media/image54.tmp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tmp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tmp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tmp"/><Relationship Id="rId3" Type="http://schemas.openxmlformats.org/officeDocument/2006/relationships/image" Target="../media/image8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Simple Linux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Network programming</a:t>
            </a:r>
          </a:p>
          <a:p>
            <a:r>
              <a:rPr lang="en-US" altLang="zh-TW" smtClean="0"/>
              <a:t>2017/09/28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61763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Introduction of virtual machine and installation tutorial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7"/>
            </a:pPr>
            <a:r>
              <a:rPr lang="en-US" altLang="zh-TW" dirty="0" smtClean="0"/>
              <a:t>Press “Install” to start install it</a:t>
            </a: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514350" indent="-514350">
              <a:buFont typeface="+mj-lt"/>
              <a:buAutoNum type="arabicPeriod" startAt="2"/>
            </a:pPr>
            <a:endParaRPr lang="zh-TW" altLang="en-US" dirty="0"/>
          </a:p>
        </p:txBody>
      </p:sp>
      <p:pic>
        <p:nvPicPr>
          <p:cNvPr id="8" name="圖片 7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8707" y="2437342"/>
            <a:ext cx="4734586" cy="3658111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6583680" y="5724574"/>
            <a:ext cx="924023" cy="2623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313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Introduction of virtual machine and installation tutorial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7"/>
            </a:pPr>
            <a:r>
              <a:rPr lang="en-US" altLang="zh-TW" dirty="0" smtClean="0"/>
              <a:t>Start your </a:t>
            </a:r>
            <a:r>
              <a:rPr lang="en-US" altLang="zh-TW" dirty="0" err="1" smtClean="0"/>
              <a:t>Vmware</a:t>
            </a:r>
            <a:r>
              <a:rPr lang="en-US" altLang="zh-TW" dirty="0" smtClean="0"/>
              <a:t> workstation player and you will see</a:t>
            </a:r>
          </a:p>
          <a:p>
            <a:pPr lvl="1"/>
            <a:r>
              <a:rPr lang="en-US" altLang="zh-TW" dirty="0" smtClean="0"/>
              <a:t>Choose “for non-commercial” use and enter your email</a:t>
            </a:r>
          </a:p>
          <a:p>
            <a:pPr lvl="1"/>
            <a:r>
              <a:rPr lang="en-US" altLang="zh-TW" dirty="0" smtClean="0"/>
              <a:t>Press “continue”</a:t>
            </a:r>
            <a:endParaRPr lang="zh-TW" altLang="en-US" dirty="0"/>
          </a:p>
        </p:txBody>
      </p:sp>
      <p:pic>
        <p:nvPicPr>
          <p:cNvPr id="5" name="圖片 4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734" y="3223978"/>
            <a:ext cx="3086531" cy="3229426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620126" y="4001294"/>
            <a:ext cx="2569946" cy="12348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6694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Introduction of virtual machine and installation tutorial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8"/>
            </a:pPr>
            <a:r>
              <a:rPr lang="en-US" altLang="zh-TW" dirty="0" smtClean="0"/>
              <a:t>Install guest OS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altLang="zh-TW" dirty="0" smtClean="0"/>
              <a:t>Download whatever kind of Linux distribution you like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altLang="zh-TW" dirty="0" smtClean="0"/>
              <a:t>In this tutorial, I will use Ubuntu 16.04 LTS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altLang="zh-TW" dirty="0"/>
              <a:t>Download Ubuntu from here: </a:t>
            </a:r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www.ubuntu.com/download/desktop</a:t>
            </a:r>
            <a:endParaRPr lang="en-US" altLang="zh-TW" dirty="0" smtClean="0"/>
          </a:p>
          <a:p>
            <a:pPr marL="457200" lvl="1" indent="0">
              <a:buNone/>
            </a:pPr>
            <a:endParaRPr lang="zh-TW" altLang="en-US" dirty="0"/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486" y="3525936"/>
            <a:ext cx="8621027" cy="3152499"/>
          </a:xfrm>
          <a:prstGeom prst="rect">
            <a:avLst/>
          </a:prstGeom>
        </p:spPr>
      </p:pic>
      <p:sp>
        <p:nvSpPr>
          <p:cNvPr id="7" name="向右箭號 6"/>
          <p:cNvSpPr/>
          <p:nvPr/>
        </p:nvSpPr>
        <p:spPr>
          <a:xfrm rot="8078835">
            <a:off x="8046720" y="4341541"/>
            <a:ext cx="978408" cy="48463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5226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Introduction of virtual machine and installation tutorial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8"/>
            </a:pPr>
            <a:r>
              <a:rPr lang="en-US" altLang="zh-TW" dirty="0" smtClean="0"/>
              <a:t>Install guest OS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altLang="zh-TW" dirty="0" smtClean="0"/>
              <a:t>Back to </a:t>
            </a:r>
            <a:r>
              <a:rPr lang="en-US" altLang="zh-TW" dirty="0" err="1" smtClean="0"/>
              <a:t>Vmware</a:t>
            </a:r>
            <a:r>
              <a:rPr lang="en-US" altLang="zh-TW" dirty="0" smtClean="0"/>
              <a:t> workstation player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altLang="zh-TW" dirty="0" smtClean="0"/>
              <a:t>Press “Create a New Virtual Machine”</a:t>
            </a:r>
          </a:p>
          <a:p>
            <a:pPr marL="971550" lvl="1" indent="-514350">
              <a:buFont typeface="+mj-lt"/>
              <a:buAutoNum type="alphaLcPeriod"/>
            </a:pPr>
            <a:endParaRPr lang="en-US" altLang="zh-TW" dirty="0" smtClean="0"/>
          </a:p>
          <a:p>
            <a:pPr marL="457200" lvl="1" indent="0">
              <a:buNone/>
            </a:pPr>
            <a:endParaRPr lang="zh-TW" altLang="en-US" dirty="0"/>
          </a:p>
        </p:txBody>
      </p:sp>
      <p:pic>
        <p:nvPicPr>
          <p:cNvPr id="5" name="圖片 4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764" y="3147461"/>
            <a:ext cx="5048981" cy="354690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592277" y="4001294"/>
            <a:ext cx="2800951" cy="4937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6942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Introduction of virtual machine and installation tutorial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8"/>
            </a:pPr>
            <a:r>
              <a:rPr lang="en-US" altLang="zh-TW" dirty="0" smtClean="0"/>
              <a:t>Install guest OS</a:t>
            </a:r>
          </a:p>
          <a:p>
            <a:pPr marL="971550" lvl="1" indent="-514350">
              <a:buFont typeface="+mj-lt"/>
              <a:buAutoNum type="alphaLcPeriod" startAt="3"/>
            </a:pPr>
            <a:r>
              <a:rPr lang="en-US" altLang="zh-TW" dirty="0" smtClean="0"/>
              <a:t>Choose “Installer disc image file(</a:t>
            </a:r>
            <a:r>
              <a:rPr lang="en-US" altLang="zh-TW" dirty="0" err="1" smtClean="0"/>
              <a:t>iso</a:t>
            </a:r>
            <a:r>
              <a:rPr lang="en-US" altLang="zh-TW" dirty="0" smtClean="0"/>
              <a:t>)” and press “Browse” to find the ISO file you download from website</a:t>
            </a:r>
          </a:p>
          <a:p>
            <a:pPr marL="971550" lvl="1" indent="-514350">
              <a:buFont typeface="+mj-lt"/>
              <a:buAutoNum type="alphaLcPeriod" startAt="3"/>
            </a:pPr>
            <a:r>
              <a:rPr lang="en-US" altLang="zh-TW" dirty="0" smtClean="0"/>
              <a:t>Press “Next” to continue</a:t>
            </a:r>
          </a:p>
          <a:p>
            <a:pPr marL="971550" lvl="1" indent="-514350">
              <a:buFont typeface="+mj-lt"/>
              <a:buAutoNum type="alphaLcPeriod" startAt="3"/>
            </a:pPr>
            <a:endParaRPr lang="en-US" altLang="zh-TW" dirty="0" smtClean="0"/>
          </a:p>
          <a:p>
            <a:pPr marL="457200" lvl="1" indent="0">
              <a:buNone/>
            </a:pPr>
            <a:endParaRPr lang="zh-TW" altLang="en-US" dirty="0"/>
          </a:p>
        </p:txBody>
      </p:sp>
      <p:pic>
        <p:nvPicPr>
          <p:cNvPr id="7" name="圖片 6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1454" y="2656574"/>
            <a:ext cx="3649455" cy="3826042"/>
          </a:xfrm>
          <a:prstGeom prst="rect">
            <a:avLst/>
          </a:prstGeom>
        </p:spPr>
      </p:pic>
      <p:sp>
        <p:nvSpPr>
          <p:cNvPr id="8" name="向右箭號 7"/>
          <p:cNvSpPr/>
          <p:nvPr/>
        </p:nvSpPr>
        <p:spPr>
          <a:xfrm rot="864065">
            <a:off x="6343048" y="4158114"/>
            <a:ext cx="978408" cy="48463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9923646" y="4569595"/>
            <a:ext cx="798895" cy="3450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9334902" y="6206023"/>
            <a:ext cx="733124" cy="2044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6961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Introduction of virtual machine and installation tutorial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8"/>
            </a:pPr>
            <a:r>
              <a:rPr lang="en-US" altLang="zh-TW" dirty="0" smtClean="0"/>
              <a:t>Install guest OS</a:t>
            </a:r>
          </a:p>
          <a:p>
            <a:pPr marL="971550" lvl="1" indent="-514350">
              <a:buFont typeface="+mj-lt"/>
              <a:buAutoNum type="alphaLcPeriod" startAt="5"/>
            </a:pPr>
            <a:r>
              <a:rPr lang="en-US" altLang="zh-TW" dirty="0" smtClean="0"/>
              <a:t>Enter user name and Password for your guest machine</a:t>
            </a:r>
          </a:p>
          <a:p>
            <a:pPr marL="971550" lvl="1" indent="-514350">
              <a:buFont typeface="+mj-lt"/>
              <a:buAutoNum type="alphaLcPeriod" startAt="5"/>
            </a:pPr>
            <a:r>
              <a:rPr lang="en-US" altLang="zh-TW" dirty="0" smtClean="0"/>
              <a:t>Press “Next”</a:t>
            </a:r>
          </a:p>
          <a:p>
            <a:pPr marL="457200" lvl="1" indent="0">
              <a:buNone/>
            </a:pPr>
            <a:endParaRPr lang="zh-TW" altLang="en-US" dirty="0"/>
          </a:p>
        </p:txBody>
      </p:sp>
      <p:pic>
        <p:nvPicPr>
          <p:cNvPr id="13" name="圖片 12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6871" y="2671678"/>
            <a:ext cx="3626627" cy="3819712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9479281" y="6209698"/>
            <a:ext cx="733124" cy="2044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向右箭號 5"/>
          <p:cNvSpPr/>
          <p:nvPr/>
        </p:nvSpPr>
        <p:spPr>
          <a:xfrm rot="910562">
            <a:off x="6593233" y="3772922"/>
            <a:ext cx="922101" cy="456741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1650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Introduction of virtual machine and installation tutorial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8"/>
            </a:pPr>
            <a:r>
              <a:rPr lang="en-US" altLang="zh-TW" dirty="0" smtClean="0"/>
              <a:t>Install guest OS</a:t>
            </a:r>
          </a:p>
          <a:p>
            <a:pPr marL="914400" lvl="1" indent="-457200">
              <a:buFont typeface="+mj-lt"/>
              <a:buAutoNum type="alphaLcPeriod" startAt="7"/>
            </a:pPr>
            <a:r>
              <a:rPr lang="en-US" altLang="zh-TW" dirty="0" smtClean="0"/>
              <a:t>Press “Next” if you accept default setup</a:t>
            </a:r>
            <a:endParaRPr lang="zh-TW" altLang="en-US" dirty="0"/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8426" y="2156909"/>
            <a:ext cx="4115374" cy="433448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9768039" y="6209698"/>
            <a:ext cx="733124" cy="2044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1994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Introduction of virtual machine and installation tutorial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8"/>
            </a:pPr>
            <a:r>
              <a:rPr lang="en-US" altLang="zh-TW" dirty="0" smtClean="0"/>
              <a:t>Install guest OS</a:t>
            </a:r>
          </a:p>
          <a:p>
            <a:pPr marL="914400" lvl="1" indent="-457200">
              <a:buFont typeface="+mj-lt"/>
              <a:buAutoNum type="alphaLcPeriod" startAt="7"/>
            </a:pPr>
            <a:r>
              <a:rPr lang="en-US" altLang="zh-TW" dirty="0" smtClean="0"/>
              <a:t>Set maximum disk size of your guest OS</a:t>
            </a:r>
          </a:p>
          <a:p>
            <a:pPr marL="914400" lvl="1" indent="-457200">
              <a:buFont typeface="+mj-lt"/>
              <a:buAutoNum type="alphaLcPeriod" startAt="7"/>
            </a:pPr>
            <a:r>
              <a:rPr lang="en-US" altLang="zh-TW" dirty="0" smtClean="0"/>
              <a:t>Choose “Split virtual disk into multiple files”</a:t>
            </a:r>
          </a:p>
          <a:p>
            <a:pPr marL="914400" lvl="1" indent="-457200">
              <a:buFont typeface="+mj-lt"/>
              <a:buAutoNum type="alphaLcPeriod" startAt="7"/>
            </a:pPr>
            <a:r>
              <a:rPr lang="en-US" altLang="zh-TW" dirty="0" smtClean="0"/>
              <a:t>Press “Next”</a:t>
            </a:r>
            <a:endParaRPr lang="zh-TW" altLang="en-US" dirty="0"/>
          </a:p>
        </p:txBody>
      </p:sp>
      <p:pic>
        <p:nvPicPr>
          <p:cNvPr id="5" name="圖片 4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4577" y="2098959"/>
            <a:ext cx="4105848" cy="4296375"/>
          </a:xfrm>
          <a:prstGeom prst="rect">
            <a:avLst/>
          </a:prstGeom>
        </p:spPr>
      </p:pic>
      <p:sp>
        <p:nvSpPr>
          <p:cNvPr id="6" name="向右箭號 5"/>
          <p:cNvSpPr/>
          <p:nvPr/>
        </p:nvSpPr>
        <p:spPr>
          <a:xfrm rot="9320665">
            <a:off x="9797538" y="3077070"/>
            <a:ext cx="855687" cy="42384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向右箭號 9"/>
          <p:cNvSpPr/>
          <p:nvPr/>
        </p:nvSpPr>
        <p:spPr>
          <a:xfrm rot="9320665">
            <a:off x="9218418" y="4092569"/>
            <a:ext cx="855687" cy="42384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9854664" y="6132698"/>
            <a:ext cx="733124" cy="2044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8429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Introduction of virtual machine and installation tutorial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8"/>
            </a:pPr>
            <a:r>
              <a:rPr lang="en-US" altLang="zh-TW" dirty="0" smtClean="0"/>
              <a:t>Install guest OS</a:t>
            </a:r>
          </a:p>
          <a:p>
            <a:pPr marL="971550" lvl="1" indent="-514350">
              <a:buFont typeface="+mj-lt"/>
              <a:buAutoNum type="alphaLcPeriod" startAt="11"/>
            </a:pPr>
            <a:r>
              <a:rPr lang="en-US" altLang="zh-TW" dirty="0" smtClean="0"/>
              <a:t>Press “Finish” if you accept default setup</a:t>
            </a:r>
          </a:p>
          <a:p>
            <a:pPr marL="971550" lvl="1" indent="-514350">
              <a:buFont typeface="+mj-lt"/>
              <a:buAutoNum type="alphaLcPeriod" startAt="11"/>
            </a:pPr>
            <a:r>
              <a:rPr lang="en-US" altLang="zh-TW" dirty="0" smtClean="0"/>
              <a:t>Guest OS will be powered on automatically</a:t>
            </a:r>
          </a:p>
          <a:p>
            <a:pPr marL="457200" lvl="1" indent="0">
              <a:buNone/>
            </a:pPr>
            <a:endParaRPr lang="en-US" altLang="zh-TW" dirty="0" smtClean="0"/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3553" y="1986946"/>
            <a:ext cx="4115374" cy="4324954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9893166" y="6036445"/>
            <a:ext cx="733124" cy="2044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1821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Introduction of virtual machine and installation tutorial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8"/>
            </a:pPr>
            <a:r>
              <a:rPr lang="en-US" altLang="zh-TW" dirty="0" smtClean="0"/>
              <a:t>Install guest OS</a:t>
            </a:r>
          </a:p>
          <a:p>
            <a:pPr marL="971550" lvl="1" indent="-514350">
              <a:buFont typeface="+mj-lt"/>
              <a:buAutoNum type="alphaLcPeriod" startAt="13"/>
            </a:pPr>
            <a:r>
              <a:rPr lang="en-US" altLang="zh-TW" dirty="0" smtClean="0"/>
              <a:t>After waiting for a while, you can get a whole new guest OS on your computer</a:t>
            </a:r>
          </a:p>
        </p:txBody>
      </p:sp>
      <p:pic>
        <p:nvPicPr>
          <p:cNvPr id="6" name="圖片 5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6101" y="2799189"/>
            <a:ext cx="4741638" cy="3606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22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Introduction of virtual machine and installation tutorial</a:t>
            </a:r>
          </a:p>
          <a:p>
            <a:r>
              <a:rPr lang="en-US" altLang="zh-TW" dirty="0" smtClean="0"/>
              <a:t>How to connect to a remote machine ?</a:t>
            </a:r>
          </a:p>
          <a:p>
            <a:r>
              <a:rPr lang="en-US" altLang="zh-TW" dirty="0" smtClean="0"/>
              <a:t>Basic Linux command</a:t>
            </a:r>
          </a:p>
          <a:p>
            <a:r>
              <a:rPr lang="en-US" altLang="zh-TW" dirty="0" smtClean="0"/>
              <a:t>Basic Linux programming</a:t>
            </a:r>
          </a:p>
          <a:p>
            <a:r>
              <a:rPr lang="en-US" altLang="zh-TW" dirty="0" smtClean="0"/>
              <a:t>Networking tools on Linux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23855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Introduction of virtual machine and installation tutorial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9"/>
            </a:pPr>
            <a:r>
              <a:rPr lang="en-US" altLang="zh-TW" dirty="0" smtClean="0"/>
              <a:t>Common problem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altLang="zh-TW" dirty="0" smtClean="0"/>
              <a:t>Get error message: </a:t>
            </a:r>
            <a:r>
              <a:rPr lang="en-US" altLang="zh-TW" dirty="0"/>
              <a:t>This host does not support Intel </a:t>
            </a:r>
            <a:r>
              <a:rPr lang="en-US" altLang="zh-TW" dirty="0" smtClean="0"/>
              <a:t>VT-x</a:t>
            </a:r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zh-TW" dirty="0" smtClean="0"/>
              <a:t>Solution:</a:t>
            </a:r>
          </a:p>
          <a:p>
            <a:pPr lvl="3">
              <a:buFont typeface="Wingdings" panose="05000000000000000000" pitchFamily="2" charset="2"/>
              <a:buChar char="l"/>
            </a:pPr>
            <a:r>
              <a:rPr lang="en-US" altLang="zh-TW" dirty="0" smtClean="0"/>
              <a:t>First of all, do make sure that your computer is 64-bit</a:t>
            </a:r>
          </a:p>
          <a:p>
            <a:pPr lvl="3">
              <a:buFont typeface="Wingdings" panose="05000000000000000000" pitchFamily="2" charset="2"/>
              <a:buChar char="l"/>
            </a:pPr>
            <a:r>
              <a:rPr lang="en-US" altLang="zh-TW" dirty="0" smtClean="0"/>
              <a:t>Check your CPU is support VT-X or not, if your CPU is Intel you can </a:t>
            </a:r>
            <a:r>
              <a:rPr lang="en-US" altLang="zh-TW" dirty="0"/>
              <a:t>check here: </a:t>
            </a:r>
            <a:r>
              <a:rPr lang="en-US" altLang="zh-TW" dirty="0">
                <a:hlinkClick r:id="rId2"/>
              </a:rPr>
              <a:t>http://</a:t>
            </a:r>
            <a:r>
              <a:rPr lang="en-US" altLang="zh-TW" dirty="0" smtClean="0">
                <a:hlinkClick r:id="rId2"/>
              </a:rPr>
              <a:t>ark.intel.com/Search/FeatureFilter?productType=processors</a:t>
            </a:r>
            <a:endParaRPr lang="en-US" altLang="zh-TW" dirty="0" smtClean="0"/>
          </a:p>
          <a:p>
            <a:pPr lvl="4">
              <a:buFont typeface="Wingdings" panose="05000000000000000000" pitchFamily="2" charset="2"/>
              <a:buChar char="l"/>
            </a:pPr>
            <a:r>
              <a:rPr lang="en-US" altLang="zh-TW" dirty="0" smtClean="0"/>
              <a:t>Your CPU does support it, you can enable it in the BIOS</a:t>
            </a:r>
          </a:p>
          <a:p>
            <a:pPr lvl="4">
              <a:buFont typeface="Wingdings" panose="05000000000000000000" pitchFamily="2" charset="2"/>
              <a:buChar char="l"/>
            </a:pPr>
            <a:r>
              <a:rPr lang="en-US" altLang="zh-TW" dirty="0" smtClean="0"/>
              <a:t>Your CPU doesn’t support it, it’s OK to install 32-bit guest OS on your computer. </a:t>
            </a:r>
          </a:p>
        </p:txBody>
      </p:sp>
    </p:spTree>
    <p:extLst>
      <p:ext uri="{BB962C8B-B14F-4D97-AF65-F5344CB8AC3E}">
        <p14:creationId xmlns:p14="http://schemas.microsoft.com/office/powerpoint/2010/main" val="230901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bg1">
                    <a:lumMod val="85000"/>
                  </a:schemeClr>
                </a:solidFill>
              </a:rPr>
              <a:t>Introduction of virtual machine and installation tutorial</a:t>
            </a:r>
          </a:p>
          <a:p>
            <a:r>
              <a:rPr lang="en-US" altLang="zh-TW" dirty="0" smtClean="0"/>
              <a:t>How to connect to a remote machine ?</a:t>
            </a:r>
          </a:p>
          <a:p>
            <a:r>
              <a:rPr lang="en-US" altLang="zh-TW" dirty="0" smtClean="0">
                <a:solidFill>
                  <a:schemeClr val="bg1">
                    <a:lumMod val="85000"/>
                  </a:schemeClr>
                </a:solidFill>
              </a:rPr>
              <a:t>Basic Linux command</a:t>
            </a:r>
          </a:p>
          <a:p>
            <a:r>
              <a:rPr lang="en-US" altLang="zh-TW" dirty="0" smtClean="0">
                <a:solidFill>
                  <a:schemeClr val="bg1">
                    <a:lumMod val="85000"/>
                  </a:schemeClr>
                </a:solidFill>
              </a:rPr>
              <a:t>Basic Linux programming</a:t>
            </a:r>
          </a:p>
          <a:p>
            <a:r>
              <a:rPr lang="en-US" altLang="zh-TW" dirty="0" smtClean="0">
                <a:solidFill>
                  <a:schemeClr val="bg1">
                    <a:lumMod val="85000"/>
                  </a:schemeClr>
                </a:solidFill>
              </a:rPr>
              <a:t>Networking tools on Linux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64070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To </a:t>
            </a:r>
            <a:r>
              <a:rPr lang="en-US" altLang="zh-TW" dirty="0"/>
              <a:t>start with...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Download putty.exe </a:t>
            </a:r>
          </a:p>
          <a:p>
            <a:pPr lvl="1"/>
            <a:r>
              <a:rPr lang="en-US" altLang="zh-TW" dirty="0" smtClean="0">
                <a:hlinkClick r:id="rId2"/>
              </a:rPr>
              <a:t>http://www.chiark.greenend.org.uk/~sgtatham/putty/download.html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Or google putty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937" y="3200303"/>
            <a:ext cx="10299862" cy="297666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052735" y="4460032"/>
            <a:ext cx="1007706" cy="242596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883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To start with... (Continued)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linux1.cs.nctu.edu.tw</a:t>
            </a:r>
          </a:p>
          <a:p>
            <a:r>
              <a:rPr lang="en-US" altLang="zh-TW" dirty="0" smtClean="0"/>
              <a:t>linux2.cs.nctu.edu.tw</a:t>
            </a:r>
          </a:p>
          <a:p>
            <a:r>
              <a:rPr lang="en-US" altLang="zh-TW" dirty="0" smtClean="0"/>
              <a:t>linux3.cs.nctu.edu.tw</a:t>
            </a:r>
          </a:p>
          <a:p>
            <a:r>
              <a:rPr lang="en-US" altLang="zh-TW" dirty="0" smtClean="0"/>
              <a:t>linux4.cs.nctu.edu.tw</a:t>
            </a:r>
          </a:p>
          <a:p>
            <a:r>
              <a:rPr lang="en-US" altLang="zh-TW" dirty="0" smtClean="0"/>
              <a:t>linux5.cs.nctu.edu.tw</a:t>
            </a:r>
          </a:p>
          <a:p>
            <a:r>
              <a:rPr lang="en-US" altLang="zh-TW" dirty="0"/>
              <a:t>l</a:t>
            </a:r>
            <a:r>
              <a:rPr lang="en-US" altLang="zh-TW" dirty="0" smtClean="0"/>
              <a:t>inux6.cs.nctu.edu.tw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7657" y="1825625"/>
            <a:ext cx="5113565" cy="492124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576457" y="2985796"/>
            <a:ext cx="1978090" cy="298580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8677469" y="6311900"/>
            <a:ext cx="1119673" cy="434966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96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To start with... </a:t>
            </a:r>
            <a:r>
              <a:rPr lang="en-US" altLang="zh-TW" dirty="0"/>
              <a:t>(Continued)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0767" y="1825625"/>
            <a:ext cx="7887672" cy="490346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884603" y="5528128"/>
            <a:ext cx="1119673" cy="434966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7136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To start with... </a:t>
            </a:r>
            <a:r>
              <a:rPr lang="en-US" altLang="zh-TW" dirty="0"/>
              <a:t>(Continued)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5494" y="1852302"/>
            <a:ext cx="8046681" cy="4938209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2817845" y="2034072"/>
            <a:ext cx="1088668" cy="327405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6438122" y="2319904"/>
            <a:ext cx="1088668" cy="327405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7702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To start with... </a:t>
            </a:r>
            <a:r>
              <a:rPr lang="en-US" altLang="zh-TW" dirty="0"/>
              <a:t>(Continued)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8145" y="1589667"/>
            <a:ext cx="9375710" cy="5123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014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bg1">
                    <a:lumMod val="85000"/>
                  </a:schemeClr>
                </a:solidFill>
              </a:rPr>
              <a:t>Introduction of virtual machine and installation tutorial</a:t>
            </a:r>
          </a:p>
          <a:p>
            <a:r>
              <a:rPr lang="en-US" altLang="zh-TW" dirty="0" smtClean="0">
                <a:solidFill>
                  <a:schemeClr val="bg1">
                    <a:lumMod val="85000"/>
                  </a:schemeClr>
                </a:solidFill>
              </a:rPr>
              <a:t>How to connect to a remote machine ?</a:t>
            </a:r>
          </a:p>
          <a:p>
            <a:r>
              <a:rPr lang="en-US" altLang="zh-TW" dirty="0" smtClean="0"/>
              <a:t>Basic Linux command</a:t>
            </a:r>
          </a:p>
          <a:p>
            <a:r>
              <a:rPr lang="en-US" altLang="zh-TW" dirty="0" smtClean="0">
                <a:solidFill>
                  <a:schemeClr val="bg1">
                    <a:lumMod val="85000"/>
                  </a:schemeClr>
                </a:solidFill>
              </a:rPr>
              <a:t>Basic Linux programming</a:t>
            </a:r>
          </a:p>
          <a:p>
            <a:r>
              <a:rPr lang="en-US" altLang="zh-TW" dirty="0" smtClean="0">
                <a:solidFill>
                  <a:schemeClr val="bg1">
                    <a:lumMod val="85000"/>
                  </a:schemeClr>
                </a:solidFill>
              </a:rPr>
              <a:t>Networking tools on Linux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5014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Basic Linux command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t="1" r="16836" b="1106"/>
          <a:stretch/>
        </p:blipFill>
        <p:spPr>
          <a:xfrm>
            <a:off x="838200" y="1825625"/>
            <a:ext cx="5777173" cy="414561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1422091" y="2330716"/>
            <a:ext cx="51932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err="1" smtClean="0"/>
              <a:t>account@server</a:t>
            </a:r>
            <a:r>
              <a:rPr lang="en-US" altLang="zh-TW" sz="2000" dirty="0" smtClean="0"/>
              <a:t> hostname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[current directory]</a:t>
            </a:r>
            <a:endParaRPr lang="zh-TW" altLang="en-US" sz="2000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3030437"/>
            <a:ext cx="5777173" cy="422308"/>
          </a:xfrm>
          <a:prstGeom prst="rect">
            <a:avLst/>
          </a:prstGeom>
        </p:spPr>
      </p:pic>
      <p:sp>
        <p:nvSpPr>
          <p:cNvPr id="7" name="內容版面配置區 6"/>
          <p:cNvSpPr>
            <a:spLocks noGrp="1"/>
          </p:cNvSpPr>
          <p:nvPr>
            <p:ph idx="1"/>
          </p:nvPr>
        </p:nvSpPr>
        <p:spPr>
          <a:xfrm>
            <a:off x="838199" y="3770965"/>
            <a:ext cx="10515600" cy="1511657"/>
          </a:xfrm>
        </p:spPr>
        <p:txBody>
          <a:bodyPr/>
          <a:lstStyle/>
          <a:p>
            <a:r>
              <a:rPr lang="en-US" altLang="zh-TW" dirty="0" smtClean="0"/>
              <a:t>You can type “</a:t>
            </a:r>
            <a:r>
              <a:rPr lang="en-US" altLang="zh-TW" dirty="0" err="1" smtClean="0"/>
              <a:t>ls</a:t>
            </a:r>
            <a:r>
              <a:rPr lang="en-US" altLang="zh-TW" dirty="0" smtClean="0"/>
              <a:t>”, which means “list “, to show all the files in the home directory.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5243766"/>
              </p:ext>
            </p:extLst>
          </p:nvPr>
        </p:nvGraphicFramePr>
        <p:xfrm>
          <a:off x="838199" y="4657184"/>
          <a:ext cx="9798698" cy="2004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934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8993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01218">
                <a:tc>
                  <a:txBody>
                    <a:bodyPr/>
                    <a:lstStyle/>
                    <a:p>
                      <a:r>
                        <a:rPr lang="en-US" altLang="zh-TW" sz="2000" b="1" dirty="0" smtClean="0"/>
                        <a:t>command</a:t>
                      </a:r>
                      <a:endParaRPr lang="zh-TW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/>
                        <a:t>explanation</a:t>
                      </a:r>
                      <a:endParaRPr lang="zh-TW" altLang="en-US" sz="20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01218">
                <a:tc>
                  <a:txBody>
                    <a:bodyPr/>
                    <a:lstStyle/>
                    <a:p>
                      <a:r>
                        <a:rPr lang="en-US" altLang="zh-TW" sz="2000" b="1" dirty="0" err="1" smtClean="0"/>
                        <a:t>ls</a:t>
                      </a:r>
                      <a:r>
                        <a:rPr lang="en-US" altLang="zh-TW" sz="2000" b="1" dirty="0" smtClean="0"/>
                        <a:t>  ~ </a:t>
                      </a:r>
                      <a:endParaRPr lang="zh-TW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/>
                        <a:t>List contents in user</a:t>
                      </a:r>
                      <a:r>
                        <a:rPr lang="en-US" altLang="zh-TW" sz="2000" b="1" baseline="0" dirty="0" smtClean="0"/>
                        <a:t> </a:t>
                      </a:r>
                      <a:r>
                        <a:rPr lang="en-US" altLang="zh-TW" sz="2000" b="1" dirty="0" smtClean="0"/>
                        <a:t>home directory.</a:t>
                      </a:r>
                      <a:endParaRPr lang="zh-TW" altLang="en-US" sz="20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01218">
                <a:tc>
                  <a:txBody>
                    <a:bodyPr/>
                    <a:lstStyle/>
                    <a:p>
                      <a:r>
                        <a:rPr lang="en-US" altLang="zh-TW" sz="2000" b="1" dirty="0" err="1" smtClean="0"/>
                        <a:t>ls</a:t>
                      </a:r>
                      <a:r>
                        <a:rPr lang="en-US" altLang="zh-TW" sz="2000" b="1" dirty="0" smtClean="0"/>
                        <a:t> .</a:t>
                      </a:r>
                      <a:endParaRPr lang="zh-TW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/>
                        <a:t>List contents in current directory.</a:t>
                      </a:r>
                      <a:endParaRPr lang="zh-TW" altLang="en-US" sz="20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01218">
                <a:tc>
                  <a:txBody>
                    <a:bodyPr/>
                    <a:lstStyle/>
                    <a:p>
                      <a:r>
                        <a:rPr lang="en-US" altLang="zh-TW" sz="2000" b="1" dirty="0" err="1" smtClean="0"/>
                        <a:t>ls</a:t>
                      </a:r>
                      <a:r>
                        <a:rPr lang="en-US" altLang="zh-TW" sz="2000" b="1" dirty="0" smtClean="0"/>
                        <a:t> ..</a:t>
                      </a:r>
                      <a:endParaRPr lang="zh-TW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/>
                        <a:t>List contents</a:t>
                      </a:r>
                      <a:r>
                        <a:rPr lang="en-US" altLang="zh-TW" sz="2000" b="1" baseline="0" dirty="0" smtClean="0"/>
                        <a:t> in parent directory.</a:t>
                      </a:r>
                      <a:endParaRPr lang="zh-TW" altLang="en-US" sz="20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9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4975" y="178513"/>
            <a:ext cx="10515600" cy="1325563"/>
          </a:xfrm>
        </p:spPr>
        <p:txBody>
          <a:bodyPr/>
          <a:lstStyle/>
          <a:p>
            <a:r>
              <a:rPr lang="en-US" altLang="zh-TW" dirty="0"/>
              <a:t>Basic Linux command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4529522"/>
              </p:ext>
            </p:extLst>
          </p:nvPr>
        </p:nvGraphicFramePr>
        <p:xfrm>
          <a:off x="595604" y="1200830"/>
          <a:ext cx="10758196" cy="5614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44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52068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58606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66715">
                <a:tc>
                  <a:txBody>
                    <a:bodyPr/>
                    <a:lstStyle/>
                    <a:p>
                      <a:r>
                        <a:rPr lang="en-US" altLang="zh-TW" sz="2000" b="1" dirty="0" smtClean="0"/>
                        <a:t>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explanation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中文解釋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52329">
                <a:tc>
                  <a:txBody>
                    <a:bodyPr/>
                    <a:lstStyle/>
                    <a:p>
                      <a:r>
                        <a:rPr lang="en-US" altLang="zh-TW" sz="2000" b="1" dirty="0" err="1" smtClean="0"/>
                        <a:t>ls</a:t>
                      </a:r>
                      <a:endParaRPr lang="zh-TW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List directory contents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把現在資料夾下的檔案顯示出來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52329">
                <a:tc>
                  <a:txBody>
                    <a:bodyPr/>
                    <a:lstStyle/>
                    <a:p>
                      <a:r>
                        <a:rPr lang="en-US" altLang="zh-TW" sz="2000" b="1" dirty="0" err="1" smtClean="0"/>
                        <a:t>pwd</a:t>
                      </a:r>
                      <a:endParaRPr lang="zh-TW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Print name from working directory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看現在在哪個資料夾底下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52329">
                <a:tc>
                  <a:txBody>
                    <a:bodyPr/>
                    <a:lstStyle/>
                    <a:p>
                      <a:r>
                        <a:rPr lang="en-US" altLang="zh-TW" sz="2000" b="1" dirty="0" err="1" smtClean="0"/>
                        <a:t>mkdir</a:t>
                      </a:r>
                      <a:r>
                        <a:rPr lang="en-US" altLang="zh-TW" sz="2000" b="1" dirty="0" smtClean="0"/>
                        <a:t> &lt;</a:t>
                      </a:r>
                      <a:r>
                        <a:rPr lang="en-US" altLang="zh-TW" sz="2000" b="1" dirty="0" err="1" smtClean="0"/>
                        <a:t>dir</a:t>
                      </a:r>
                      <a:r>
                        <a:rPr lang="en-US" altLang="zh-TW" sz="2000" b="1" dirty="0" smtClean="0"/>
                        <a:t>&gt;</a:t>
                      </a:r>
                      <a:endParaRPr lang="zh-TW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Make directories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建立資料夾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52329">
                <a:tc>
                  <a:txBody>
                    <a:bodyPr/>
                    <a:lstStyle/>
                    <a:p>
                      <a:r>
                        <a:rPr lang="en-US" altLang="zh-TW" sz="2000" b="1" dirty="0" smtClean="0"/>
                        <a:t>cd &lt;</a:t>
                      </a:r>
                      <a:r>
                        <a:rPr lang="en-US" altLang="zh-TW" sz="2000" b="1" dirty="0" err="1" smtClean="0"/>
                        <a:t>dir</a:t>
                      </a:r>
                      <a:r>
                        <a:rPr lang="en-US" altLang="zh-TW" sz="2000" b="1" dirty="0" smtClean="0"/>
                        <a:t>&gt;</a:t>
                      </a:r>
                      <a:endParaRPr lang="zh-TW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Change directory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換資料夾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52329">
                <a:tc>
                  <a:txBody>
                    <a:bodyPr/>
                    <a:lstStyle/>
                    <a:p>
                      <a:r>
                        <a:rPr lang="en-US" altLang="zh-TW" sz="2000" b="1" dirty="0" smtClean="0"/>
                        <a:t>mv &lt;</a:t>
                      </a:r>
                      <a:r>
                        <a:rPr lang="en-US" altLang="zh-TW" sz="2000" b="1" dirty="0" err="1" smtClean="0"/>
                        <a:t>src</a:t>
                      </a:r>
                      <a:r>
                        <a:rPr lang="en-US" altLang="zh-TW" sz="2000" b="1" dirty="0" smtClean="0"/>
                        <a:t> file&gt; &lt;</a:t>
                      </a:r>
                      <a:r>
                        <a:rPr lang="en-US" altLang="zh-TW" sz="2000" b="1" dirty="0" err="1" smtClean="0"/>
                        <a:t>dst</a:t>
                      </a:r>
                      <a:r>
                        <a:rPr lang="en-US" altLang="zh-TW" sz="2000" b="1" dirty="0" smtClean="0"/>
                        <a:t> file&gt;</a:t>
                      </a:r>
                      <a:endParaRPr lang="zh-TW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Move (rename) file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移動檔案 </a:t>
                      </a:r>
                      <a:r>
                        <a:rPr lang="en-US" altLang="zh-TW" dirty="0" smtClean="0"/>
                        <a:t>(</a:t>
                      </a:r>
                      <a:r>
                        <a:rPr lang="zh-TW" altLang="en-US" dirty="0" smtClean="0"/>
                        <a:t>重新命名</a:t>
                      </a:r>
                      <a:r>
                        <a:rPr lang="en-US" altLang="zh-TW" dirty="0" smtClean="0"/>
                        <a:t>) </a:t>
                      </a:r>
                      <a:r>
                        <a:rPr lang="zh-TW" altLang="en-US" dirty="0" smtClean="0"/>
                        <a:t>檔案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652329">
                <a:tc>
                  <a:txBody>
                    <a:bodyPr/>
                    <a:lstStyle/>
                    <a:p>
                      <a:r>
                        <a:rPr lang="en-US" altLang="zh-TW" sz="2000" b="1" dirty="0" err="1" smtClean="0"/>
                        <a:t>cp</a:t>
                      </a:r>
                      <a:r>
                        <a:rPr lang="en-US" altLang="zh-TW" sz="2000" b="1" dirty="0" smtClean="0"/>
                        <a:t> &lt;</a:t>
                      </a:r>
                      <a:r>
                        <a:rPr lang="en-US" altLang="zh-TW" sz="2000" b="1" dirty="0" err="1" smtClean="0"/>
                        <a:t>src</a:t>
                      </a:r>
                      <a:r>
                        <a:rPr lang="en-US" altLang="zh-TW" sz="2000" b="1" dirty="0" smtClean="0"/>
                        <a:t> file&gt; &lt;</a:t>
                      </a:r>
                      <a:r>
                        <a:rPr lang="en-US" altLang="zh-TW" sz="2000" b="1" dirty="0" err="1" smtClean="0"/>
                        <a:t>dst</a:t>
                      </a:r>
                      <a:r>
                        <a:rPr lang="en-US" altLang="zh-TW" sz="2000" b="1" baseline="0" dirty="0" smtClean="0"/>
                        <a:t> file&gt;</a:t>
                      </a:r>
                      <a:endParaRPr lang="zh-TW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Copy file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複製檔案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652329">
                <a:tc>
                  <a:txBody>
                    <a:bodyPr/>
                    <a:lstStyle/>
                    <a:p>
                      <a:r>
                        <a:rPr lang="en-US" altLang="zh-TW" sz="2000" b="1" dirty="0" err="1" smtClean="0"/>
                        <a:t>rm</a:t>
                      </a:r>
                      <a:r>
                        <a:rPr lang="en-US" altLang="zh-TW" sz="2000" b="1" dirty="0" smtClean="0"/>
                        <a:t> &lt;file&gt;</a:t>
                      </a:r>
                      <a:endParaRPr lang="zh-TW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Remove file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刪除檔案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652329">
                <a:tc>
                  <a:txBody>
                    <a:bodyPr/>
                    <a:lstStyle/>
                    <a:p>
                      <a:r>
                        <a:rPr lang="en-US" altLang="zh-TW" sz="2000" b="1" dirty="0" smtClean="0"/>
                        <a:t>clear</a:t>
                      </a:r>
                      <a:endParaRPr lang="zh-TW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Clean</a:t>
                      </a:r>
                      <a:r>
                        <a:rPr lang="en-US" altLang="zh-TW" baseline="0" dirty="0" smtClean="0"/>
                        <a:t> up the screen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把畫面清乾淨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8990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Introduction of virtual machine and installation tutorial</a:t>
            </a:r>
          </a:p>
          <a:p>
            <a:r>
              <a:rPr lang="en-US" altLang="zh-TW" dirty="0" smtClean="0">
                <a:solidFill>
                  <a:schemeClr val="bg1">
                    <a:lumMod val="85000"/>
                  </a:schemeClr>
                </a:solidFill>
              </a:rPr>
              <a:t>How to connect to a remote machine ?</a:t>
            </a:r>
          </a:p>
          <a:p>
            <a:r>
              <a:rPr lang="en-US" altLang="zh-TW" dirty="0" smtClean="0">
                <a:solidFill>
                  <a:schemeClr val="bg1">
                    <a:lumMod val="85000"/>
                  </a:schemeClr>
                </a:solidFill>
              </a:rPr>
              <a:t>Basic Linux command</a:t>
            </a:r>
          </a:p>
          <a:p>
            <a:r>
              <a:rPr lang="en-US" altLang="zh-TW" dirty="0" smtClean="0">
                <a:solidFill>
                  <a:schemeClr val="bg1">
                    <a:lumMod val="85000"/>
                  </a:schemeClr>
                </a:solidFill>
              </a:rPr>
              <a:t>Basic Linux programming</a:t>
            </a:r>
          </a:p>
          <a:p>
            <a:r>
              <a:rPr lang="en-US" altLang="zh-TW" dirty="0" smtClean="0">
                <a:solidFill>
                  <a:schemeClr val="bg1">
                    <a:lumMod val="85000"/>
                  </a:schemeClr>
                </a:solidFill>
              </a:rPr>
              <a:t>Networking tools on Linux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64775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Basic Linux command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53143" y="1825625"/>
            <a:ext cx="10700657" cy="4687142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Use command ‘man’ to discover more usages.</a:t>
            </a:r>
          </a:p>
          <a:p>
            <a:endParaRPr lang="en-US" altLang="zh-TW" dirty="0" smtClean="0"/>
          </a:p>
          <a:p>
            <a:r>
              <a:rPr lang="en-US" altLang="zh-TW" dirty="0"/>
              <a:t>m</a:t>
            </a:r>
            <a:r>
              <a:rPr lang="en-US" altLang="zh-TW" dirty="0" smtClean="0"/>
              <a:t>an </a:t>
            </a:r>
            <a:r>
              <a:rPr lang="en-US" altLang="zh-TW" dirty="0" err="1" smtClean="0"/>
              <a:t>ls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ls</a:t>
            </a:r>
            <a:r>
              <a:rPr lang="en-US" altLang="zh-TW" dirty="0" smtClean="0"/>
              <a:t> –a           : show all files, including files starting with . , which are hidden files.</a:t>
            </a:r>
          </a:p>
          <a:p>
            <a:pPr lvl="1"/>
            <a:r>
              <a:rPr lang="en-US" altLang="zh-TW" dirty="0" err="1" smtClean="0"/>
              <a:t>ls</a:t>
            </a:r>
            <a:r>
              <a:rPr lang="en-US" altLang="zh-TW" dirty="0" smtClean="0"/>
              <a:t> -l             : show long information of contents.</a:t>
            </a:r>
          </a:p>
          <a:p>
            <a:pPr lvl="1"/>
            <a:r>
              <a:rPr lang="en-US" altLang="zh-TW" dirty="0" err="1" smtClean="0"/>
              <a:t>ls</a:t>
            </a:r>
            <a:r>
              <a:rPr lang="en-US" altLang="zh-TW" dirty="0" smtClean="0"/>
              <a:t> –al	   : show all the files and their long information.</a:t>
            </a:r>
          </a:p>
          <a:p>
            <a:pPr lvl="1"/>
            <a:r>
              <a:rPr lang="en-US" altLang="zh-TW" dirty="0" err="1" smtClean="0"/>
              <a:t>ls</a:t>
            </a:r>
            <a:r>
              <a:rPr lang="en-US" altLang="zh-TW" dirty="0" smtClean="0"/>
              <a:t> &lt;path&gt;   : show the content of given path</a:t>
            </a:r>
          </a:p>
          <a:p>
            <a:r>
              <a:rPr lang="en-US" altLang="zh-TW" dirty="0" smtClean="0"/>
              <a:t>You can also man the function you may use in the program.</a:t>
            </a:r>
          </a:p>
          <a:p>
            <a:pPr lvl="1"/>
            <a:r>
              <a:rPr lang="en-US" altLang="zh-TW" dirty="0"/>
              <a:t>m</a:t>
            </a:r>
            <a:r>
              <a:rPr lang="en-US" altLang="zh-TW" dirty="0" smtClean="0"/>
              <a:t>an </a:t>
            </a:r>
            <a:r>
              <a:rPr lang="en-US" altLang="zh-TW" dirty="0" err="1" smtClean="0"/>
              <a:t>printf</a:t>
            </a:r>
            <a:endParaRPr lang="en-US" altLang="zh-TW" dirty="0" smtClean="0"/>
          </a:p>
          <a:p>
            <a:pPr lvl="1"/>
            <a:r>
              <a:rPr lang="en-US" altLang="zh-TW" dirty="0"/>
              <a:t>m</a:t>
            </a:r>
            <a:r>
              <a:rPr lang="en-US" altLang="zh-TW" dirty="0" smtClean="0"/>
              <a:t>an </a:t>
            </a:r>
            <a:r>
              <a:rPr lang="en-US" altLang="zh-TW" dirty="0" err="1" smtClean="0"/>
              <a:t>strtok</a:t>
            </a:r>
            <a:endParaRPr lang="en-US" altLang="zh-TW" dirty="0" smtClean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853" y="2349079"/>
            <a:ext cx="6211388" cy="393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425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Basic Linux command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9823744" cy="414289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474237" y="5188779"/>
            <a:ext cx="5413855" cy="630347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8545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bg1">
                    <a:lumMod val="85000"/>
                  </a:schemeClr>
                </a:solidFill>
              </a:rPr>
              <a:t>Introduction of virtual machine and installation tutorial</a:t>
            </a:r>
          </a:p>
          <a:p>
            <a:r>
              <a:rPr lang="en-US" altLang="zh-TW" dirty="0" smtClean="0">
                <a:solidFill>
                  <a:schemeClr val="bg1">
                    <a:lumMod val="85000"/>
                  </a:schemeClr>
                </a:solidFill>
              </a:rPr>
              <a:t>How to connect to a remote machine ?</a:t>
            </a:r>
          </a:p>
          <a:p>
            <a:r>
              <a:rPr lang="en-US" altLang="zh-TW" dirty="0" smtClean="0">
                <a:solidFill>
                  <a:schemeClr val="bg1">
                    <a:lumMod val="85000"/>
                  </a:schemeClr>
                </a:solidFill>
              </a:rPr>
              <a:t>Basic Linux command</a:t>
            </a:r>
          </a:p>
          <a:p>
            <a:r>
              <a:rPr lang="en-US" altLang="zh-TW" dirty="0" smtClean="0"/>
              <a:t>Basic Linux programming</a:t>
            </a:r>
          </a:p>
          <a:p>
            <a:r>
              <a:rPr lang="en-US" altLang="zh-TW" dirty="0" smtClean="0">
                <a:solidFill>
                  <a:schemeClr val="bg1">
                    <a:lumMod val="85000"/>
                  </a:schemeClr>
                </a:solidFill>
              </a:rPr>
              <a:t>Networking tools on Linux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96664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Basic Linux </a:t>
            </a:r>
            <a:r>
              <a:rPr lang="en-US" altLang="zh-TW" dirty="0" smtClean="0"/>
              <a:t>programming-VIM</a:t>
            </a:r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489722"/>
            <a:ext cx="10515600" cy="5126341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vim is a text editor</a:t>
            </a:r>
          </a:p>
          <a:p>
            <a:r>
              <a:rPr lang="en-US" altLang="zh-TW" dirty="0" smtClean="0"/>
              <a:t>vim </a:t>
            </a:r>
            <a:r>
              <a:rPr lang="en-US" altLang="zh-TW" dirty="0" err="1" smtClean="0"/>
              <a:t>hello.c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r>
              <a:rPr lang="en-US" altLang="zh-TW" dirty="0" smtClean="0"/>
              <a:t>Press ”insert” or “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” to enter insert mode, or you can type nothing.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2862" y="1974377"/>
            <a:ext cx="4486275" cy="20955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1437" y="4557711"/>
            <a:ext cx="4457700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447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Basic Linux programming-VIM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Press “Esc” to enter back to normal mode, where you can type some commands, including “:</a:t>
            </a:r>
            <a:r>
              <a:rPr lang="en-US" altLang="zh-TW" dirty="0" err="1" smtClean="0"/>
              <a:t>wq</a:t>
            </a:r>
            <a:r>
              <a:rPr lang="en-US" altLang="zh-TW" dirty="0" smtClean="0"/>
              <a:t>” for saving and leaving, “:q!” for leaving without saving, “/</a:t>
            </a:r>
            <a:r>
              <a:rPr lang="en-US" altLang="zh-TW" dirty="0" err="1" smtClean="0"/>
              <a:t>printf</a:t>
            </a:r>
            <a:r>
              <a:rPr lang="en-US" altLang="zh-TW" dirty="0" smtClean="0"/>
              <a:t>” for searching the string “</a:t>
            </a:r>
            <a:r>
              <a:rPr lang="en-US" altLang="zh-TW" smtClean="0"/>
              <a:t>printf”.</a:t>
            </a:r>
            <a:endParaRPr lang="en-US" altLang="zh-TW" dirty="0" smtClean="0"/>
          </a:p>
          <a:p>
            <a:r>
              <a:rPr lang="en-US" altLang="zh-TW" dirty="0" smtClean="0"/>
              <a:t>You can pick up other usage by your self.</a:t>
            </a: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9425" y="3935888"/>
            <a:ext cx="4524375" cy="216217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695" y="3935889"/>
            <a:ext cx="4457700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860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Basic Linux </a:t>
            </a:r>
            <a:r>
              <a:rPr lang="en-US" altLang="zh-TW" dirty="0" smtClean="0"/>
              <a:t>programming – GCC/G++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gcc</a:t>
            </a:r>
            <a:r>
              <a:rPr lang="en-US" altLang="zh-TW" dirty="0" smtClean="0"/>
              <a:t>/g++ –o &lt;output&gt; &lt;filename&gt;</a:t>
            </a:r>
          </a:p>
          <a:p>
            <a:pPr lvl="1"/>
            <a:r>
              <a:rPr lang="en-US" altLang="zh-TW" dirty="0" smtClean="0"/>
              <a:t>-o</a:t>
            </a:r>
          </a:p>
          <a:p>
            <a:pPr lvl="2"/>
            <a:r>
              <a:rPr lang="en-US" altLang="zh-TW" dirty="0" smtClean="0"/>
              <a:t>Binary produced wil</a:t>
            </a:r>
            <a:r>
              <a:rPr lang="en-US" altLang="zh-TW" dirty="0"/>
              <a:t>l</a:t>
            </a:r>
            <a:r>
              <a:rPr lang="en-US" altLang="zh-TW" dirty="0" smtClean="0"/>
              <a:t> be the same name as assigned.</a:t>
            </a:r>
          </a:p>
          <a:p>
            <a:pPr lvl="2"/>
            <a:r>
              <a:rPr lang="en-US" altLang="zh-TW" dirty="0" smtClean="0"/>
              <a:t>If –o is not provide, </a:t>
            </a:r>
            <a:r>
              <a:rPr lang="en-US" altLang="zh-TW" dirty="0" err="1" smtClean="0"/>
              <a:t>a.out</a:t>
            </a:r>
            <a:r>
              <a:rPr lang="en-US" altLang="zh-TW" dirty="0" smtClean="0"/>
              <a:t> will be default output.</a:t>
            </a:r>
          </a:p>
          <a:p>
            <a:pPr lvl="1"/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1534" y="3429000"/>
            <a:ext cx="7733665" cy="3122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839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Basic Linux </a:t>
            </a:r>
            <a:r>
              <a:rPr lang="en-US" altLang="zh-TW" dirty="0" smtClean="0"/>
              <a:t>programming - Execute and  Forced Terminate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Execute</a:t>
            </a:r>
          </a:p>
          <a:p>
            <a:pPr lvl="1"/>
            <a:r>
              <a:rPr lang="en-US" altLang="zh-TW" dirty="0" smtClean="0"/>
              <a:t>./</a:t>
            </a:r>
            <a:r>
              <a:rPr lang="en-US" altLang="zh-TW" dirty="0" err="1" smtClean="0"/>
              <a:t>a.out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./hello</a:t>
            </a:r>
          </a:p>
          <a:p>
            <a:pPr lvl="1"/>
            <a:r>
              <a:rPr lang="en-US" altLang="zh-TW" dirty="0" smtClean="0"/>
              <a:t>~/demo/</a:t>
            </a:r>
            <a:r>
              <a:rPr lang="en-US" altLang="zh-TW" dirty="0" err="1" smtClean="0"/>
              <a:t>a.out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~/demo/hello</a:t>
            </a:r>
          </a:p>
          <a:p>
            <a:r>
              <a:rPr lang="en-US" altLang="zh-TW" dirty="0" smtClean="0"/>
              <a:t>Forced Terminate</a:t>
            </a:r>
          </a:p>
          <a:p>
            <a:pPr lvl="1"/>
            <a:r>
              <a:rPr lang="en-US" altLang="zh-TW" dirty="0" err="1" smtClean="0"/>
              <a:t>Ctrl+c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8352" y="4001294"/>
            <a:ext cx="6124575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543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More explanation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2873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Argument variable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/>
          <a:srcRect r="19980" b="20504"/>
          <a:stretch/>
        </p:blipFill>
        <p:spPr>
          <a:xfrm>
            <a:off x="264160" y="1646873"/>
            <a:ext cx="8498576" cy="450723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440808" y="2808733"/>
            <a:ext cx="1874513" cy="358012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4452487" y="2808733"/>
            <a:ext cx="2039482" cy="358012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8933984" y="2285513"/>
            <a:ext cx="25569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Argument count</a:t>
            </a:r>
            <a:endParaRPr lang="zh-TW" altLang="en-US" sz="28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8933984" y="3708018"/>
            <a:ext cx="26427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Argument vector</a:t>
            </a:r>
            <a:endParaRPr lang="zh-TW" altLang="en-US" sz="2800" dirty="0"/>
          </a:p>
        </p:txBody>
      </p:sp>
      <p:cxnSp>
        <p:nvCxnSpPr>
          <p:cNvPr id="10" name="直線單箭頭接點 9"/>
          <p:cNvCxnSpPr>
            <a:stCxn id="6" idx="0"/>
            <a:endCxn id="4" idx="1"/>
          </p:cNvCxnSpPr>
          <p:nvPr/>
        </p:nvCxnSpPr>
        <p:spPr>
          <a:xfrm flipV="1">
            <a:off x="3378065" y="2547123"/>
            <a:ext cx="5555919" cy="26161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>
            <a:stCxn id="7" idx="2"/>
            <a:endCxn id="8" idx="1"/>
          </p:cNvCxnSpPr>
          <p:nvPr/>
        </p:nvCxnSpPr>
        <p:spPr>
          <a:xfrm>
            <a:off x="5472228" y="3166745"/>
            <a:ext cx="3461756" cy="80288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0724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Argument variable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Int</a:t>
            </a:r>
            <a:r>
              <a:rPr lang="en-US" altLang="zh-TW" dirty="0" smtClean="0"/>
              <a:t> main (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argc</a:t>
            </a:r>
            <a:r>
              <a:rPr lang="en-US" altLang="zh-TW" dirty="0" smtClean="0"/>
              <a:t>,  char** </a:t>
            </a:r>
            <a:r>
              <a:rPr lang="en-US" altLang="zh-TW" dirty="0" err="1" smtClean="0"/>
              <a:t>argv</a:t>
            </a:r>
            <a:r>
              <a:rPr lang="en-US" altLang="zh-TW" dirty="0" smtClean="0"/>
              <a:t>)</a:t>
            </a:r>
          </a:p>
          <a:p>
            <a:r>
              <a:rPr lang="en-US" altLang="zh-TW" dirty="0" err="1" smtClean="0"/>
              <a:t>argc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Integer</a:t>
            </a:r>
          </a:p>
          <a:p>
            <a:pPr lvl="1"/>
            <a:r>
              <a:rPr lang="en-US" altLang="zh-TW" dirty="0" smtClean="0"/>
              <a:t>The sum of given arguments count, including  the binary name. </a:t>
            </a:r>
          </a:p>
          <a:p>
            <a:r>
              <a:rPr lang="en-US" altLang="zh-TW" dirty="0" err="1" smtClean="0"/>
              <a:t>argv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Char** (string array)</a:t>
            </a:r>
          </a:p>
          <a:p>
            <a:pPr lvl="1"/>
            <a:r>
              <a:rPr lang="en-US" altLang="zh-TW" dirty="0"/>
              <a:t>a</a:t>
            </a:r>
            <a:r>
              <a:rPr lang="en-US" altLang="zh-TW" dirty="0" smtClean="0"/>
              <a:t> string array that holds arguments.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2161" y="2516823"/>
            <a:ext cx="5562600" cy="46355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2161" y="3671570"/>
            <a:ext cx="5450509" cy="784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234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Introduction of virtual machine and installation tutorial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8060" y="1825625"/>
            <a:ext cx="8135880" cy="457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798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Argument variable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567" y="1872456"/>
            <a:ext cx="7172674" cy="4792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202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Basic Linux </a:t>
            </a:r>
            <a:r>
              <a:rPr lang="en-US" altLang="zh-TW" dirty="0" smtClean="0"/>
              <a:t>programming - Process </a:t>
            </a:r>
            <a:r>
              <a:rPr lang="en-US" altLang="zh-TW" dirty="0"/>
              <a:t>commands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74040" y="1690688"/>
            <a:ext cx="10662920" cy="4758055"/>
          </a:xfrm>
        </p:spPr>
        <p:txBody>
          <a:bodyPr>
            <a:normAutofit/>
          </a:bodyPr>
          <a:lstStyle/>
          <a:p>
            <a:r>
              <a:rPr lang="en-US" altLang="zh-TW" dirty="0" err="1" smtClean="0">
                <a:latin typeface="+mj-lt"/>
              </a:rPr>
              <a:t>ps</a:t>
            </a:r>
            <a:r>
              <a:rPr lang="en-US" altLang="zh-TW" dirty="0" smtClean="0">
                <a:latin typeface="+mj-lt"/>
              </a:rPr>
              <a:t> </a:t>
            </a:r>
          </a:p>
          <a:p>
            <a:pPr lvl="1"/>
            <a:r>
              <a:rPr lang="en-US" altLang="zh-TW" dirty="0" smtClean="0">
                <a:latin typeface="+mj-lt"/>
              </a:rPr>
              <a:t>report </a:t>
            </a:r>
            <a:r>
              <a:rPr lang="en-US" altLang="zh-TW" dirty="0">
                <a:latin typeface="+mj-lt"/>
              </a:rPr>
              <a:t>a snapshot of the current processes. </a:t>
            </a:r>
            <a:endParaRPr lang="en-US" altLang="zh-TW" dirty="0" smtClean="0">
              <a:latin typeface="+mj-lt"/>
            </a:endParaRPr>
          </a:p>
          <a:p>
            <a:pPr lvl="1"/>
            <a:r>
              <a:rPr lang="en-US" altLang="zh-TW" dirty="0" err="1" smtClean="0">
                <a:latin typeface="+mj-lt"/>
              </a:rPr>
              <a:t>ps</a:t>
            </a:r>
            <a:r>
              <a:rPr lang="en-US" altLang="zh-TW" dirty="0" smtClean="0">
                <a:latin typeface="+mj-lt"/>
              </a:rPr>
              <a:t> </a:t>
            </a:r>
            <a:r>
              <a:rPr lang="en-US" altLang="zh-TW" dirty="0">
                <a:latin typeface="+mj-lt"/>
              </a:rPr>
              <a:t>u </a:t>
            </a:r>
            <a:endParaRPr lang="en-US" altLang="zh-TW" dirty="0" smtClean="0">
              <a:latin typeface="+mj-lt"/>
            </a:endParaRPr>
          </a:p>
          <a:p>
            <a:pPr lvl="2"/>
            <a:r>
              <a:rPr lang="en-US" altLang="zh-TW" dirty="0" smtClean="0">
                <a:latin typeface="+mj-lt"/>
              </a:rPr>
              <a:t>All </a:t>
            </a:r>
            <a:r>
              <a:rPr lang="en-US" altLang="zh-TW" dirty="0">
                <a:latin typeface="+mj-lt"/>
              </a:rPr>
              <a:t>of your process in difference login session. </a:t>
            </a:r>
            <a:endParaRPr lang="en-US" altLang="zh-TW" dirty="0" smtClean="0">
              <a:latin typeface="+mj-lt"/>
            </a:endParaRPr>
          </a:p>
          <a:p>
            <a:pPr lvl="2"/>
            <a:r>
              <a:rPr lang="en-US" altLang="zh-TW" dirty="0" smtClean="0">
                <a:latin typeface="+mj-lt"/>
              </a:rPr>
              <a:t>Get </a:t>
            </a:r>
            <a:r>
              <a:rPr lang="en-US" altLang="zh-TW" dirty="0">
                <a:latin typeface="+mj-lt"/>
              </a:rPr>
              <a:t>process ID </a:t>
            </a:r>
          </a:p>
          <a:p>
            <a:r>
              <a:rPr lang="en-US" altLang="zh-TW" dirty="0" smtClean="0">
                <a:latin typeface="+mj-lt"/>
              </a:rPr>
              <a:t>kill </a:t>
            </a:r>
          </a:p>
          <a:p>
            <a:pPr lvl="1"/>
            <a:r>
              <a:rPr lang="en-US" altLang="zh-TW" dirty="0" smtClean="0">
                <a:latin typeface="+mj-lt"/>
              </a:rPr>
              <a:t>terminate </a:t>
            </a:r>
            <a:r>
              <a:rPr lang="en-US" altLang="zh-TW" dirty="0">
                <a:latin typeface="+mj-lt"/>
              </a:rPr>
              <a:t>or signal a process </a:t>
            </a:r>
            <a:endParaRPr lang="en-US" altLang="zh-TW" dirty="0" smtClean="0">
              <a:latin typeface="+mj-lt"/>
            </a:endParaRPr>
          </a:p>
          <a:p>
            <a:pPr lvl="1"/>
            <a:r>
              <a:rPr lang="en-US" altLang="zh-TW" dirty="0" smtClean="0">
                <a:latin typeface="+mj-lt"/>
              </a:rPr>
              <a:t>When </a:t>
            </a:r>
            <a:r>
              <a:rPr lang="en-US" altLang="zh-TW" dirty="0">
                <a:latin typeface="+mj-lt"/>
              </a:rPr>
              <a:t>a process doesn’t went your way or out of control, use this command to terminate it </a:t>
            </a:r>
            <a:endParaRPr lang="en-US" altLang="zh-TW" dirty="0" smtClean="0">
              <a:latin typeface="+mj-lt"/>
            </a:endParaRPr>
          </a:p>
          <a:p>
            <a:pPr lvl="1"/>
            <a:r>
              <a:rPr lang="en-US" altLang="zh-TW" dirty="0" smtClean="0">
                <a:latin typeface="+mj-lt"/>
              </a:rPr>
              <a:t>kill </a:t>
            </a:r>
            <a:r>
              <a:rPr lang="en-US" altLang="zh-TW" dirty="0">
                <a:latin typeface="+mj-lt"/>
              </a:rPr>
              <a:t>&lt;</a:t>
            </a:r>
            <a:r>
              <a:rPr lang="en-US" altLang="zh-TW" dirty="0" err="1">
                <a:latin typeface="+mj-lt"/>
              </a:rPr>
              <a:t>pid</a:t>
            </a:r>
            <a:r>
              <a:rPr lang="en-US" altLang="zh-TW" dirty="0">
                <a:latin typeface="+mj-lt"/>
              </a:rPr>
              <a:t>&gt; 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27945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Basic Linux programming - Run </a:t>
            </a:r>
            <a:r>
              <a:rPr lang="en-US" altLang="zh-TW" dirty="0" smtClean="0"/>
              <a:t>Program in Linux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360" y="1825624"/>
            <a:ext cx="10886440" cy="4778375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 smtClean="0">
                <a:latin typeface="+mj-lt"/>
              </a:rPr>
              <a:t>Every </a:t>
            </a:r>
            <a:r>
              <a:rPr lang="en-US" altLang="zh-TW" dirty="0">
                <a:latin typeface="+mj-lt"/>
              </a:rPr>
              <a:t>command is a executable binary </a:t>
            </a:r>
          </a:p>
          <a:p>
            <a:pPr lvl="1"/>
            <a:r>
              <a:rPr lang="en-US" altLang="zh-TW" dirty="0" err="1" smtClean="0">
                <a:latin typeface="+mj-lt"/>
              </a:rPr>
              <a:t>ls</a:t>
            </a:r>
            <a:r>
              <a:rPr lang="en-US" altLang="zh-TW" dirty="0" smtClean="0">
                <a:latin typeface="+mj-lt"/>
              </a:rPr>
              <a:t> </a:t>
            </a:r>
            <a:r>
              <a:rPr lang="en-US" altLang="zh-TW" dirty="0">
                <a:latin typeface="+mj-lt"/>
              </a:rPr>
              <a:t>-&gt; /bin/</a:t>
            </a:r>
            <a:r>
              <a:rPr lang="en-US" altLang="zh-TW" dirty="0" err="1">
                <a:latin typeface="+mj-lt"/>
              </a:rPr>
              <a:t>ls</a:t>
            </a:r>
            <a:r>
              <a:rPr lang="en-US" altLang="zh-TW" dirty="0">
                <a:latin typeface="+mj-lt"/>
              </a:rPr>
              <a:t> </a:t>
            </a:r>
          </a:p>
          <a:p>
            <a:pPr lvl="1"/>
            <a:r>
              <a:rPr lang="en-US" altLang="zh-TW" dirty="0" smtClean="0">
                <a:latin typeface="+mj-lt"/>
              </a:rPr>
              <a:t>vim </a:t>
            </a:r>
            <a:r>
              <a:rPr lang="en-US" altLang="zh-TW" dirty="0">
                <a:latin typeface="+mj-lt"/>
              </a:rPr>
              <a:t>-&gt; /</a:t>
            </a:r>
            <a:r>
              <a:rPr lang="en-US" altLang="zh-TW" dirty="0" err="1" smtClean="0">
                <a:latin typeface="+mj-lt"/>
              </a:rPr>
              <a:t>usr</a:t>
            </a:r>
            <a:r>
              <a:rPr lang="en-US" altLang="zh-TW" dirty="0" smtClean="0">
                <a:latin typeface="+mj-lt"/>
              </a:rPr>
              <a:t>/bin/vim</a:t>
            </a:r>
            <a:endParaRPr lang="en-US" altLang="zh-TW" dirty="0">
              <a:latin typeface="+mj-lt"/>
            </a:endParaRPr>
          </a:p>
          <a:p>
            <a:r>
              <a:rPr lang="en-US" altLang="zh-TW" dirty="0" smtClean="0">
                <a:latin typeface="+mj-lt"/>
              </a:rPr>
              <a:t>Environment </a:t>
            </a:r>
            <a:r>
              <a:rPr lang="en-US" altLang="zh-TW" dirty="0">
                <a:latin typeface="+mj-lt"/>
              </a:rPr>
              <a:t>variables </a:t>
            </a:r>
          </a:p>
          <a:p>
            <a:pPr lvl="1"/>
            <a:r>
              <a:rPr lang="en-US" altLang="zh-TW" dirty="0" err="1" smtClean="0">
                <a:latin typeface="+mj-lt"/>
              </a:rPr>
              <a:t>env</a:t>
            </a:r>
            <a:r>
              <a:rPr lang="en-US" altLang="zh-TW" dirty="0" smtClean="0">
                <a:latin typeface="+mj-lt"/>
              </a:rPr>
              <a:t> </a:t>
            </a:r>
            <a:endParaRPr lang="en-US" altLang="zh-TW" dirty="0">
              <a:latin typeface="+mj-lt"/>
            </a:endParaRPr>
          </a:p>
          <a:p>
            <a:pPr lvl="2"/>
            <a:r>
              <a:rPr lang="de-DE" altLang="zh-TW" dirty="0" smtClean="0">
                <a:latin typeface="+mj-lt"/>
              </a:rPr>
              <a:t>PATH</a:t>
            </a:r>
            <a:r>
              <a:rPr lang="de-DE" altLang="zh-TW" dirty="0">
                <a:latin typeface="+mj-lt"/>
              </a:rPr>
              <a:t>=/usr/local/bin:/usr/bin:/bin:/opt/bin </a:t>
            </a:r>
          </a:p>
          <a:p>
            <a:pPr lvl="2"/>
            <a:r>
              <a:rPr lang="en-US" altLang="zh-TW" dirty="0" smtClean="0">
                <a:latin typeface="+mj-lt"/>
              </a:rPr>
              <a:t>When </a:t>
            </a:r>
            <a:r>
              <a:rPr lang="en-US" altLang="zh-TW" dirty="0">
                <a:latin typeface="+mj-lt"/>
              </a:rPr>
              <a:t>user commit an command, if it wasn‘t a shell‘s </a:t>
            </a:r>
            <a:r>
              <a:rPr lang="en-US" altLang="zh-TW" dirty="0" err="1">
                <a:latin typeface="+mj-lt"/>
              </a:rPr>
              <a:t>builtin</a:t>
            </a:r>
            <a:r>
              <a:rPr lang="en-US" altLang="zh-TW" dirty="0">
                <a:latin typeface="+mj-lt"/>
              </a:rPr>
              <a:t> command, OS will try to put each environment variable in front of the command and find that binary for execute. </a:t>
            </a:r>
          </a:p>
          <a:p>
            <a:r>
              <a:rPr lang="en-US" altLang="zh-TW" dirty="0" smtClean="0">
                <a:latin typeface="+mj-lt"/>
              </a:rPr>
              <a:t>That </a:t>
            </a:r>
            <a:r>
              <a:rPr lang="en-US" altLang="zh-TW" dirty="0">
                <a:latin typeface="+mj-lt"/>
              </a:rPr>
              <a:t>means we can‘t just simply type </a:t>
            </a:r>
            <a:r>
              <a:rPr lang="en-US" altLang="zh-TW" dirty="0" err="1">
                <a:latin typeface="+mj-lt"/>
              </a:rPr>
              <a:t>a.out</a:t>
            </a:r>
            <a:r>
              <a:rPr lang="en-US" altLang="zh-TW" dirty="0">
                <a:latin typeface="+mj-lt"/>
              </a:rPr>
              <a:t> and hope to execute the program we compiled </a:t>
            </a:r>
          </a:p>
          <a:p>
            <a:pPr lvl="1"/>
            <a:r>
              <a:rPr lang="en-US" altLang="zh-TW" dirty="0" smtClean="0">
                <a:latin typeface="+mj-lt"/>
              </a:rPr>
              <a:t>You </a:t>
            </a:r>
            <a:r>
              <a:rPr lang="en-US" altLang="zh-TW" dirty="0">
                <a:latin typeface="+mj-lt"/>
              </a:rPr>
              <a:t>have to </a:t>
            </a:r>
            <a:r>
              <a:rPr lang="en-US" altLang="zh-TW" dirty="0" err="1">
                <a:latin typeface="+mj-lt"/>
              </a:rPr>
              <a:t>detetmine</a:t>
            </a:r>
            <a:r>
              <a:rPr lang="en-US" altLang="zh-TW" dirty="0">
                <a:latin typeface="+mj-lt"/>
              </a:rPr>
              <a:t> the file path of the output binary. </a:t>
            </a:r>
          </a:p>
          <a:p>
            <a:pPr lvl="2"/>
            <a:r>
              <a:rPr lang="en-US" altLang="zh-TW" dirty="0" smtClean="0">
                <a:latin typeface="+mj-lt"/>
              </a:rPr>
              <a:t>./</a:t>
            </a:r>
            <a:r>
              <a:rPr lang="en-US" altLang="zh-TW" dirty="0" err="1">
                <a:latin typeface="+mj-lt"/>
              </a:rPr>
              <a:t>a.out</a:t>
            </a:r>
            <a:r>
              <a:rPr lang="en-US" altLang="zh-TW" dirty="0">
                <a:latin typeface="+mj-lt"/>
              </a:rPr>
              <a:t> </a:t>
            </a:r>
          </a:p>
          <a:p>
            <a:pPr lvl="2"/>
            <a:r>
              <a:rPr lang="en-US" altLang="zh-TW" dirty="0" smtClean="0">
                <a:latin typeface="+mj-lt"/>
              </a:rPr>
              <a:t>~/</a:t>
            </a:r>
            <a:r>
              <a:rPr lang="en-US" altLang="zh-TW" dirty="0">
                <a:latin typeface="+mj-lt"/>
              </a:rPr>
              <a:t>demo/</a:t>
            </a:r>
            <a:r>
              <a:rPr lang="en-US" altLang="zh-TW" dirty="0" err="1">
                <a:latin typeface="+mj-lt"/>
              </a:rPr>
              <a:t>a.out</a:t>
            </a:r>
            <a:r>
              <a:rPr lang="en-US" altLang="zh-TW" dirty="0">
                <a:latin typeface="+mj-lt"/>
              </a:rPr>
              <a:t> </a:t>
            </a:r>
          </a:p>
          <a:p>
            <a:endParaRPr lang="zh-TW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49598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Basic Linux programming </a:t>
            </a:r>
            <a:r>
              <a:rPr lang="en-US" altLang="zh-TW" dirty="0" smtClean="0"/>
              <a:t>– FILE I/O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360" y="1825624"/>
            <a:ext cx="10886440" cy="4778375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latin typeface="+mj-lt"/>
              </a:rPr>
              <a:t>Write file</a:t>
            </a:r>
            <a:endParaRPr lang="zh-TW" altLang="en-US" dirty="0">
              <a:latin typeface="+mj-lt"/>
            </a:endParaRPr>
          </a:p>
        </p:txBody>
      </p:sp>
      <p:pic>
        <p:nvPicPr>
          <p:cNvPr id="5" name="圖片 4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107" y="2272704"/>
            <a:ext cx="7756946" cy="4084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771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Basic Linux programming </a:t>
            </a:r>
            <a:r>
              <a:rPr lang="en-US" altLang="zh-TW" dirty="0" smtClean="0"/>
              <a:t>– FILE I/O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360" y="1825624"/>
            <a:ext cx="10886440" cy="4778375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latin typeface="+mj-lt"/>
              </a:rPr>
              <a:t>Read file</a:t>
            </a:r>
            <a:endParaRPr lang="zh-TW" altLang="en-US" dirty="0">
              <a:latin typeface="+mj-lt"/>
            </a:endParaRPr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373" y="2319808"/>
            <a:ext cx="8405253" cy="379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705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bg1">
                    <a:lumMod val="85000"/>
                  </a:schemeClr>
                </a:solidFill>
              </a:rPr>
              <a:t>Introduction of virtual machine and installation tutorial</a:t>
            </a:r>
          </a:p>
          <a:p>
            <a:r>
              <a:rPr lang="en-US" altLang="zh-TW" dirty="0" smtClean="0">
                <a:solidFill>
                  <a:schemeClr val="bg1">
                    <a:lumMod val="85000"/>
                  </a:schemeClr>
                </a:solidFill>
              </a:rPr>
              <a:t>How to connect to a remote machine ?</a:t>
            </a:r>
          </a:p>
          <a:p>
            <a:r>
              <a:rPr lang="en-US" altLang="zh-TW" dirty="0" smtClean="0">
                <a:solidFill>
                  <a:schemeClr val="bg1">
                    <a:lumMod val="85000"/>
                  </a:schemeClr>
                </a:solidFill>
              </a:rPr>
              <a:t>Basic Linux command</a:t>
            </a:r>
          </a:p>
          <a:p>
            <a:r>
              <a:rPr lang="en-US" altLang="zh-TW" dirty="0" smtClean="0">
                <a:solidFill>
                  <a:schemeClr val="bg1">
                    <a:lumMod val="85000"/>
                  </a:schemeClr>
                </a:solidFill>
              </a:rPr>
              <a:t>Basic Linux programming</a:t>
            </a:r>
          </a:p>
          <a:p>
            <a:r>
              <a:rPr lang="en-US" altLang="zh-TW" dirty="0" smtClean="0"/>
              <a:t>Networking tools on Linux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02057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Networking tools on </a:t>
            </a:r>
            <a:r>
              <a:rPr lang="en-US" altLang="zh-TW" dirty="0" smtClean="0"/>
              <a:t>Linux - Network commands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613536"/>
            <a:ext cx="10988040" cy="4879975"/>
          </a:xfrm>
        </p:spPr>
        <p:txBody>
          <a:bodyPr>
            <a:normAutofit lnSpcReduction="10000"/>
          </a:bodyPr>
          <a:lstStyle/>
          <a:p>
            <a:r>
              <a:rPr lang="en-US" altLang="zh-TW" dirty="0" err="1" smtClean="0">
                <a:latin typeface="+mj-lt"/>
              </a:rPr>
              <a:t>ifconfig</a:t>
            </a:r>
            <a:r>
              <a:rPr lang="en-US" altLang="zh-TW" dirty="0" smtClean="0">
                <a:latin typeface="+mj-lt"/>
              </a:rPr>
              <a:t> </a:t>
            </a:r>
            <a:endParaRPr lang="en-US" altLang="zh-TW" dirty="0">
              <a:latin typeface="+mj-lt"/>
            </a:endParaRPr>
          </a:p>
          <a:p>
            <a:pPr lvl="1"/>
            <a:r>
              <a:rPr lang="en-US" altLang="zh-TW" dirty="0" smtClean="0">
                <a:latin typeface="+mj-lt"/>
              </a:rPr>
              <a:t>Show </a:t>
            </a:r>
            <a:r>
              <a:rPr lang="en-US" altLang="zh-TW" dirty="0">
                <a:latin typeface="+mj-lt"/>
              </a:rPr>
              <a:t>current system NIC </a:t>
            </a:r>
            <a:endParaRPr lang="en-US" altLang="zh-TW" dirty="0" smtClean="0">
              <a:latin typeface="+mj-lt"/>
            </a:endParaRPr>
          </a:p>
          <a:p>
            <a:pPr lvl="2"/>
            <a:r>
              <a:rPr lang="en-US" altLang="zh-TW" dirty="0" smtClean="0">
                <a:latin typeface="+mj-lt"/>
              </a:rPr>
              <a:t>eth</a:t>
            </a:r>
            <a:r>
              <a:rPr lang="en-US" altLang="zh-TW" dirty="0">
                <a:latin typeface="+mj-lt"/>
              </a:rPr>
              <a:t>* as </a:t>
            </a:r>
            <a:r>
              <a:rPr lang="en-US" altLang="zh-TW" dirty="0" err="1">
                <a:latin typeface="+mj-lt"/>
              </a:rPr>
              <a:t>intel</a:t>
            </a:r>
            <a:r>
              <a:rPr lang="en-US" altLang="zh-TW" dirty="0">
                <a:latin typeface="+mj-lt"/>
              </a:rPr>
              <a:t> Ethernet card </a:t>
            </a:r>
          </a:p>
          <a:p>
            <a:pPr lvl="1"/>
            <a:r>
              <a:rPr lang="en-US" altLang="zh-TW" dirty="0" smtClean="0">
                <a:latin typeface="+mj-lt"/>
              </a:rPr>
              <a:t>Placed </a:t>
            </a:r>
            <a:r>
              <a:rPr lang="en-US" altLang="zh-TW" dirty="0">
                <a:latin typeface="+mj-lt"/>
              </a:rPr>
              <a:t>in /</a:t>
            </a:r>
            <a:r>
              <a:rPr lang="en-US" altLang="zh-TW" dirty="0" err="1">
                <a:latin typeface="+mj-lt"/>
              </a:rPr>
              <a:t>sbin</a:t>
            </a:r>
            <a:r>
              <a:rPr lang="en-US" altLang="zh-TW" dirty="0">
                <a:latin typeface="+mj-lt"/>
              </a:rPr>
              <a:t>/</a:t>
            </a:r>
            <a:r>
              <a:rPr lang="en-US" altLang="zh-TW" dirty="0" err="1">
                <a:latin typeface="+mj-lt"/>
              </a:rPr>
              <a:t>ifconfig</a:t>
            </a:r>
            <a:r>
              <a:rPr lang="en-US" altLang="zh-TW" dirty="0">
                <a:latin typeface="+mj-lt"/>
              </a:rPr>
              <a:t> </a:t>
            </a:r>
          </a:p>
          <a:p>
            <a:r>
              <a:rPr lang="en-US" altLang="zh-TW" dirty="0" smtClean="0">
                <a:latin typeface="+mj-lt"/>
              </a:rPr>
              <a:t>ping </a:t>
            </a:r>
            <a:r>
              <a:rPr lang="en-US" altLang="zh-TW" dirty="0">
                <a:latin typeface="+mj-lt"/>
              </a:rPr>
              <a:t>&lt;host IP&gt; </a:t>
            </a:r>
          </a:p>
          <a:p>
            <a:pPr lvl="1"/>
            <a:r>
              <a:rPr lang="en-US" altLang="zh-TW" dirty="0" smtClean="0">
                <a:latin typeface="+mj-lt"/>
              </a:rPr>
              <a:t>Send </a:t>
            </a:r>
            <a:r>
              <a:rPr lang="en-US" altLang="zh-TW" dirty="0">
                <a:latin typeface="+mj-lt"/>
              </a:rPr>
              <a:t>ICMP packet to host </a:t>
            </a:r>
          </a:p>
          <a:p>
            <a:pPr lvl="1"/>
            <a:r>
              <a:rPr lang="en-US" altLang="zh-TW" dirty="0" smtClean="0">
                <a:latin typeface="+mj-lt"/>
              </a:rPr>
              <a:t>Simple </a:t>
            </a:r>
            <a:r>
              <a:rPr lang="en-US" altLang="zh-TW" dirty="0">
                <a:latin typeface="+mj-lt"/>
              </a:rPr>
              <a:t>test if an server is alive </a:t>
            </a:r>
          </a:p>
          <a:p>
            <a:pPr lvl="2"/>
            <a:r>
              <a:rPr lang="en-US" altLang="zh-TW" dirty="0" smtClean="0">
                <a:latin typeface="+mj-lt"/>
              </a:rPr>
              <a:t>Not </a:t>
            </a:r>
            <a:r>
              <a:rPr lang="en-US" altLang="zh-TW" dirty="0">
                <a:latin typeface="+mj-lt"/>
              </a:rPr>
              <a:t>working if firewall is set. </a:t>
            </a:r>
          </a:p>
          <a:p>
            <a:pPr lvl="3"/>
            <a:r>
              <a:rPr lang="en-US" altLang="zh-TW" dirty="0" smtClean="0">
                <a:latin typeface="+mj-lt"/>
              </a:rPr>
              <a:t>Windows </a:t>
            </a:r>
            <a:r>
              <a:rPr lang="en-US" altLang="zh-TW" dirty="0">
                <a:latin typeface="+mj-lt"/>
              </a:rPr>
              <a:t>7 default </a:t>
            </a:r>
          </a:p>
          <a:p>
            <a:r>
              <a:rPr lang="en-US" altLang="zh-TW" dirty="0" smtClean="0">
                <a:latin typeface="+mj-lt"/>
              </a:rPr>
              <a:t>telnet </a:t>
            </a:r>
            <a:r>
              <a:rPr lang="en-US" altLang="zh-TW" dirty="0">
                <a:latin typeface="+mj-lt"/>
              </a:rPr>
              <a:t>&lt;host IP&gt; &lt;host Port&gt; </a:t>
            </a:r>
          </a:p>
          <a:p>
            <a:pPr lvl="1"/>
            <a:r>
              <a:rPr lang="en-US" altLang="zh-TW" dirty="0" smtClean="0">
                <a:latin typeface="+mj-lt"/>
              </a:rPr>
              <a:t>User </a:t>
            </a:r>
            <a:r>
              <a:rPr lang="en-US" altLang="zh-TW" dirty="0">
                <a:latin typeface="+mj-lt"/>
              </a:rPr>
              <a:t>interface to the TELNET protocol </a:t>
            </a:r>
          </a:p>
          <a:p>
            <a:pPr lvl="2"/>
            <a:r>
              <a:rPr lang="en-US" altLang="zh-TW" dirty="0" smtClean="0">
                <a:latin typeface="+mj-lt"/>
              </a:rPr>
              <a:t>Not </a:t>
            </a:r>
            <a:r>
              <a:rPr lang="en-US" altLang="zh-TW" dirty="0">
                <a:latin typeface="+mj-lt"/>
              </a:rPr>
              <a:t>only TELNET protocol </a:t>
            </a:r>
          </a:p>
          <a:p>
            <a:pPr lvl="2"/>
            <a:r>
              <a:rPr lang="en-US" altLang="zh-TW" dirty="0" smtClean="0">
                <a:latin typeface="+mj-lt"/>
              </a:rPr>
              <a:t>A </a:t>
            </a:r>
            <a:r>
              <a:rPr lang="en-US" altLang="zh-TW" dirty="0">
                <a:latin typeface="+mj-lt"/>
              </a:rPr>
              <a:t>simple but solid text based network client 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81572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Networking tools on Linux - Capture </a:t>
            </a:r>
            <a:r>
              <a:rPr lang="en-US" altLang="zh-TW" dirty="0" smtClean="0"/>
              <a:t>and </a:t>
            </a:r>
            <a:r>
              <a:rPr lang="en-US" altLang="zh-TW" dirty="0"/>
              <a:t>analyze packets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3200" dirty="0" smtClean="0"/>
              <a:t>Command line interface:</a:t>
            </a:r>
          </a:p>
          <a:p>
            <a:pPr lvl="1"/>
            <a:r>
              <a:rPr lang="en-US" altLang="zh-TW" sz="2800" dirty="0" err="1" smtClean="0"/>
              <a:t>Tcpdump</a:t>
            </a:r>
            <a:endParaRPr lang="en-US" altLang="zh-TW" sz="2800" dirty="0" smtClean="0"/>
          </a:p>
          <a:p>
            <a:pPr marL="457200" lvl="1" indent="0">
              <a:buNone/>
            </a:pPr>
            <a:endParaRPr lang="en-US" altLang="zh-TW" sz="2800" dirty="0"/>
          </a:p>
          <a:p>
            <a:r>
              <a:rPr lang="en-US" altLang="zh-TW" sz="3200" dirty="0"/>
              <a:t>Graphical User </a:t>
            </a:r>
            <a:r>
              <a:rPr lang="en-US" altLang="zh-TW" sz="3200" dirty="0" smtClean="0"/>
              <a:t>Interface:</a:t>
            </a:r>
          </a:p>
          <a:p>
            <a:pPr lvl="1"/>
            <a:r>
              <a:rPr lang="en-US" altLang="zh-TW" sz="2800" dirty="0" smtClean="0"/>
              <a:t>Wireshark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8108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Networking tools on Linux - </a:t>
            </a:r>
            <a:r>
              <a:rPr kumimoji="1" lang="en-US" altLang="zh-TW" dirty="0" smtClean="0"/>
              <a:t>What is </a:t>
            </a:r>
            <a:r>
              <a:rPr kumimoji="1" lang="en-US" altLang="zh-TW" dirty="0" err="1"/>
              <a:t>t</a:t>
            </a:r>
            <a:r>
              <a:rPr kumimoji="1" lang="en-US" altLang="zh-TW" dirty="0" err="1" smtClean="0"/>
              <a:t>cpdump</a:t>
            </a:r>
            <a:r>
              <a:rPr kumimoji="1" lang="en-US" altLang="zh-TW" dirty="0" smtClean="0"/>
              <a:t>?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P</a:t>
            </a:r>
            <a:r>
              <a:rPr kumimoji="1" lang="en-US" altLang="zh-TW" dirty="0" smtClean="0"/>
              <a:t>acket analyzer runs under the command line.</a:t>
            </a:r>
          </a:p>
          <a:p>
            <a:r>
              <a:rPr kumimoji="1" lang="en-US" altLang="zh-TW" dirty="0" smtClean="0"/>
              <a:t>Works on most Unix-like OS.</a:t>
            </a:r>
          </a:p>
          <a:p>
            <a:r>
              <a:rPr kumimoji="1" lang="en-US" altLang="zh-TW" dirty="0" smtClean="0"/>
              <a:t>Support common protocols not just TCP.</a:t>
            </a:r>
          </a:p>
        </p:txBody>
      </p:sp>
    </p:spTree>
    <p:extLst>
      <p:ext uri="{BB962C8B-B14F-4D97-AF65-F5344CB8AC3E}">
        <p14:creationId xmlns:p14="http://schemas.microsoft.com/office/powerpoint/2010/main" val="1181259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164504" cy="1325563"/>
          </a:xfrm>
        </p:spPr>
        <p:txBody>
          <a:bodyPr>
            <a:normAutofit/>
          </a:bodyPr>
          <a:lstStyle/>
          <a:p>
            <a:r>
              <a:rPr lang="en-US" altLang="zh-TW" sz="4200" dirty="0"/>
              <a:t>Networking tools on Linux - </a:t>
            </a:r>
            <a:r>
              <a:rPr kumimoji="1" lang="en-US" altLang="zh-TW" sz="4200" dirty="0" smtClean="0"/>
              <a:t>How to Install </a:t>
            </a:r>
            <a:r>
              <a:rPr kumimoji="1" lang="en-US" altLang="zh-TW" sz="4200" dirty="0" err="1" smtClean="0"/>
              <a:t>tcpdump</a:t>
            </a:r>
            <a:endParaRPr kumimoji="1" lang="zh-TW" altLang="en-US" sz="4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Ubuntu</a:t>
            </a:r>
          </a:p>
          <a:p>
            <a:pPr marL="457200" lvl="1" indent="0">
              <a:buNone/>
            </a:pPr>
            <a:r>
              <a:rPr kumimoji="1" lang="en-US" altLang="zh-TW" dirty="0" smtClean="0"/>
              <a:t>$ </a:t>
            </a:r>
            <a:r>
              <a:rPr kumimoji="1" lang="en-US" altLang="zh-TW" dirty="0" err="1" smtClean="0"/>
              <a:t>sudo</a:t>
            </a:r>
            <a:r>
              <a:rPr kumimoji="1" lang="en-US" altLang="zh-TW" dirty="0" smtClean="0"/>
              <a:t> apt-get update</a:t>
            </a:r>
          </a:p>
          <a:p>
            <a:pPr marL="457200" lvl="1" indent="0">
              <a:buNone/>
            </a:pPr>
            <a:r>
              <a:rPr kumimoji="1" lang="en-US" altLang="zh-TW" dirty="0" smtClean="0"/>
              <a:t>$ </a:t>
            </a:r>
            <a:r>
              <a:rPr kumimoji="1" lang="en-US" altLang="zh-TW" dirty="0" err="1" smtClean="0"/>
              <a:t>sudo</a:t>
            </a:r>
            <a:r>
              <a:rPr kumimoji="1" lang="en-US" altLang="zh-TW" dirty="0" smtClean="0"/>
              <a:t> apt-get install </a:t>
            </a:r>
            <a:r>
              <a:rPr kumimoji="1" lang="en-US" altLang="zh-TW" dirty="0" err="1" smtClean="0"/>
              <a:t>tcpdump</a:t>
            </a:r>
            <a:endParaRPr kumimoji="1"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44827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Introduction of virtual machine and installation tutorial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Download VMware workstation 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TW" dirty="0" smtClean="0"/>
              <a:t> </a:t>
            </a:r>
            <a:r>
              <a:rPr lang="en-US" altLang="zh-TW" dirty="0" smtClean="0">
                <a:hlinkClick r:id="rId2"/>
              </a:rPr>
              <a:t>https</a:t>
            </a:r>
            <a:r>
              <a:rPr lang="en-US" altLang="zh-TW" dirty="0">
                <a:hlinkClick r:id="rId2"/>
              </a:rPr>
              <a:t>://</a:t>
            </a:r>
            <a:r>
              <a:rPr lang="en-US" altLang="zh-TW" dirty="0" smtClean="0">
                <a:hlinkClick r:id="rId2"/>
              </a:rPr>
              <a:t>www.vmware.com/products/player/playerpro-evaluation.html</a:t>
            </a:r>
            <a:endParaRPr lang="en-US" altLang="zh-TW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TW" dirty="0" smtClean="0"/>
              <a:t> Or google VMware workstation player</a:t>
            </a:r>
          </a:p>
          <a:p>
            <a:endParaRPr lang="zh-TW" altLang="en-US" dirty="0"/>
          </a:p>
        </p:txBody>
      </p:sp>
      <p:pic>
        <p:nvPicPr>
          <p:cNvPr id="6" name="圖片 5" descr="畫面剪輯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3146181"/>
            <a:ext cx="6705600" cy="3428639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013735" y="5727032"/>
            <a:ext cx="2310063" cy="3753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315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Networking tools on Linux - </a:t>
            </a:r>
            <a:r>
              <a:rPr lang="en-US" altLang="zh-TW" dirty="0" err="1"/>
              <a:t>tcpdump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err="1"/>
              <a:t>tcpdump</a:t>
            </a:r>
            <a:r>
              <a:rPr lang="en-US" altLang="zh-TW" sz="2400" dirty="0"/>
              <a:t> [ </a:t>
            </a:r>
            <a:r>
              <a:rPr lang="en-US" altLang="zh-TW" sz="2400" dirty="0" smtClean="0"/>
              <a:t>-</a:t>
            </a:r>
            <a:r>
              <a:rPr lang="en-US" altLang="zh-TW" sz="2400" dirty="0" err="1" smtClean="0"/>
              <a:t>AennqX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] [ -</a:t>
            </a:r>
            <a:r>
              <a:rPr lang="en-US" altLang="zh-TW" sz="2400" dirty="0" err="1"/>
              <a:t>i</a:t>
            </a:r>
            <a:r>
              <a:rPr lang="en-US" altLang="zh-TW" sz="2400" dirty="0"/>
              <a:t> </a:t>
            </a:r>
            <a:r>
              <a:rPr lang="zh-TW" altLang="en-US" sz="2400" dirty="0"/>
              <a:t>網路介面 </a:t>
            </a:r>
            <a:r>
              <a:rPr lang="en-US" altLang="zh-TW" sz="2400" dirty="0"/>
              <a:t>] </a:t>
            </a:r>
            <a:r>
              <a:rPr lang="en-US" altLang="zh-TW" sz="2400" dirty="0" smtClean="0"/>
              <a:t>[ </a:t>
            </a:r>
            <a:r>
              <a:rPr lang="en-US" altLang="zh-TW" sz="2400" dirty="0"/>
              <a:t>-c </a:t>
            </a:r>
            <a:r>
              <a:rPr lang="zh-TW" altLang="en-US" sz="2400" dirty="0"/>
              <a:t>數量 </a:t>
            </a:r>
            <a:r>
              <a:rPr lang="en-US" altLang="zh-TW" sz="2400" dirty="0"/>
              <a:t>] </a:t>
            </a:r>
            <a:r>
              <a:rPr lang="en-US" altLang="zh-TW" sz="2400" dirty="0" smtClean="0"/>
              <a:t>[ </a:t>
            </a:r>
            <a:r>
              <a:rPr lang="en-US" altLang="zh-TW" sz="2400" dirty="0"/>
              <a:t>-w </a:t>
            </a:r>
            <a:r>
              <a:rPr lang="zh-TW" altLang="en-US" sz="2400" dirty="0" smtClean="0"/>
              <a:t>儲存檔案</a:t>
            </a:r>
            <a:r>
              <a:rPr lang="zh-TW" altLang="en-US" sz="2400" dirty="0"/>
              <a:t>名 </a:t>
            </a:r>
            <a:r>
              <a:rPr lang="en-US" altLang="zh-TW" sz="2400" dirty="0" smtClean="0"/>
              <a:t>]</a:t>
            </a:r>
          </a:p>
          <a:p>
            <a:pPr lvl="1"/>
            <a:r>
              <a:rPr lang="en-US" altLang="zh-TW" sz="2200" dirty="0"/>
              <a:t>-A </a:t>
            </a:r>
            <a:r>
              <a:rPr lang="zh-TW" altLang="en-US" sz="2200" dirty="0" smtClean="0"/>
              <a:t>：</a:t>
            </a:r>
            <a:r>
              <a:rPr lang="en-US" altLang="zh-TW" sz="2000" dirty="0"/>
              <a:t>Print each packet </a:t>
            </a:r>
            <a:r>
              <a:rPr lang="en-US" altLang="zh-TW" sz="2000" dirty="0" smtClean="0"/>
              <a:t>in </a:t>
            </a:r>
            <a:r>
              <a:rPr lang="en-US" altLang="zh-TW" sz="2000" dirty="0"/>
              <a:t>ASCII. Handy for capturing web </a:t>
            </a:r>
            <a:r>
              <a:rPr lang="en-US" altLang="zh-TW" sz="2000" dirty="0" smtClean="0"/>
              <a:t>pages</a:t>
            </a:r>
            <a:endParaRPr lang="en-US" altLang="zh-TW" sz="2200" dirty="0" smtClean="0"/>
          </a:p>
          <a:p>
            <a:pPr lvl="1"/>
            <a:r>
              <a:rPr lang="en-US" altLang="zh-TW" sz="2200" dirty="0" smtClean="0"/>
              <a:t>-e </a:t>
            </a:r>
            <a:r>
              <a:rPr lang="zh-TW" altLang="en-US" sz="2200" dirty="0" smtClean="0"/>
              <a:t>：</a:t>
            </a:r>
            <a:r>
              <a:rPr lang="en-US" altLang="zh-TW" sz="2000" dirty="0"/>
              <a:t>Print the link-level header </a:t>
            </a:r>
            <a:r>
              <a:rPr lang="en-US" altLang="zh-TW" sz="2000" dirty="0" smtClean="0"/>
              <a:t>(MAC) on </a:t>
            </a:r>
            <a:r>
              <a:rPr lang="en-US" altLang="zh-TW" sz="2000" dirty="0"/>
              <a:t>each dump line.</a:t>
            </a:r>
            <a:endParaRPr lang="en-US" altLang="zh-TW" sz="2200" dirty="0" smtClean="0"/>
          </a:p>
          <a:p>
            <a:pPr lvl="1"/>
            <a:r>
              <a:rPr lang="en-US" altLang="zh-TW" sz="2200" dirty="0" smtClean="0"/>
              <a:t>-</a:t>
            </a:r>
            <a:r>
              <a:rPr lang="en-US" altLang="zh-TW" sz="2200" dirty="0" err="1" smtClean="0"/>
              <a:t>nn</a:t>
            </a:r>
            <a:r>
              <a:rPr lang="zh-TW" altLang="en-US" sz="2200" dirty="0" smtClean="0"/>
              <a:t>：</a:t>
            </a:r>
            <a:r>
              <a:rPr lang="en-US" altLang="zh-TW" sz="2000" dirty="0" smtClean="0"/>
              <a:t>Print data with IP and port  number instead of host name</a:t>
            </a:r>
            <a:r>
              <a:rPr lang="zh-TW" altLang="en-US" sz="2200" dirty="0" smtClean="0"/>
              <a:t> </a:t>
            </a:r>
            <a:endParaRPr lang="en-US" altLang="zh-TW" sz="2200" dirty="0" smtClean="0"/>
          </a:p>
          <a:p>
            <a:pPr lvl="1"/>
            <a:r>
              <a:rPr lang="en-US" altLang="zh-TW" sz="2200" dirty="0" smtClean="0"/>
              <a:t>-X </a:t>
            </a:r>
            <a:r>
              <a:rPr lang="zh-TW" altLang="en-US" sz="2200" dirty="0" smtClean="0"/>
              <a:t>：</a:t>
            </a:r>
            <a:r>
              <a:rPr lang="en-US" altLang="zh-TW" sz="2000" dirty="0"/>
              <a:t>print the data of each packet </a:t>
            </a:r>
            <a:r>
              <a:rPr lang="en-US" altLang="zh-TW" sz="2000" dirty="0" smtClean="0"/>
              <a:t>in </a:t>
            </a:r>
            <a:r>
              <a:rPr lang="en-US" altLang="zh-TW" sz="2000" dirty="0"/>
              <a:t>hex and ASCII</a:t>
            </a:r>
            <a:endParaRPr lang="en-US" altLang="zh-TW" sz="2200" dirty="0" smtClean="0"/>
          </a:p>
          <a:p>
            <a:pPr lvl="1"/>
            <a:r>
              <a:rPr lang="en-US" altLang="zh-TW" sz="2200" dirty="0" smtClean="0"/>
              <a:t>-</a:t>
            </a:r>
            <a:r>
              <a:rPr lang="en-US" altLang="zh-TW" sz="2200" dirty="0" err="1"/>
              <a:t>i</a:t>
            </a:r>
            <a:r>
              <a:rPr lang="en-US" altLang="zh-TW" sz="2200" dirty="0"/>
              <a:t> </a:t>
            </a:r>
            <a:r>
              <a:rPr lang="zh-TW" altLang="en-US" sz="2200" dirty="0" smtClean="0"/>
              <a:t>：</a:t>
            </a:r>
            <a:r>
              <a:rPr lang="en-US" altLang="zh-TW" sz="2200" dirty="0"/>
              <a:t>Listen on </a:t>
            </a:r>
            <a:r>
              <a:rPr lang="en-US" altLang="zh-TW" sz="2200" dirty="0" smtClean="0"/>
              <a:t>interface, e.g.: eth0, lo, ppp0</a:t>
            </a:r>
            <a:endParaRPr lang="en-US" altLang="zh-TW" sz="2200" dirty="0"/>
          </a:p>
          <a:p>
            <a:pPr lvl="1"/>
            <a:r>
              <a:rPr lang="en-US" altLang="zh-TW" sz="2200" dirty="0"/>
              <a:t>-c </a:t>
            </a:r>
            <a:r>
              <a:rPr lang="zh-TW" altLang="en-US" sz="2200" dirty="0" smtClean="0"/>
              <a:t>：</a:t>
            </a:r>
            <a:r>
              <a:rPr lang="en-US" altLang="zh-TW" sz="2200" dirty="0"/>
              <a:t>Exit after receiving count </a:t>
            </a:r>
            <a:r>
              <a:rPr lang="en-US" altLang="zh-TW" sz="2200" dirty="0" smtClean="0"/>
              <a:t>packets, if </a:t>
            </a:r>
            <a:r>
              <a:rPr lang="en-US" altLang="zh-TW" sz="2200" dirty="0"/>
              <a:t>without the </a:t>
            </a:r>
            <a:r>
              <a:rPr lang="en-US" altLang="zh-TW" sz="2200" dirty="0" smtClean="0"/>
              <a:t>parameter,</a:t>
            </a:r>
            <a:r>
              <a:rPr lang="zh-TW" altLang="en-US" sz="2200" dirty="0" smtClean="0"/>
              <a:t> </a:t>
            </a:r>
            <a:r>
              <a:rPr lang="en-US" altLang="zh-TW" sz="2200" dirty="0" err="1"/>
              <a:t>tcpdump</a:t>
            </a:r>
            <a:r>
              <a:rPr lang="en-US" altLang="zh-TW" sz="2200" dirty="0"/>
              <a:t> </a:t>
            </a:r>
            <a:r>
              <a:rPr lang="en-US" altLang="zh-TW" sz="2200" dirty="0" smtClean="0"/>
              <a:t>will continue capture packets until press</a:t>
            </a:r>
            <a:r>
              <a:rPr lang="zh-TW" altLang="en-US" sz="2200" dirty="0" smtClean="0"/>
              <a:t> </a:t>
            </a:r>
            <a:r>
              <a:rPr lang="en-US" altLang="zh-TW" sz="2200" dirty="0"/>
              <a:t>[ctrl]-</a:t>
            </a:r>
            <a:r>
              <a:rPr lang="en-US" altLang="zh-TW" sz="2200" dirty="0" smtClean="0"/>
              <a:t>c</a:t>
            </a:r>
          </a:p>
          <a:p>
            <a:pPr lvl="1"/>
            <a:r>
              <a:rPr lang="en-US" altLang="zh-TW" sz="2200" dirty="0" smtClean="0"/>
              <a:t>-</a:t>
            </a:r>
            <a:r>
              <a:rPr lang="en-US" altLang="zh-TW" sz="2200" dirty="0"/>
              <a:t>w </a:t>
            </a:r>
            <a:r>
              <a:rPr lang="zh-TW" altLang="en-US" sz="2200" dirty="0" smtClean="0"/>
              <a:t>：</a:t>
            </a:r>
            <a:r>
              <a:rPr lang="en-US" altLang="zh-TW" sz="2200" dirty="0"/>
              <a:t>Write the raw packets to file rather than parsing and printing them out</a:t>
            </a:r>
            <a:r>
              <a:rPr lang="en-US" altLang="zh-TW" sz="22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65943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Networking tools on Linux - </a:t>
            </a:r>
            <a:r>
              <a:rPr kumimoji="1" lang="en-US" altLang="zh-TW" dirty="0" err="1" smtClean="0"/>
              <a:t>tcpdump</a:t>
            </a:r>
            <a:endParaRPr kumimoji="1"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TW" dirty="0" smtClean="0"/>
              <a:t>$</a:t>
            </a:r>
            <a:r>
              <a:rPr kumimoji="1" lang="zh-TW" altLang="en-US" dirty="0" smtClean="0"/>
              <a:t> </a:t>
            </a:r>
            <a:r>
              <a:rPr kumimoji="1" lang="en-US" altLang="zh-TW" dirty="0" err="1" smtClean="0"/>
              <a:t>sudo</a:t>
            </a:r>
            <a:r>
              <a:rPr kumimoji="1" lang="en-US" altLang="zh-TW" dirty="0" smtClean="0"/>
              <a:t> </a:t>
            </a:r>
            <a:r>
              <a:rPr kumimoji="1" lang="en-US" altLang="zh-TW" dirty="0" err="1" smtClean="0"/>
              <a:t>tcpdump</a:t>
            </a:r>
            <a:r>
              <a:rPr kumimoji="1" lang="en-US" altLang="zh-TW" dirty="0" smtClean="0"/>
              <a:t> –</a:t>
            </a:r>
            <a:r>
              <a:rPr kumimoji="1" lang="en-US" altLang="zh-TW" dirty="0" err="1" smtClean="0"/>
              <a:t>i</a:t>
            </a:r>
            <a:r>
              <a:rPr kumimoji="1" lang="en-US" altLang="zh-TW" dirty="0" smtClean="0"/>
              <a:t> eth0</a:t>
            </a:r>
            <a:endParaRPr kumimoji="1" lang="zh-TW" alt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866" y="2521114"/>
            <a:ext cx="11526268" cy="344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31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885371" cy="1325563"/>
          </a:xfrm>
        </p:spPr>
        <p:txBody>
          <a:bodyPr/>
          <a:lstStyle/>
          <a:p>
            <a:r>
              <a:rPr lang="en-US" altLang="zh-TW" dirty="0"/>
              <a:t>Networking tools on Linux - </a:t>
            </a:r>
            <a:r>
              <a:rPr kumimoji="1" lang="en-US" altLang="zh-TW" dirty="0" smtClean="0"/>
              <a:t>What is Wireshark?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b="1" dirty="0" err="1" smtClean="0"/>
              <a:t>Wireshark</a:t>
            </a:r>
            <a:r>
              <a:rPr kumimoji="1" lang="en-US" altLang="zh-TW" dirty="0" smtClean="0"/>
              <a:t> is the world's foremost network protocol analyzer. It lets you see what's happening on your network at a microscopic level. It is the de facto (and often de jure) standard across many industries and educational institutions.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0570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203004" cy="1325563"/>
          </a:xfrm>
        </p:spPr>
        <p:txBody>
          <a:bodyPr>
            <a:normAutofit/>
          </a:bodyPr>
          <a:lstStyle/>
          <a:p>
            <a:r>
              <a:rPr lang="en-US" altLang="zh-TW" sz="4100" dirty="0"/>
              <a:t>Networking tools on Linux - </a:t>
            </a:r>
            <a:r>
              <a:rPr kumimoji="1" lang="en-US" altLang="zh-TW" sz="4100" dirty="0" smtClean="0"/>
              <a:t>How to Install Wireshark</a:t>
            </a:r>
            <a:r>
              <a:rPr kumimoji="1" lang="zh-TW" altLang="en-US" sz="4100" dirty="0" smtClean="0"/>
              <a:t> </a:t>
            </a:r>
            <a:endParaRPr kumimoji="1" lang="zh-TW" altLang="en-US" sz="41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 smtClean="0"/>
              <a:t>Ubuntu</a:t>
            </a:r>
            <a:r>
              <a:rPr kumimoji="1" lang="zh-TW" altLang="en-US" dirty="0" smtClean="0"/>
              <a:t> </a:t>
            </a:r>
            <a:endParaRPr kumimoji="1" lang="en-US" altLang="zh-TW" dirty="0" smtClean="0"/>
          </a:p>
          <a:p>
            <a:pPr marL="457200" lvl="1" indent="0">
              <a:buNone/>
            </a:pPr>
            <a:r>
              <a:rPr kumimoji="1" lang="en-US" altLang="zh-TW" dirty="0" smtClean="0"/>
              <a:t>$ </a:t>
            </a:r>
            <a:r>
              <a:rPr kumimoji="1" lang="en-US" altLang="zh-TW" dirty="0" err="1" smtClean="0"/>
              <a:t>sudo</a:t>
            </a:r>
            <a:r>
              <a:rPr kumimoji="1" lang="en-US" altLang="zh-TW" dirty="0" smtClean="0"/>
              <a:t> apt-get update</a:t>
            </a:r>
          </a:p>
          <a:p>
            <a:pPr marL="457200" lvl="1" indent="0">
              <a:buNone/>
            </a:pPr>
            <a:r>
              <a:rPr kumimoji="1" lang="en-US" altLang="zh-TW" dirty="0" smtClean="0"/>
              <a:t>$ </a:t>
            </a:r>
            <a:r>
              <a:rPr kumimoji="1" lang="en-US" altLang="zh-TW" dirty="0" err="1" smtClean="0"/>
              <a:t>sudo</a:t>
            </a:r>
            <a:r>
              <a:rPr kumimoji="1" lang="en-US" altLang="zh-TW" dirty="0" smtClean="0"/>
              <a:t> apt-get install </a:t>
            </a:r>
            <a:r>
              <a:rPr kumimoji="1" lang="en-US" altLang="zh-TW" dirty="0" err="1" smtClean="0"/>
              <a:t>wireshark</a:t>
            </a:r>
            <a:endParaRPr kumimoji="1" lang="en-US" altLang="zh-TW" dirty="0" smtClean="0"/>
          </a:p>
          <a:p>
            <a:pPr lvl="1"/>
            <a:endParaRPr kumimoji="1" lang="en-US" altLang="zh-TW" dirty="0" smtClean="0"/>
          </a:p>
          <a:p>
            <a:pPr marL="514350" indent="-457200"/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66693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Networking tools on Linux - </a:t>
            </a:r>
            <a:r>
              <a:rPr kumimoji="1" lang="en-US" altLang="zh-TW" dirty="0" smtClean="0"/>
              <a:t>Start</a:t>
            </a:r>
            <a:r>
              <a:rPr kumimoji="1" lang="zh-TW" altLang="en-US" dirty="0" smtClean="0"/>
              <a:t> </a:t>
            </a:r>
            <a:r>
              <a:rPr kumimoji="1" lang="en-US" altLang="zh-TW" dirty="0" err="1" smtClean="0"/>
              <a:t>Wireshark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(I)</a:t>
            </a:r>
            <a:endParaRPr kumimoji="1"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TW" dirty="0" smtClean="0"/>
              <a:t>$</a:t>
            </a:r>
            <a:r>
              <a:rPr kumimoji="1" lang="zh-TW" altLang="en-US" dirty="0" smtClean="0"/>
              <a:t> </a:t>
            </a:r>
            <a:r>
              <a:rPr kumimoji="1" lang="en-US" altLang="zh-TW" dirty="0" err="1" smtClean="0"/>
              <a:t>wireshark</a:t>
            </a:r>
            <a:r>
              <a:rPr kumimoji="1" lang="en-US" altLang="zh-TW" dirty="0"/>
              <a:t>	</a:t>
            </a:r>
            <a:r>
              <a:rPr kumimoji="1" lang="en-US" altLang="zh-TW" dirty="0" smtClean="0"/>
              <a:t>	#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can’t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find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interface</a:t>
            </a:r>
            <a:endParaRPr kumimoji="1"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533" y="2242502"/>
            <a:ext cx="10013940" cy="4514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338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Networking tools on Linux - </a:t>
            </a:r>
            <a:r>
              <a:rPr kumimoji="1" lang="en-US" altLang="zh-TW" dirty="0" smtClean="0"/>
              <a:t>Start</a:t>
            </a:r>
            <a:r>
              <a:rPr kumimoji="1" lang="zh-TW" altLang="en-US" dirty="0" smtClean="0"/>
              <a:t> </a:t>
            </a:r>
            <a:r>
              <a:rPr kumimoji="1" lang="en-US" altLang="zh-TW" dirty="0" err="1" smtClean="0"/>
              <a:t>Wireshark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(II)</a:t>
            </a:r>
            <a:endParaRPr kumimoji="1"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TW" dirty="0" smtClean="0"/>
              <a:t>$</a:t>
            </a:r>
            <a:r>
              <a:rPr kumimoji="1" lang="zh-TW" altLang="en-US" dirty="0" smtClean="0"/>
              <a:t> </a:t>
            </a:r>
            <a:r>
              <a:rPr kumimoji="1" lang="en-US" altLang="zh-TW" dirty="0" err="1" smtClean="0"/>
              <a:t>sudo</a:t>
            </a:r>
            <a:r>
              <a:rPr kumimoji="1" lang="zh-TW" altLang="en-US" dirty="0" smtClean="0"/>
              <a:t> </a:t>
            </a:r>
            <a:r>
              <a:rPr kumimoji="1" lang="en-US" altLang="zh-TW" dirty="0" err="1" smtClean="0"/>
              <a:t>wireshark</a:t>
            </a:r>
            <a:r>
              <a:rPr kumimoji="1" lang="en-US" altLang="zh-TW" dirty="0"/>
              <a:t>	</a:t>
            </a:r>
            <a:r>
              <a:rPr kumimoji="1" lang="en-US" altLang="zh-TW" dirty="0" smtClean="0"/>
              <a:t>	#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Run as super user but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have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some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warning</a:t>
            </a:r>
            <a:endParaRPr kumimoji="1" lang="zh-TW" altLang="en-US" dirty="0"/>
          </a:p>
        </p:txBody>
      </p:sp>
      <p:pic>
        <p:nvPicPr>
          <p:cNvPr id="8" name="內容版面配置區 5"/>
          <p:cNvPicPr>
            <a:picLocks noChangeAspect="1"/>
          </p:cNvPicPr>
          <p:nvPr/>
        </p:nvPicPr>
        <p:blipFill>
          <a:blip r:embed="rId2"/>
          <a:srcRect t="-10532" b="-10532"/>
          <a:stretch>
            <a:fillRect/>
          </a:stretch>
        </p:blipFill>
        <p:spPr>
          <a:xfrm>
            <a:off x="984102" y="2201214"/>
            <a:ext cx="10222405" cy="4216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391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200" dirty="0"/>
              <a:t>Networking tools on Linux - </a:t>
            </a:r>
            <a:r>
              <a:rPr kumimoji="1" lang="en-US" altLang="zh-TW" sz="4200" dirty="0" smtClean="0"/>
              <a:t>Start</a:t>
            </a:r>
            <a:r>
              <a:rPr kumimoji="1" lang="zh-TW" altLang="en-US" sz="4200" dirty="0" smtClean="0"/>
              <a:t> </a:t>
            </a:r>
            <a:r>
              <a:rPr kumimoji="1" lang="en-US" altLang="zh-TW" sz="4200" dirty="0" err="1" smtClean="0"/>
              <a:t>Wireshark</a:t>
            </a:r>
            <a:r>
              <a:rPr kumimoji="1" lang="zh-TW" altLang="en-US" sz="4200" dirty="0" smtClean="0"/>
              <a:t> </a:t>
            </a:r>
            <a:r>
              <a:rPr kumimoji="1" lang="en-US" altLang="zh-TW" sz="4200" dirty="0" smtClean="0"/>
              <a:t>(III)</a:t>
            </a:r>
            <a:endParaRPr kumimoji="1" lang="zh-TW" altLang="en-US" sz="4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Solution</a:t>
            </a:r>
          </a:p>
          <a:p>
            <a:pPr marL="457200" lvl="1" indent="0">
              <a:buNone/>
            </a:pPr>
            <a:r>
              <a:rPr kumimoji="1" lang="en-US" altLang="zh-TW" dirty="0" smtClean="0"/>
              <a:t>$</a:t>
            </a:r>
            <a:r>
              <a:rPr kumimoji="1" lang="zh-TW" altLang="en-US" dirty="0" smtClean="0"/>
              <a:t> </a:t>
            </a:r>
            <a:r>
              <a:rPr kumimoji="1" lang="en-US" altLang="zh-TW" dirty="0" err="1" smtClean="0"/>
              <a:t>sudo</a:t>
            </a:r>
            <a:r>
              <a:rPr kumimoji="1" lang="en-US" altLang="zh-TW" dirty="0" smtClean="0"/>
              <a:t> </a:t>
            </a:r>
            <a:r>
              <a:rPr kumimoji="1" lang="en-US" altLang="zh-TW" dirty="0" err="1" smtClean="0"/>
              <a:t>chgrp</a:t>
            </a:r>
            <a:r>
              <a:rPr kumimoji="1" lang="en-US" altLang="zh-TW" dirty="0" smtClean="0"/>
              <a:t> YOUR_USERNAME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/</a:t>
            </a:r>
            <a:r>
              <a:rPr kumimoji="1" lang="en-US" altLang="zh-TW" dirty="0" err="1" smtClean="0"/>
              <a:t>usr</a:t>
            </a:r>
            <a:r>
              <a:rPr kumimoji="1" lang="en-US" altLang="zh-TW" dirty="0" smtClean="0"/>
              <a:t>/bin/</a:t>
            </a:r>
            <a:r>
              <a:rPr kumimoji="1" lang="en-US" altLang="zh-TW" dirty="0" err="1" smtClean="0"/>
              <a:t>dumpcap</a:t>
            </a:r>
            <a:r>
              <a:rPr kumimoji="1" lang="en-US" altLang="zh-TW" dirty="0" smtClean="0"/>
              <a:t> </a:t>
            </a:r>
          </a:p>
          <a:p>
            <a:pPr marL="457200" lvl="1" indent="0">
              <a:buNone/>
            </a:pPr>
            <a:r>
              <a:rPr kumimoji="1" lang="en-US" altLang="zh-TW" dirty="0" smtClean="0"/>
              <a:t>$</a:t>
            </a:r>
            <a:r>
              <a:rPr kumimoji="1" lang="zh-TW" altLang="en-US" dirty="0" smtClean="0"/>
              <a:t> </a:t>
            </a:r>
            <a:r>
              <a:rPr kumimoji="1" lang="en-US" altLang="zh-TW" dirty="0" err="1" smtClean="0"/>
              <a:t>sudo</a:t>
            </a:r>
            <a:r>
              <a:rPr kumimoji="1" lang="en-US" altLang="zh-TW" dirty="0" smtClean="0"/>
              <a:t> </a:t>
            </a:r>
            <a:r>
              <a:rPr kumimoji="1" lang="en-US" altLang="zh-TW" dirty="0" err="1" smtClean="0"/>
              <a:t>chmod</a:t>
            </a:r>
            <a:r>
              <a:rPr kumimoji="1" lang="en-US" altLang="zh-TW" dirty="0" smtClean="0"/>
              <a:t> 750 /</a:t>
            </a:r>
            <a:r>
              <a:rPr kumimoji="1" lang="en-US" altLang="zh-TW" dirty="0" err="1" smtClean="0"/>
              <a:t>usr</a:t>
            </a:r>
            <a:r>
              <a:rPr kumimoji="1" lang="en-US" altLang="zh-TW" dirty="0" smtClean="0"/>
              <a:t>/bin/</a:t>
            </a:r>
            <a:r>
              <a:rPr kumimoji="1" lang="en-US" altLang="zh-TW" dirty="0" err="1" smtClean="0"/>
              <a:t>dumpcap</a:t>
            </a:r>
            <a:r>
              <a:rPr kumimoji="1" lang="en-US" altLang="zh-TW" dirty="0" smtClean="0"/>
              <a:t> </a:t>
            </a:r>
          </a:p>
          <a:p>
            <a:pPr marL="457200" lvl="1" indent="0">
              <a:buNone/>
            </a:pPr>
            <a:r>
              <a:rPr kumimoji="1" lang="en-US" altLang="zh-TW" dirty="0" smtClean="0"/>
              <a:t>$</a:t>
            </a:r>
            <a:r>
              <a:rPr kumimoji="1" lang="zh-TW" altLang="en-US" dirty="0" smtClean="0"/>
              <a:t> </a:t>
            </a:r>
            <a:r>
              <a:rPr kumimoji="1" lang="en-US" altLang="zh-TW" dirty="0" err="1" smtClean="0"/>
              <a:t>sudo</a:t>
            </a:r>
            <a:r>
              <a:rPr kumimoji="1" lang="en-US" altLang="zh-TW" dirty="0" smtClean="0"/>
              <a:t> </a:t>
            </a:r>
            <a:r>
              <a:rPr kumimoji="1" lang="en-US" altLang="zh-TW" dirty="0" err="1" smtClean="0"/>
              <a:t>setcap</a:t>
            </a:r>
            <a:r>
              <a:rPr kumimoji="1" lang="en-US" altLang="zh-TW" dirty="0" smtClean="0"/>
              <a:t> </a:t>
            </a:r>
            <a:r>
              <a:rPr kumimoji="1" lang="en-US" altLang="zh-TW" dirty="0" err="1" smtClean="0"/>
              <a:t>cap_net_raw,cap_net_admin+eip</a:t>
            </a:r>
            <a:r>
              <a:rPr kumimoji="1" lang="en-US" altLang="zh-TW" dirty="0" smtClean="0"/>
              <a:t> /</a:t>
            </a:r>
            <a:r>
              <a:rPr kumimoji="1" lang="en-US" altLang="zh-TW" dirty="0" err="1" smtClean="0"/>
              <a:t>usr</a:t>
            </a:r>
            <a:r>
              <a:rPr kumimoji="1" lang="en-US" altLang="zh-TW" dirty="0" smtClean="0"/>
              <a:t>/bin/</a:t>
            </a:r>
            <a:r>
              <a:rPr kumimoji="1" lang="en-US" altLang="zh-TW" dirty="0" err="1" smtClean="0"/>
              <a:t>dumpcap</a:t>
            </a:r>
            <a:endParaRPr kumimoji="1" lang="en-US" altLang="zh-TW" dirty="0"/>
          </a:p>
          <a:p>
            <a:r>
              <a:rPr kumimoji="1" lang="en-US" altLang="zh-TW" dirty="0" smtClean="0"/>
              <a:t>Why</a:t>
            </a:r>
          </a:p>
          <a:p>
            <a:pPr lvl="1"/>
            <a:r>
              <a:rPr kumimoji="1" lang="en-US" altLang="zh-TW" dirty="0" smtClean="0">
                <a:hlinkClick r:id="rId3"/>
              </a:rPr>
              <a:t>https://blog.wireshark.org/2010/02/running-wireshark-as-you/</a:t>
            </a:r>
            <a:endParaRPr kumimoji="1" lang="en-US" altLang="zh-TW" dirty="0" smtClean="0"/>
          </a:p>
          <a:p>
            <a:endParaRPr kumimoji="1"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4012959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200" dirty="0"/>
              <a:t>Networking tools on Linux - </a:t>
            </a:r>
            <a:r>
              <a:rPr kumimoji="1" lang="en-US" altLang="zh-TW" sz="4200" dirty="0" smtClean="0"/>
              <a:t>Start</a:t>
            </a:r>
            <a:r>
              <a:rPr kumimoji="1" lang="zh-TW" altLang="en-US" sz="4200" dirty="0" smtClean="0"/>
              <a:t> </a:t>
            </a:r>
            <a:r>
              <a:rPr kumimoji="1" lang="en-US" altLang="zh-TW" sz="4200" dirty="0" err="1" smtClean="0"/>
              <a:t>Wireshark</a:t>
            </a:r>
            <a:r>
              <a:rPr kumimoji="1" lang="zh-TW" altLang="en-US" sz="4200" dirty="0" smtClean="0"/>
              <a:t> </a:t>
            </a:r>
            <a:r>
              <a:rPr kumimoji="1" lang="en-US" altLang="zh-TW" sz="4200" dirty="0" smtClean="0"/>
              <a:t>(IV)</a:t>
            </a:r>
            <a:endParaRPr kumimoji="1" lang="zh-TW" altLang="en-US" sz="4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TW" dirty="0" smtClean="0"/>
              <a:t>$</a:t>
            </a:r>
            <a:r>
              <a:rPr kumimoji="1" lang="zh-TW" altLang="en-US" dirty="0" smtClean="0"/>
              <a:t> </a:t>
            </a:r>
            <a:r>
              <a:rPr kumimoji="1" lang="en-US" altLang="zh-TW" dirty="0" err="1" smtClean="0"/>
              <a:t>wireshark</a:t>
            </a:r>
            <a:endParaRPr kumimoji="1" lang="zh-TW" altLang="en-US" dirty="0"/>
          </a:p>
        </p:txBody>
      </p:sp>
      <p:pic>
        <p:nvPicPr>
          <p:cNvPr id="5" name="內容版面配置區 3"/>
          <p:cNvPicPr>
            <a:picLocks noChangeAspect="1"/>
          </p:cNvPicPr>
          <p:nvPr/>
        </p:nvPicPr>
        <p:blipFill>
          <a:blip r:embed="rId2"/>
          <a:srcRect t="5404" b="5404"/>
          <a:stretch>
            <a:fillRect/>
          </a:stretch>
        </p:blipFill>
        <p:spPr>
          <a:xfrm>
            <a:off x="812800" y="2259164"/>
            <a:ext cx="10972800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474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Networking tools on Linux - </a:t>
            </a:r>
            <a:r>
              <a:rPr kumimoji="1" lang="en-US" altLang="zh-TW" dirty="0" smtClean="0"/>
              <a:t>Basic Functions (I)</a:t>
            </a:r>
            <a:endParaRPr kumimoji="1"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3"/>
          <a:srcRect l="-9621" r="-962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47424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Networking tools on Linux - </a:t>
            </a:r>
            <a:r>
              <a:rPr kumimoji="1" lang="en-US" altLang="zh-TW" dirty="0" smtClean="0"/>
              <a:t>Basic Functions (II)</a:t>
            </a:r>
            <a:endParaRPr kumimoji="1"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/>
          <a:srcRect l="-9451" r="-945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169344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Introduction of virtual machine and installation tutorial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altLang="zh-TW" dirty="0" smtClean="0"/>
              <a:t>Click the program you downloaded</a:t>
            </a:r>
          </a:p>
          <a:p>
            <a:pPr marL="514350" indent="-514350">
              <a:buFont typeface="+mj-lt"/>
              <a:buAutoNum type="arabicPeriod" startAt="2"/>
            </a:pPr>
            <a:endParaRPr lang="en-US" altLang="zh-TW" dirty="0"/>
          </a:p>
          <a:p>
            <a:pPr marL="514350" indent="-514350">
              <a:buFont typeface="+mj-lt"/>
              <a:buAutoNum type="arabicPeriod" startAt="2"/>
            </a:pPr>
            <a:r>
              <a:rPr lang="en-US" altLang="zh-TW" dirty="0" smtClean="0"/>
              <a:t>Press “Next” to continue installation</a:t>
            </a:r>
          </a:p>
          <a:p>
            <a:pPr marL="514350" indent="-514350">
              <a:buFont typeface="+mj-lt"/>
              <a:buAutoNum type="arabicPeriod" startAt="2"/>
            </a:pPr>
            <a:endParaRPr lang="zh-TW" altLang="en-US" dirty="0"/>
          </a:p>
        </p:txBody>
      </p:sp>
      <p:pic>
        <p:nvPicPr>
          <p:cNvPr id="6" name="圖片 5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593" y="1515240"/>
            <a:ext cx="952633" cy="1247949"/>
          </a:xfrm>
          <a:prstGeom prst="rect">
            <a:avLst/>
          </a:prstGeom>
        </p:spPr>
      </p:pic>
      <p:pic>
        <p:nvPicPr>
          <p:cNvPr id="7" name="圖片 6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593" y="2894376"/>
            <a:ext cx="4772691" cy="3715268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 rot="10800000" flipV="1">
            <a:off x="9894770" y="6203408"/>
            <a:ext cx="722254" cy="2647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5578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Networking tools on Linux - </a:t>
            </a:r>
            <a:r>
              <a:rPr kumimoji="1" lang="en-US" altLang="zh-TW" dirty="0" smtClean="0"/>
              <a:t>Filter (I)</a:t>
            </a:r>
            <a:endParaRPr kumimoji="1"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3"/>
          <a:srcRect l="-9477" r="-947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580553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Networking tools on Linux - </a:t>
            </a:r>
            <a:r>
              <a:rPr kumimoji="1" lang="en-US" altLang="zh-TW" dirty="0" smtClean="0"/>
              <a:t>Filter (II)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 smtClean="0"/>
              <a:t>Common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expression</a:t>
            </a:r>
          </a:p>
          <a:p>
            <a:pPr lvl="1"/>
            <a:r>
              <a:rPr kumimoji="1" lang="en-US" altLang="zh-TW" dirty="0" err="1" smtClean="0"/>
              <a:t>ip.src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/</a:t>
            </a:r>
            <a:r>
              <a:rPr kumimoji="1" lang="zh-TW" altLang="en-US" dirty="0" smtClean="0"/>
              <a:t> </a:t>
            </a:r>
            <a:r>
              <a:rPr kumimoji="1" lang="en-US" altLang="zh-TW" dirty="0" err="1" smtClean="0"/>
              <a:t>ip.dst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/</a:t>
            </a:r>
            <a:r>
              <a:rPr kumimoji="1" lang="zh-TW" altLang="en-US" dirty="0" smtClean="0"/>
              <a:t> </a:t>
            </a:r>
            <a:r>
              <a:rPr kumimoji="1" lang="en-US" altLang="zh-TW" dirty="0" err="1" smtClean="0"/>
              <a:t>ip.addr</a:t>
            </a:r>
            <a:endParaRPr kumimoji="1" lang="en-US" altLang="zh-TW" dirty="0" smtClean="0"/>
          </a:p>
          <a:p>
            <a:pPr lvl="1"/>
            <a:r>
              <a:rPr kumimoji="1" lang="en-US" altLang="zh-TW" dirty="0" err="1" smtClean="0"/>
              <a:t>tcp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/</a:t>
            </a:r>
            <a:r>
              <a:rPr kumimoji="1" lang="zh-TW" altLang="en-US" dirty="0" smtClean="0"/>
              <a:t> </a:t>
            </a:r>
            <a:r>
              <a:rPr kumimoji="1" lang="en-US" altLang="zh-TW" dirty="0" err="1" smtClean="0"/>
              <a:t>udp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/</a:t>
            </a:r>
            <a:r>
              <a:rPr kumimoji="1" lang="zh-TW" altLang="en-US" dirty="0" smtClean="0"/>
              <a:t> </a:t>
            </a:r>
            <a:r>
              <a:rPr kumimoji="1" lang="en-US" altLang="zh-TW" dirty="0" err="1" smtClean="0"/>
              <a:t>arp</a:t>
            </a:r>
            <a:endParaRPr kumimoji="1" lang="en-US" altLang="zh-TW" dirty="0" smtClean="0"/>
          </a:p>
          <a:p>
            <a:pPr lvl="1"/>
            <a:r>
              <a:rPr kumimoji="1" lang="en-US" altLang="zh-TW" dirty="0" err="1" smtClean="0"/>
              <a:t>tcp.port</a:t>
            </a:r>
            <a:r>
              <a:rPr kumimoji="1" lang="en-US" altLang="zh-TW" dirty="0" smtClean="0"/>
              <a:t> / </a:t>
            </a:r>
            <a:r>
              <a:rPr kumimoji="1" lang="en-US" altLang="zh-TW" dirty="0" err="1" smtClean="0"/>
              <a:t>udp.port</a:t>
            </a:r>
            <a:endParaRPr kumimoji="1" lang="en-US" altLang="zh-TW" dirty="0" smtClean="0"/>
          </a:p>
          <a:p>
            <a:pPr lvl="1"/>
            <a:r>
              <a:rPr lang="en-US" altLang="zh-TW" dirty="0" smtClean="0"/>
              <a:t>openflow_v1 / openflow_v4 / openflow_v5 (*)</a:t>
            </a:r>
          </a:p>
          <a:p>
            <a:pPr lvl="1"/>
            <a:r>
              <a:rPr lang="en-US" altLang="zh-TW" dirty="0" smtClean="0"/>
              <a:t>openflow_v4.type (*)</a:t>
            </a:r>
            <a:endParaRPr lang="en-US" altLang="zh-TW" dirty="0"/>
          </a:p>
          <a:p>
            <a:pPr marL="57150" indent="0">
              <a:buNone/>
            </a:pPr>
            <a:endParaRPr kumimoji="1" lang="en-US" altLang="zh-TW" sz="2800" dirty="0" smtClean="0"/>
          </a:p>
          <a:p>
            <a:pPr marL="57150" indent="0">
              <a:buNone/>
            </a:pPr>
            <a:r>
              <a:rPr kumimoji="1" lang="en-US" altLang="zh-TW" sz="2400" dirty="0" smtClean="0"/>
              <a:t>(*) </a:t>
            </a:r>
            <a:r>
              <a:rPr lang="en-US" altLang="zh-TW" sz="2400" dirty="0" smtClean="0"/>
              <a:t>The </a:t>
            </a:r>
            <a:r>
              <a:rPr lang="en-US" altLang="zh-TW" sz="2400" dirty="0" err="1"/>
              <a:t>OpenFlow</a:t>
            </a:r>
            <a:r>
              <a:rPr lang="en-US" altLang="zh-TW" sz="2400" dirty="0"/>
              <a:t> dissector is available in the current </a:t>
            </a:r>
            <a:r>
              <a:rPr lang="en-US" altLang="zh-TW" sz="2400" dirty="0" err="1"/>
              <a:t>Wireshark</a:t>
            </a:r>
            <a:r>
              <a:rPr lang="en-US" altLang="zh-TW" sz="2400" dirty="0"/>
              <a:t> stable release (v1.12.x)</a:t>
            </a:r>
            <a:endParaRPr kumimoji="1" lang="en-US" altLang="zh-TW" sz="2400" dirty="0" smtClean="0"/>
          </a:p>
        </p:txBody>
      </p:sp>
    </p:spTree>
    <p:extLst>
      <p:ext uri="{BB962C8B-B14F-4D97-AF65-F5344CB8AC3E}">
        <p14:creationId xmlns:p14="http://schemas.microsoft.com/office/powerpoint/2010/main" val="360816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Homework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String processing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04958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Overview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/>
              <a:t>Warm-up mini program (10%)</a:t>
            </a:r>
          </a:p>
          <a:p>
            <a:r>
              <a:rPr lang="en-US" altLang="zh-TW" dirty="0"/>
              <a:t>Due date </a:t>
            </a:r>
            <a:r>
              <a:rPr lang="en-US" altLang="zh-TW" b="1" dirty="0" smtClean="0"/>
              <a:t>10/18 </a:t>
            </a:r>
            <a:r>
              <a:rPr lang="en-US" altLang="zh-TW" b="1" dirty="0"/>
              <a:t>23:59</a:t>
            </a:r>
          </a:p>
          <a:p>
            <a:pPr lvl="1"/>
            <a:r>
              <a:rPr lang="en-US" altLang="zh-TW" dirty="0"/>
              <a:t>if you can’t submit it on time, your score will *0.75 for one day.</a:t>
            </a:r>
          </a:p>
          <a:p>
            <a:r>
              <a:rPr lang="en-US" altLang="zh-TW" dirty="0"/>
              <a:t>In this mini program, you will write a program (C or C++) with three </a:t>
            </a:r>
            <a:r>
              <a:rPr lang="en-US" altLang="zh-TW" dirty="0" smtClean="0"/>
              <a:t>commands</a:t>
            </a:r>
            <a:r>
              <a:rPr lang="en-US" altLang="zh-TW" dirty="0"/>
              <a:t>:</a:t>
            </a:r>
          </a:p>
          <a:p>
            <a:pPr marL="981075" lvl="1" indent="-258763">
              <a:buFont typeface="+mj-lt"/>
              <a:buAutoNum type="arabicPeriod"/>
            </a:pPr>
            <a:r>
              <a:rPr lang="en-US" altLang="zh-TW" dirty="0"/>
              <a:t>R</a:t>
            </a:r>
            <a:r>
              <a:rPr lang="en-US" altLang="zh-TW" dirty="0" smtClean="0"/>
              <a:t>everse </a:t>
            </a:r>
            <a:r>
              <a:rPr lang="en-US" altLang="zh-TW" dirty="0"/>
              <a:t>the string that you </a:t>
            </a:r>
            <a:r>
              <a:rPr lang="en-US" altLang="zh-TW" dirty="0" smtClean="0"/>
              <a:t>type.</a:t>
            </a:r>
          </a:p>
          <a:p>
            <a:pPr marL="981075" lvl="1" indent="-258763">
              <a:buFont typeface="+mj-lt"/>
              <a:buAutoNum type="arabicPeriod"/>
            </a:pPr>
            <a:r>
              <a:rPr lang="en-US" altLang="zh-TW" dirty="0" smtClean="0"/>
              <a:t>Split </a:t>
            </a:r>
            <a:r>
              <a:rPr lang="en-US" altLang="zh-TW" dirty="0"/>
              <a:t>the string with specific character. </a:t>
            </a:r>
            <a:endParaRPr lang="en-US" altLang="zh-TW" dirty="0" smtClean="0"/>
          </a:p>
          <a:p>
            <a:pPr marL="981075" lvl="1" indent="-258763">
              <a:buFont typeface="+mj-lt"/>
              <a:buAutoNum type="arabicPeriod"/>
            </a:pPr>
            <a:r>
              <a:rPr lang="en-US" altLang="zh-TW" dirty="0"/>
              <a:t>T</a:t>
            </a:r>
            <a:r>
              <a:rPr lang="en-US" altLang="zh-TW" dirty="0" smtClean="0"/>
              <a:t>erminate </a:t>
            </a:r>
            <a:r>
              <a:rPr lang="en-US" altLang="zh-TW" dirty="0"/>
              <a:t>itself by the </a:t>
            </a:r>
            <a:r>
              <a:rPr lang="en-US" altLang="zh-TW" dirty="0" smtClean="0"/>
              <a:t>command.</a:t>
            </a:r>
            <a:endParaRPr lang="en-US" altLang="zh-TW" dirty="0"/>
          </a:p>
          <a:p>
            <a:r>
              <a:rPr lang="en-US" altLang="zh-TW" dirty="0"/>
              <a:t>You have to submit your code to </a:t>
            </a:r>
            <a:r>
              <a:rPr lang="en-US" altLang="zh-TW" b="1" dirty="0"/>
              <a:t>e3</a:t>
            </a:r>
            <a:r>
              <a:rPr lang="en-US" altLang="zh-TW" dirty="0"/>
              <a:t> system, compress your code with </a:t>
            </a:r>
            <a:r>
              <a:rPr lang="en-US" altLang="zh-TW" b="1" dirty="0"/>
              <a:t>zip</a:t>
            </a:r>
            <a:r>
              <a:rPr lang="en-US" altLang="zh-TW" dirty="0"/>
              <a:t> file, and renamed as your </a:t>
            </a:r>
            <a:r>
              <a:rPr lang="en-US" altLang="zh-TW" b="1" dirty="0"/>
              <a:t>student ID</a:t>
            </a:r>
            <a:r>
              <a:rPr lang="en-US" altLang="zh-TW" dirty="0"/>
              <a:t> (e.g. 0256521.zip</a:t>
            </a:r>
            <a:r>
              <a:rPr lang="en-US" altLang="zh-TW" dirty="0" smtClean="0"/>
              <a:t>). </a:t>
            </a:r>
            <a:r>
              <a:rPr lang="en-US" altLang="zh-TW" dirty="0" smtClean="0">
                <a:hlinkClick r:id="rId2"/>
              </a:rPr>
              <a:t>https</a:t>
            </a:r>
            <a:r>
              <a:rPr lang="en-US" altLang="zh-TW" dirty="0">
                <a:hlinkClick r:id="rId2"/>
              </a:rPr>
              <a:t>://dcpc.nctu.edu.tw/</a:t>
            </a:r>
            <a:endParaRPr lang="en-US" altLang="zh-TW" dirty="0"/>
          </a:p>
          <a:p>
            <a:r>
              <a:rPr lang="en-US" altLang="zh-TW" dirty="0"/>
              <a:t>If you have any questions, please </a:t>
            </a:r>
            <a:r>
              <a:rPr lang="en-US" altLang="zh-TW" dirty="0" smtClean="0"/>
              <a:t>email </a:t>
            </a:r>
            <a:r>
              <a:rPr lang="en-US" altLang="zh-TW" dirty="0" err="1" smtClean="0"/>
              <a:t>TAs.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287183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String - </a:t>
            </a:r>
            <a:r>
              <a:rPr lang="en-US" altLang="zh-TW" dirty="0" err="1" smtClean="0"/>
              <a:t>strtok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CODE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文字版面配置區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TW" dirty="0" smtClean="0"/>
              <a:t>OUTPUT</a:t>
            </a:r>
            <a:endParaRPr lang="zh-TW" alt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914" y="2540419"/>
            <a:ext cx="5071686" cy="31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6778" y="2557967"/>
            <a:ext cx="4875713" cy="1259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文字方塊 1"/>
          <p:cNvSpPr txBox="1"/>
          <p:nvPr/>
        </p:nvSpPr>
        <p:spPr>
          <a:xfrm>
            <a:off x="871914" y="1415087"/>
            <a:ext cx="63356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char * </a:t>
            </a:r>
            <a:r>
              <a:rPr lang="en-US" altLang="zh-TW" sz="2400" dirty="0" err="1"/>
              <a:t>strtok</a:t>
            </a:r>
            <a:r>
              <a:rPr lang="en-US" altLang="zh-TW" sz="2400" dirty="0"/>
              <a:t> ( char * </a:t>
            </a:r>
            <a:r>
              <a:rPr lang="en-US" altLang="zh-TW" sz="2400" dirty="0" err="1"/>
              <a:t>str</a:t>
            </a:r>
            <a:r>
              <a:rPr lang="en-US" altLang="zh-TW" sz="2400" dirty="0"/>
              <a:t>, </a:t>
            </a:r>
            <a:r>
              <a:rPr lang="en-US" altLang="zh-TW" sz="2400" dirty="0" err="1"/>
              <a:t>const</a:t>
            </a:r>
            <a:r>
              <a:rPr lang="en-US" altLang="zh-TW" sz="2400" dirty="0"/>
              <a:t> char * delimiters );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67175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String - </a:t>
            </a:r>
            <a:r>
              <a:rPr lang="en-US" altLang="zh-TW" dirty="0" err="1" smtClean="0"/>
              <a:t>strcmp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CODE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TW" dirty="0" smtClean="0"/>
              <a:t>OUTPUT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788" y="2576012"/>
            <a:ext cx="4772025" cy="3438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1486" y="2576012"/>
            <a:ext cx="5062803" cy="1033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文字方塊 8"/>
          <p:cNvSpPr txBox="1"/>
          <p:nvPr/>
        </p:nvSpPr>
        <p:spPr>
          <a:xfrm>
            <a:off x="871914" y="1415087"/>
            <a:ext cx="6185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/>
              <a:t>int</a:t>
            </a:r>
            <a:r>
              <a:rPr lang="en-US" altLang="zh-TW" sz="2400" dirty="0"/>
              <a:t> </a:t>
            </a:r>
            <a:r>
              <a:rPr lang="en-US" altLang="zh-TW" sz="2400" dirty="0" err="1"/>
              <a:t>strcmp</a:t>
            </a:r>
            <a:r>
              <a:rPr lang="en-US" altLang="zh-TW" sz="2400" dirty="0"/>
              <a:t> ( </a:t>
            </a:r>
            <a:r>
              <a:rPr lang="en-US" altLang="zh-TW" sz="2400" dirty="0" err="1"/>
              <a:t>const</a:t>
            </a:r>
            <a:r>
              <a:rPr lang="en-US" altLang="zh-TW" sz="2400" dirty="0"/>
              <a:t> char * str1, </a:t>
            </a:r>
            <a:r>
              <a:rPr lang="en-US" altLang="zh-TW" sz="2400" dirty="0" err="1"/>
              <a:t>const</a:t>
            </a:r>
            <a:r>
              <a:rPr lang="en-US" altLang="zh-TW" sz="2400" dirty="0"/>
              <a:t> char * str2 );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40860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String - </a:t>
            </a:r>
            <a:r>
              <a:rPr lang="en-US" altLang="zh-TW" dirty="0" err="1" smtClean="0"/>
              <a:t>strcpy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CODE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TW" dirty="0" smtClean="0"/>
              <a:t>OUTPUT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055" y="2552699"/>
            <a:ext cx="5097302" cy="2043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5997" y="2517605"/>
            <a:ext cx="5223141" cy="105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文字方塊 8"/>
          <p:cNvSpPr txBox="1"/>
          <p:nvPr/>
        </p:nvSpPr>
        <p:spPr>
          <a:xfrm>
            <a:off x="871914" y="1415087"/>
            <a:ext cx="70512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altLang="zh-TW" sz="2400" dirty="0"/>
              <a:t>char * strcpy ( char * destination, const char * source );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974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DEMO</a:t>
            </a:r>
            <a:endParaRPr lang="zh-TW" altLang="en-US" dirty="0"/>
          </a:p>
        </p:txBody>
      </p:sp>
      <p:pic>
        <p:nvPicPr>
          <p:cNvPr id="13" name="圖片 12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809" y="3209088"/>
            <a:ext cx="2686425" cy="1209844"/>
          </a:xfrm>
          <a:prstGeom prst="rect">
            <a:avLst/>
          </a:prstGeom>
        </p:spPr>
      </p:pic>
      <p:pic>
        <p:nvPicPr>
          <p:cNvPr id="22" name="內容版面配置區 21" descr="畫面剪輯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1212" y="2023060"/>
            <a:ext cx="9011908" cy="3581900"/>
          </a:xfrm>
        </p:spPr>
      </p:pic>
    </p:spTree>
    <p:extLst>
      <p:ext uri="{BB962C8B-B14F-4D97-AF65-F5344CB8AC3E}">
        <p14:creationId xmlns:p14="http://schemas.microsoft.com/office/powerpoint/2010/main" val="806883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Q &amp; A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41264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Introduction of virtual machine and installation tutorial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en-US" altLang="zh-TW" dirty="0" smtClean="0"/>
              <a:t>Click “I accept the terms in the license Agreement” and press “Next”</a:t>
            </a:r>
          </a:p>
          <a:p>
            <a:pPr marL="514350" indent="-514350">
              <a:buFont typeface="+mj-lt"/>
              <a:buAutoNum type="arabicPeriod" startAt="4"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514350" indent="-514350">
              <a:buFont typeface="+mj-lt"/>
              <a:buAutoNum type="arabicPeriod" startAt="2"/>
            </a:pPr>
            <a:endParaRPr lang="zh-TW" altLang="en-US" dirty="0"/>
          </a:p>
        </p:txBody>
      </p:sp>
      <p:pic>
        <p:nvPicPr>
          <p:cNvPr id="8" name="圖片 7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9654" y="2490274"/>
            <a:ext cx="4772691" cy="3686689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3898231" y="5274644"/>
            <a:ext cx="2338940" cy="3753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6699183" y="5743824"/>
            <a:ext cx="770020" cy="2623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6375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Introduction of virtual machine and installation tutorial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5"/>
            </a:pPr>
            <a:r>
              <a:rPr lang="en-US" altLang="zh-TW" dirty="0" smtClean="0"/>
              <a:t>Press “Next” if you accept default setup</a:t>
            </a:r>
          </a:p>
          <a:p>
            <a:pPr marL="514350" indent="-514350">
              <a:buFont typeface="+mj-lt"/>
              <a:buAutoNum type="arabicPeriod" startAt="5"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514350" indent="-514350">
              <a:buFont typeface="+mj-lt"/>
              <a:buAutoNum type="arabicPeriod" startAt="2"/>
            </a:pPr>
            <a:endParaRPr lang="zh-TW" altLang="en-US" dirty="0"/>
          </a:p>
        </p:txBody>
      </p:sp>
      <p:pic>
        <p:nvPicPr>
          <p:cNvPr id="5" name="圖片 4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8707" y="2408665"/>
            <a:ext cx="4734586" cy="3696216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6699183" y="5705324"/>
            <a:ext cx="770020" cy="2623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612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Introduction of virtual machine and installation tutorial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6"/>
            </a:pPr>
            <a:r>
              <a:rPr lang="en-US" altLang="zh-TW" dirty="0" smtClean="0"/>
              <a:t>Press “Next” if you accept default setup</a:t>
            </a:r>
          </a:p>
          <a:p>
            <a:pPr marL="514350" indent="-514350">
              <a:buFont typeface="+mj-lt"/>
              <a:buAutoNum type="arabicPeriod" startAt="6"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514350" indent="-514350">
              <a:buFont typeface="+mj-lt"/>
              <a:buAutoNum type="arabicPeriod" startAt="2"/>
            </a:pPr>
            <a:endParaRPr lang="zh-TW" altLang="en-US" dirty="0"/>
          </a:p>
        </p:txBody>
      </p:sp>
      <p:pic>
        <p:nvPicPr>
          <p:cNvPr id="8" name="圖片 7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172" y="2480747"/>
            <a:ext cx="4801270" cy="3696216"/>
          </a:xfrm>
          <a:prstGeom prst="rect">
            <a:avLst/>
          </a:prstGeom>
        </p:spPr>
      </p:pic>
      <p:pic>
        <p:nvPicPr>
          <p:cNvPr id="9" name="圖片 8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1" y="2461695"/>
            <a:ext cx="4763165" cy="3715268"/>
          </a:xfrm>
          <a:prstGeom prst="rect">
            <a:avLst/>
          </a:prstGeom>
        </p:spPr>
      </p:pic>
      <p:sp>
        <p:nvSpPr>
          <p:cNvPr id="10" name="向右箭號 9"/>
          <p:cNvSpPr/>
          <p:nvPr/>
        </p:nvSpPr>
        <p:spPr>
          <a:xfrm>
            <a:off x="6110806" y="4077013"/>
            <a:ext cx="54463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4196615" y="5772700"/>
            <a:ext cx="770020" cy="2623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9769643" y="5763074"/>
            <a:ext cx="770020" cy="2623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3860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3023</TotalTime>
  <Words>2105</Words>
  <Application>Microsoft Macintosh PowerPoint</Application>
  <PresentationFormat>寬螢幕</PresentationFormat>
  <Paragraphs>345</Paragraphs>
  <Slides>68</Slides>
  <Notes>8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68</vt:i4>
      </vt:variant>
    </vt:vector>
  </HeadingPairs>
  <TitlesOfParts>
    <vt:vector size="74" baseType="lpstr">
      <vt:lpstr>Arial</vt:lpstr>
      <vt:lpstr>Calibri</vt:lpstr>
      <vt:lpstr>Calibri Light</vt:lpstr>
      <vt:lpstr>Wingdings</vt:lpstr>
      <vt:lpstr>新細明體</vt:lpstr>
      <vt:lpstr>Office 佈景主題</vt:lpstr>
      <vt:lpstr>Simple Linux</vt:lpstr>
      <vt:lpstr>Outline</vt:lpstr>
      <vt:lpstr>Outline</vt:lpstr>
      <vt:lpstr>Introduction of virtual machine and installation tutorial</vt:lpstr>
      <vt:lpstr>Introduction of virtual machine and installation tutorial</vt:lpstr>
      <vt:lpstr>Introduction of virtual machine and installation tutorial</vt:lpstr>
      <vt:lpstr>Introduction of virtual machine and installation tutorial</vt:lpstr>
      <vt:lpstr>Introduction of virtual machine and installation tutorial</vt:lpstr>
      <vt:lpstr>Introduction of virtual machine and installation tutorial</vt:lpstr>
      <vt:lpstr>Introduction of virtual machine and installation tutorial</vt:lpstr>
      <vt:lpstr>Introduction of virtual machine and installation tutorial</vt:lpstr>
      <vt:lpstr>Introduction of virtual machine and installation tutorial</vt:lpstr>
      <vt:lpstr>Introduction of virtual machine and installation tutorial</vt:lpstr>
      <vt:lpstr>Introduction of virtual machine and installation tutorial</vt:lpstr>
      <vt:lpstr>Introduction of virtual machine and installation tutorial</vt:lpstr>
      <vt:lpstr>Introduction of virtual machine and installation tutorial</vt:lpstr>
      <vt:lpstr>Introduction of virtual machine and installation tutorial</vt:lpstr>
      <vt:lpstr>Introduction of virtual machine and installation tutorial</vt:lpstr>
      <vt:lpstr>Introduction of virtual machine and installation tutorial</vt:lpstr>
      <vt:lpstr>Introduction of virtual machine and installation tutorial</vt:lpstr>
      <vt:lpstr>Outline</vt:lpstr>
      <vt:lpstr>To start with... </vt:lpstr>
      <vt:lpstr>To start with... (Continued)</vt:lpstr>
      <vt:lpstr>To start with... (Continued)</vt:lpstr>
      <vt:lpstr>To start with... (Continued)</vt:lpstr>
      <vt:lpstr>To start with... (Continued)</vt:lpstr>
      <vt:lpstr>Outline</vt:lpstr>
      <vt:lpstr>Basic Linux command</vt:lpstr>
      <vt:lpstr>Basic Linux command</vt:lpstr>
      <vt:lpstr>Basic Linux command</vt:lpstr>
      <vt:lpstr>Basic Linux command</vt:lpstr>
      <vt:lpstr>Outline</vt:lpstr>
      <vt:lpstr>Basic Linux programming-VIM</vt:lpstr>
      <vt:lpstr>Basic Linux programming-VIM</vt:lpstr>
      <vt:lpstr>Basic Linux programming – GCC/G++</vt:lpstr>
      <vt:lpstr>Basic Linux programming - Execute and  Forced Terminate</vt:lpstr>
      <vt:lpstr>More explanation</vt:lpstr>
      <vt:lpstr>Argument variable</vt:lpstr>
      <vt:lpstr>Argument variable</vt:lpstr>
      <vt:lpstr>Argument variable</vt:lpstr>
      <vt:lpstr>Basic Linux programming - Process commands </vt:lpstr>
      <vt:lpstr>Basic Linux programming - Run Program in Linux</vt:lpstr>
      <vt:lpstr>Basic Linux programming – FILE I/O</vt:lpstr>
      <vt:lpstr>Basic Linux programming – FILE I/O</vt:lpstr>
      <vt:lpstr>Outline</vt:lpstr>
      <vt:lpstr>Networking tools on Linux - Network commands</vt:lpstr>
      <vt:lpstr>Networking tools on Linux - Capture and analyze packets</vt:lpstr>
      <vt:lpstr>Networking tools on Linux - What is tcpdump?</vt:lpstr>
      <vt:lpstr>Networking tools on Linux - How to Install tcpdump</vt:lpstr>
      <vt:lpstr>Networking tools on Linux - tcpdump</vt:lpstr>
      <vt:lpstr>Networking tools on Linux - tcpdump</vt:lpstr>
      <vt:lpstr>Networking tools on Linux - What is Wireshark?</vt:lpstr>
      <vt:lpstr>Networking tools on Linux - How to Install Wireshark </vt:lpstr>
      <vt:lpstr>Networking tools on Linux - Start Wireshark (I)</vt:lpstr>
      <vt:lpstr>Networking tools on Linux - Start Wireshark (II)</vt:lpstr>
      <vt:lpstr>Networking tools on Linux - Start Wireshark (III)</vt:lpstr>
      <vt:lpstr>Networking tools on Linux - Start Wireshark (IV)</vt:lpstr>
      <vt:lpstr>Networking tools on Linux - Basic Functions (I)</vt:lpstr>
      <vt:lpstr>Networking tools on Linux - Basic Functions (II)</vt:lpstr>
      <vt:lpstr>Networking tools on Linux - Filter (I)</vt:lpstr>
      <vt:lpstr>Networking tools on Linux - Filter (II)</vt:lpstr>
      <vt:lpstr>Homework</vt:lpstr>
      <vt:lpstr>Overview</vt:lpstr>
      <vt:lpstr>String - strtok</vt:lpstr>
      <vt:lpstr>String - strcmp</vt:lpstr>
      <vt:lpstr>String - strcpy</vt:lpstr>
      <vt:lpstr>DEMO</vt:lpstr>
      <vt:lpstr>Q &amp; A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Liunx</dc:title>
  <dc:creator>amy780911</dc:creator>
  <cp:lastModifiedBy>Hsien-Wen Hu</cp:lastModifiedBy>
  <cp:revision>82</cp:revision>
  <dcterms:created xsi:type="dcterms:W3CDTF">2013-09-14T06:56:01Z</dcterms:created>
  <dcterms:modified xsi:type="dcterms:W3CDTF">2017-09-28T02:09:51Z</dcterms:modified>
</cp:coreProperties>
</file>