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32"/>
    <p:restoredTop sz="94637"/>
  </p:normalViewPr>
  <p:slideViewPr>
    <p:cSldViewPr snapToGrid="0" snapToObjects="1">
      <p:cViewPr>
        <p:scale>
          <a:sx n="75" d="100"/>
          <a:sy n="75" d="100"/>
        </p:scale>
        <p:origin x="744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localhost/Volumes/HOLOCRON/FRESH-START-DATA/cleaned-data/FirstYear-FS-post-tes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localhost/Volumes/HOLOCRON/FRESH-START-DATA/cleaned-data/FirstYear-FS-post-test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localhost/Volumes/HOLOCRON/FRESH-START-DATA/cleaned-data/FirstYear-FS-post-test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file://localhost/Volumes/HOLOCRON/FRESH-START-DATA/cleaned-data/FirstYear-FS-post-test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oleObject" Target="file://localhost/Volumes/HOLOCRON/FRESH-START-DATA/cleaned-data/FirstYear-FS-post-test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oleObject" Target="file://localhost/Volumes/HOLOCRON/FRESH-START-DATA/cleaned-data/FirstYear-FS-post-tes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1800">
                <a:solidFill>
                  <a:schemeClr val="bg1"/>
                </a:solidFill>
              </a:rPr>
              <a:t>Q5a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Sheet1!$N$11:$N$15</c:f>
              <c:numCache>
                <c:formatCode>General</c:formatCode>
                <c:ptCount val="5"/>
                <c:pt idx="0">
                  <c:v>3.0</c:v>
                </c:pt>
                <c:pt idx="1">
                  <c:v>4.0</c:v>
                </c:pt>
                <c:pt idx="2">
                  <c:v>5.0</c:v>
                </c:pt>
                <c:pt idx="3">
                  <c:v>6.0</c:v>
                </c:pt>
                <c:pt idx="4">
                  <c:v>7.0</c:v>
                </c:pt>
              </c:numCache>
            </c:numRef>
          </c:cat>
          <c:val>
            <c:numRef>
              <c:f>Sheet1!$O$11:$O$15</c:f>
              <c:numCache>
                <c:formatCode>General</c:formatCode>
                <c:ptCount val="5"/>
                <c:pt idx="0">
                  <c:v>1.0</c:v>
                </c:pt>
                <c:pt idx="1">
                  <c:v>1.0</c:v>
                </c:pt>
                <c:pt idx="2">
                  <c:v>5.0</c:v>
                </c:pt>
                <c:pt idx="3">
                  <c:v>12.0</c:v>
                </c:pt>
                <c:pt idx="4">
                  <c:v>10.0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597418064"/>
        <c:axId val="-1524159968"/>
      </c:barChart>
      <c:catAx>
        <c:axId val="-1597418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24159968"/>
        <c:crosses val="autoZero"/>
        <c:auto val="1"/>
        <c:lblAlgn val="ctr"/>
        <c:lblOffset val="100"/>
        <c:noMultiLvlLbl val="0"/>
      </c:catAx>
      <c:valAx>
        <c:axId val="-1524159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97418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bg1"/>
                </a:solidFill>
              </a:rPr>
              <a:t>Q5b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Sheet1!$Q$11:$Q$22</c:f>
              <c:strCache>
                <c:ptCount val="12"/>
                <c:pt idx="0">
                  <c:v>academic mindset</c:v>
                </c:pt>
                <c:pt idx="1">
                  <c:v>entrepreneurship</c:v>
                </c:pt>
                <c:pt idx="2">
                  <c:v>goal setting</c:v>
                </c:pt>
                <c:pt idx="3">
                  <c:v>growth mindset</c:v>
                </c:pt>
                <c:pt idx="4">
                  <c:v>interpersonal relationships</c:v>
                </c:pt>
                <c:pt idx="5">
                  <c:v>networking</c:v>
                </c:pt>
                <c:pt idx="6">
                  <c:v>passion</c:v>
                </c:pt>
                <c:pt idx="7">
                  <c:v>perseverance</c:v>
                </c:pt>
                <c:pt idx="8">
                  <c:v>planning</c:v>
                </c:pt>
                <c:pt idx="9">
                  <c:v>research</c:v>
                </c:pt>
                <c:pt idx="10">
                  <c:v>study skills</c:v>
                </c:pt>
                <c:pt idx="11">
                  <c:v>time managment </c:v>
                </c:pt>
              </c:strCache>
            </c:strRef>
          </c:cat>
          <c:val>
            <c:numRef>
              <c:f>Sheet1!$R$11:$R$22</c:f>
              <c:numCache>
                <c:formatCode>General</c:formatCode>
                <c:ptCount val="12"/>
                <c:pt idx="0">
                  <c:v>3.0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2.0</c:v>
                </c:pt>
                <c:pt idx="5">
                  <c:v>1.0</c:v>
                </c:pt>
                <c:pt idx="6">
                  <c:v>2.0</c:v>
                </c:pt>
                <c:pt idx="7">
                  <c:v>3.0</c:v>
                </c:pt>
                <c:pt idx="8">
                  <c:v>3.0</c:v>
                </c:pt>
                <c:pt idx="9">
                  <c:v>2.0</c:v>
                </c:pt>
                <c:pt idx="10">
                  <c:v>2.0</c:v>
                </c:pt>
                <c:pt idx="11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523793536"/>
        <c:axId val="-1523791216"/>
      </c:barChart>
      <c:catAx>
        <c:axId val="-1523793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23791216"/>
        <c:crosses val="autoZero"/>
        <c:auto val="1"/>
        <c:lblAlgn val="ctr"/>
        <c:lblOffset val="100"/>
        <c:noMultiLvlLbl val="0"/>
      </c:catAx>
      <c:valAx>
        <c:axId val="-1523791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23793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1400">
                <a:solidFill>
                  <a:schemeClr val="bg1"/>
                </a:solidFill>
              </a:rPr>
              <a:t>Q5c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Sheet1!$T$11:$T$21</c:f>
              <c:strCache>
                <c:ptCount val="11"/>
                <c:pt idx="0">
                  <c:v>academic mindset</c:v>
                </c:pt>
                <c:pt idx="1">
                  <c:v>career services</c:v>
                </c:pt>
                <c:pt idx="2">
                  <c:v>course selection</c:v>
                </c:pt>
                <c:pt idx="3">
                  <c:v>entrepreneurship</c:v>
                </c:pt>
                <c:pt idx="4">
                  <c:v>interpersonal relationships</c:v>
                </c:pt>
                <c:pt idx="5">
                  <c:v>networking</c:v>
                </c:pt>
                <c:pt idx="6">
                  <c:v>perseverance</c:v>
                </c:pt>
                <c:pt idx="7">
                  <c:v>planning</c:v>
                </c:pt>
                <c:pt idx="8">
                  <c:v>research</c:v>
                </c:pt>
                <c:pt idx="9">
                  <c:v>time management</c:v>
                </c:pt>
                <c:pt idx="10">
                  <c:v>trust the process</c:v>
                </c:pt>
              </c:strCache>
            </c:strRef>
          </c:cat>
          <c:val>
            <c:numRef>
              <c:f>Sheet1!$U$11:$U$21</c:f>
              <c:numCache>
                <c:formatCode>General</c:formatCode>
                <c:ptCount val="11"/>
                <c:pt idx="0">
                  <c:v>2.0</c:v>
                </c:pt>
                <c:pt idx="1">
                  <c:v>1.0</c:v>
                </c:pt>
                <c:pt idx="2">
                  <c:v>6.0</c:v>
                </c:pt>
                <c:pt idx="3">
                  <c:v>2.0</c:v>
                </c:pt>
                <c:pt idx="4">
                  <c:v>2.0</c:v>
                </c:pt>
                <c:pt idx="5">
                  <c:v>3.0</c:v>
                </c:pt>
                <c:pt idx="6">
                  <c:v>5.0</c:v>
                </c:pt>
                <c:pt idx="7">
                  <c:v>1.0</c:v>
                </c:pt>
                <c:pt idx="8">
                  <c:v>1.0</c:v>
                </c:pt>
                <c:pt idx="9">
                  <c:v>3.0</c:v>
                </c:pt>
                <c:pt idx="10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520996832"/>
        <c:axId val="-1520994512"/>
      </c:barChart>
      <c:catAx>
        <c:axId val="-1520996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20994512"/>
        <c:crosses val="autoZero"/>
        <c:auto val="1"/>
        <c:lblAlgn val="ctr"/>
        <c:lblOffset val="100"/>
        <c:noMultiLvlLbl val="0"/>
      </c:catAx>
      <c:valAx>
        <c:axId val="-1520994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209968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bg1"/>
                </a:solidFill>
              </a:rPr>
              <a:t>Q6a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Sheet1!$N$27:$N$31</c:f>
              <c:numCache>
                <c:formatCode>General</c:formatCode>
                <c:ptCount val="5"/>
                <c:pt idx="0">
                  <c:v>3.0</c:v>
                </c:pt>
                <c:pt idx="1">
                  <c:v>4.0</c:v>
                </c:pt>
                <c:pt idx="2">
                  <c:v>5.0</c:v>
                </c:pt>
                <c:pt idx="3">
                  <c:v>6.0</c:v>
                </c:pt>
                <c:pt idx="4">
                  <c:v>7.0</c:v>
                </c:pt>
              </c:numCache>
            </c:numRef>
          </c:cat>
          <c:val>
            <c:numRef>
              <c:f>Sheet1!$O$27:$O$31</c:f>
              <c:numCache>
                <c:formatCode>General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5.0</c:v>
                </c:pt>
                <c:pt idx="3">
                  <c:v>6.0</c:v>
                </c:pt>
                <c:pt idx="4">
                  <c:v>14.0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520602304"/>
        <c:axId val="-1520599984"/>
      </c:barChart>
      <c:catAx>
        <c:axId val="-1520602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20599984"/>
        <c:crosses val="autoZero"/>
        <c:auto val="1"/>
        <c:lblAlgn val="ctr"/>
        <c:lblOffset val="100"/>
        <c:noMultiLvlLbl val="0"/>
      </c:catAx>
      <c:valAx>
        <c:axId val="-1520599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206023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bg1"/>
                </a:solidFill>
              </a:rPr>
              <a:t>Q6b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Sheet1!$Q$27:$Q$35</c:f>
              <c:strCache>
                <c:ptCount val="9"/>
                <c:pt idx="0">
                  <c:v>financial aid</c:v>
                </c:pt>
                <c:pt idx="1">
                  <c:v>interpersonal relationships</c:v>
                </c:pt>
                <c:pt idx="2">
                  <c:v>many people go to grad school</c:v>
                </c:pt>
                <c:pt idx="3">
                  <c:v>networking</c:v>
                </c:pt>
                <c:pt idx="4">
                  <c:v>opportunity</c:v>
                </c:pt>
                <c:pt idx="5">
                  <c:v>oppprtunity</c:v>
                </c:pt>
                <c:pt idx="6">
                  <c:v>passion</c:v>
                </c:pt>
                <c:pt idx="7">
                  <c:v>passion </c:v>
                </c:pt>
                <c:pt idx="8">
                  <c:v>research</c:v>
                </c:pt>
              </c:strCache>
            </c:strRef>
          </c:cat>
          <c:val>
            <c:numRef>
              <c:f>Sheet1!$R$27:$R$35</c:f>
              <c:numCache>
                <c:formatCode>General</c:formatCode>
                <c:ptCount val="9"/>
                <c:pt idx="0">
                  <c:v>4.0</c:v>
                </c:pt>
                <c:pt idx="1">
                  <c:v>2.0</c:v>
                </c:pt>
                <c:pt idx="2">
                  <c:v>1.0</c:v>
                </c:pt>
                <c:pt idx="3">
                  <c:v>2.0</c:v>
                </c:pt>
                <c:pt idx="4">
                  <c:v>1.0</c:v>
                </c:pt>
                <c:pt idx="5">
                  <c:v>1.0</c:v>
                </c:pt>
                <c:pt idx="6">
                  <c:v>1.0</c:v>
                </c:pt>
                <c:pt idx="7">
                  <c:v>1.0</c:v>
                </c:pt>
                <c:pt idx="8">
                  <c:v>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521331056"/>
        <c:axId val="-1521355520"/>
      </c:barChart>
      <c:catAx>
        <c:axId val="-1521331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21355520"/>
        <c:crosses val="autoZero"/>
        <c:auto val="1"/>
        <c:lblAlgn val="ctr"/>
        <c:lblOffset val="100"/>
        <c:noMultiLvlLbl val="0"/>
      </c:catAx>
      <c:valAx>
        <c:axId val="-1521355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213310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bg1"/>
                </a:solidFill>
              </a:rPr>
              <a:t>Q6c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Sheet1!$T$27:$T$38</c:f>
              <c:strCache>
                <c:ptCount val="12"/>
                <c:pt idx="0">
                  <c:v>academic growth</c:v>
                </c:pt>
                <c:pt idx="1">
                  <c:v>benefits</c:v>
                </c:pt>
                <c:pt idx="2">
                  <c:v>course selection</c:v>
                </c:pt>
                <c:pt idx="3">
                  <c:v>entrepreneurship</c:v>
                </c:pt>
                <c:pt idx="4">
                  <c:v>financial aid</c:v>
                </c:pt>
                <c:pt idx="5">
                  <c:v>flexibility</c:v>
                </c:pt>
                <c:pt idx="6">
                  <c:v>goal setting</c:v>
                </c:pt>
                <c:pt idx="7">
                  <c:v>graduate applications</c:v>
                </c:pt>
                <c:pt idx="8">
                  <c:v>networking</c:v>
                </c:pt>
                <c:pt idx="9">
                  <c:v>opportunity </c:v>
                </c:pt>
                <c:pt idx="10">
                  <c:v>perseverance</c:v>
                </c:pt>
                <c:pt idx="11">
                  <c:v>research</c:v>
                </c:pt>
              </c:strCache>
            </c:strRef>
          </c:cat>
          <c:val>
            <c:numRef>
              <c:f>Sheet1!$U$27:$U$38</c:f>
              <c:numCache>
                <c:formatCode>General</c:formatCode>
                <c:ptCount val="12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2.0</c:v>
                </c:pt>
                <c:pt idx="5">
                  <c:v>1.0</c:v>
                </c:pt>
                <c:pt idx="6">
                  <c:v>3.0</c:v>
                </c:pt>
                <c:pt idx="7">
                  <c:v>2.0</c:v>
                </c:pt>
                <c:pt idx="8">
                  <c:v>4.0</c:v>
                </c:pt>
                <c:pt idx="9">
                  <c:v>4.0</c:v>
                </c:pt>
                <c:pt idx="10">
                  <c:v>2.0</c:v>
                </c:pt>
                <c:pt idx="11">
                  <c:v>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522959936"/>
        <c:axId val="-1523055200"/>
      </c:barChart>
      <c:catAx>
        <c:axId val="-1522959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23055200"/>
        <c:crosses val="autoZero"/>
        <c:auto val="1"/>
        <c:lblAlgn val="ctr"/>
        <c:lblOffset val="100"/>
        <c:noMultiLvlLbl val="0"/>
      </c:catAx>
      <c:valAx>
        <c:axId val="-1523055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22959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08F80-A5CA-F24C-A422-4375932C6A91}" type="datetimeFigureOut">
              <a:rPr lang="en-US" smtClean="0"/>
              <a:t>5/8/18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13706E-64E3-464B-A274-AA413B622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758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8A6C1B-83C8-854A-B49E-96A70F0790C7}" type="datetimeFigureOut">
              <a:rPr lang="en-US" smtClean="0"/>
              <a:t>5/8/18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D855E5-74CC-3B47-BAC7-41B8776C2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72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>
            <a:off x="10282989" y="0"/>
            <a:ext cx="0" cy="685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310064"/>
            <a:ext cx="7086600" cy="2242636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644775"/>
            <a:ext cx="7086600" cy="1146425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78B5-7023-1447-9373-0D287BD1BE95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879D3-46EF-CA4E-BEE3-26F34C214D2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9657347" y="3927057"/>
            <a:ext cx="1251284" cy="125128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Shape 639"/>
          <p:cNvGrpSpPr/>
          <p:nvPr userDrawn="1"/>
        </p:nvGrpSpPr>
        <p:grpSpPr>
          <a:xfrm>
            <a:off x="9881936" y="4153474"/>
            <a:ext cx="802106" cy="802058"/>
            <a:chOff x="576250" y="4319400"/>
            <a:chExt cx="442075" cy="442050"/>
          </a:xfrm>
        </p:grpSpPr>
        <p:sp>
          <p:nvSpPr>
            <p:cNvPr id="12" name="Shape 640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381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" name="Shape 641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285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642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285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643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285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4115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78B5-7023-1447-9373-0D287BD1BE95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879D3-46EF-CA4E-BEE3-26F34C214D2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-25219" y="447148"/>
            <a:ext cx="162025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 userDrawn="1"/>
        </p:nvSpPr>
        <p:spPr>
          <a:xfrm>
            <a:off x="379639" y="90250"/>
            <a:ext cx="713796" cy="71379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Shape 428"/>
          <p:cNvGrpSpPr/>
          <p:nvPr userDrawn="1"/>
        </p:nvGrpSpPr>
        <p:grpSpPr>
          <a:xfrm>
            <a:off x="550240" y="292076"/>
            <a:ext cx="372593" cy="310144"/>
            <a:chOff x="1247825" y="322750"/>
            <a:chExt cx="443300" cy="369000"/>
          </a:xfrm>
        </p:grpSpPr>
        <p:sp>
          <p:nvSpPr>
            <p:cNvPr id="11" name="Shape 429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381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430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381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431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381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432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381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433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381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96187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5296" y="365125"/>
            <a:ext cx="9741408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5296" y="1825625"/>
            <a:ext cx="9741408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78B5-7023-1447-9373-0D287BD1BE95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879D3-46EF-CA4E-BEE3-26F34C214D2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761617"/>
            <a:ext cx="162025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 userDrawn="1"/>
        </p:nvSpPr>
        <p:spPr>
          <a:xfrm>
            <a:off x="266619" y="1346447"/>
            <a:ext cx="830340" cy="8303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Shape 822"/>
          <p:cNvGrpSpPr/>
          <p:nvPr userDrawn="1"/>
        </p:nvGrpSpPr>
        <p:grpSpPr>
          <a:xfrm>
            <a:off x="455579" y="1544621"/>
            <a:ext cx="452420" cy="433992"/>
            <a:chOff x="5233525" y="4954450"/>
            <a:chExt cx="538275" cy="516350"/>
          </a:xfrm>
        </p:grpSpPr>
        <p:sp>
          <p:nvSpPr>
            <p:cNvPr id="11" name="Shape 823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381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824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381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825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381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826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381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827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381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828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381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829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381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830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381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831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381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83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381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833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381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7358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603376"/>
            <a:ext cx="7321550" cy="2852737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722812"/>
            <a:ext cx="732155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78B5-7023-1447-9373-0D287BD1BE95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879D3-46EF-CA4E-BEE3-26F34C214D2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4589463"/>
            <a:ext cx="12192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 userDrawn="1"/>
        </p:nvSpPr>
        <p:spPr>
          <a:xfrm>
            <a:off x="9422147" y="4029410"/>
            <a:ext cx="1120106" cy="11201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Shape 660"/>
          <p:cNvGrpSpPr/>
          <p:nvPr userDrawn="1"/>
        </p:nvGrpSpPr>
        <p:grpSpPr>
          <a:xfrm>
            <a:off x="9665367" y="4283084"/>
            <a:ext cx="633666" cy="612758"/>
            <a:chOff x="1247825" y="5001950"/>
            <a:chExt cx="443300" cy="428675"/>
          </a:xfrm>
        </p:grpSpPr>
        <p:sp>
          <p:nvSpPr>
            <p:cNvPr id="18" name="Shape 661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0" t="0" r="0" b="0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285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662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0" t="0" r="0" b="0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285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663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0" t="0" r="0" b="0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285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664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285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665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285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666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0" t="0" r="0" b="0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285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96799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78B5-7023-1447-9373-0D287BD1BE95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879D3-46EF-CA4E-BEE3-26F34C214D2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761617"/>
            <a:ext cx="162025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 userDrawn="1"/>
        </p:nvSpPr>
        <p:spPr>
          <a:xfrm>
            <a:off x="320470" y="1400298"/>
            <a:ext cx="722638" cy="72263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Shape 822"/>
          <p:cNvGrpSpPr/>
          <p:nvPr userDrawn="1"/>
        </p:nvGrpSpPr>
        <p:grpSpPr>
          <a:xfrm>
            <a:off x="248990" y="1346447"/>
            <a:ext cx="865598" cy="830340"/>
            <a:chOff x="5233525" y="4954450"/>
            <a:chExt cx="538275" cy="516350"/>
          </a:xfrm>
        </p:grpSpPr>
        <p:sp>
          <p:nvSpPr>
            <p:cNvPr id="11" name="Shape 823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381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824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381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825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381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826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381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827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381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828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381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829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381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830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381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831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381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83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381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833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381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69308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78B5-7023-1447-9373-0D287BD1BE95}" type="datetimeFigureOut">
              <a:rPr lang="en-US" smtClean="0"/>
              <a:t>5/8/18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879D3-46EF-CA4E-BEE3-26F34C214D2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1761617"/>
            <a:ext cx="162025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 userDrawn="1"/>
        </p:nvSpPr>
        <p:spPr>
          <a:xfrm>
            <a:off x="320470" y="1400298"/>
            <a:ext cx="722638" cy="72263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Shape 490"/>
          <p:cNvGrpSpPr/>
          <p:nvPr userDrawn="1"/>
        </p:nvGrpSpPr>
        <p:grpSpPr>
          <a:xfrm>
            <a:off x="497037" y="1579091"/>
            <a:ext cx="369504" cy="369504"/>
            <a:chOff x="2594050" y="1631825"/>
            <a:chExt cx="439625" cy="439625"/>
          </a:xfrm>
        </p:grpSpPr>
        <p:sp>
          <p:nvSpPr>
            <p:cNvPr id="25" name="Shape 491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381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492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381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49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381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494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381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9443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45673"/>
            <a:ext cx="10515600" cy="2190223"/>
          </a:xfrm>
        </p:spPr>
        <p:txBody>
          <a:bodyPr>
            <a:normAutofit/>
          </a:bodyPr>
          <a:lstStyle>
            <a:lvl1pPr marL="0" indent="0" algn="ctr">
              <a:buNone/>
              <a:defRPr sz="4400" i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78B5-7023-1447-9373-0D287BD1BE95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879D3-46EF-CA4E-BEE3-26F34C214D25}" type="slidenum">
              <a:rPr lang="en-US" smtClean="0"/>
              <a:t>‹#›</a:t>
            </a:fld>
            <a:endParaRPr lang="en-US"/>
          </a:p>
        </p:txBody>
      </p:sp>
      <p:cxnSp>
        <p:nvCxnSpPr>
          <p:cNvPr id="22" name="Straight Connector 21"/>
          <p:cNvCxnSpPr/>
          <p:nvPr userDrawn="1"/>
        </p:nvCxnSpPr>
        <p:spPr>
          <a:xfrm flipV="1">
            <a:off x="6096000" y="4846320"/>
            <a:ext cx="0" cy="201168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 userDrawn="1"/>
        </p:nvSpPr>
        <p:spPr>
          <a:xfrm>
            <a:off x="5734681" y="4990562"/>
            <a:ext cx="722638" cy="72263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hape 463"/>
          <p:cNvSpPr/>
          <p:nvPr userDrawn="1"/>
        </p:nvSpPr>
        <p:spPr>
          <a:xfrm>
            <a:off x="5855367" y="5133002"/>
            <a:ext cx="481266" cy="437758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38100" cap="rnd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" name="TextBox 6"/>
          <p:cNvSpPr txBox="1"/>
          <p:nvPr userDrawn="1"/>
        </p:nvSpPr>
        <p:spPr>
          <a:xfrm>
            <a:off x="716808" y="960843"/>
            <a:ext cx="73129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solidFill>
                  <a:schemeClr val="accent1"/>
                </a:solidFill>
                <a:latin typeface="Times" charset="0"/>
                <a:ea typeface="Times" charset="0"/>
                <a:cs typeface="Times" charset="0"/>
              </a:rPr>
              <a:t>“</a:t>
            </a:r>
            <a:endParaRPr lang="en-US" dirty="0">
              <a:solidFill>
                <a:schemeClr val="accent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10803169" y="3678399"/>
            <a:ext cx="73129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solidFill>
                  <a:schemeClr val="accent1"/>
                </a:solidFill>
                <a:latin typeface="Times" charset="0"/>
                <a:ea typeface="Times" charset="0"/>
                <a:cs typeface="Times" charset="0"/>
              </a:rPr>
              <a:t>”</a:t>
            </a:r>
            <a:endParaRPr lang="en-US" sz="16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78B5-7023-1447-9373-0D287BD1BE95}" type="datetimeFigureOut">
              <a:rPr lang="en-US" smtClean="0"/>
              <a:t>5/8/18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879D3-46EF-CA4E-BEE3-26F34C214D25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1761617"/>
            <a:ext cx="162025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339064" y="1418892"/>
            <a:ext cx="685450" cy="6854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Shape 822"/>
          <p:cNvGrpSpPr/>
          <p:nvPr userDrawn="1"/>
        </p:nvGrpSpPr>
        <p:grpSpPr>
          <a:xfrm>
            <a:off x="248990" y="1346447"/>
            <a:ext cx="865598" cy="830340"/>
            <a:chOff x="5233525" y="4954450"/>
            <a:chExt cx="538275" cy="516350"/>
          </a:xfrm>
        </p:grpSpPr>
        <p:sp>
          <p:nvSpPr>
            <p:cNvPr id="9" name="Shape 823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381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824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381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825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381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826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381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827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381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828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381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829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381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830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381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831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381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83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381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833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381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58443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78B5-7023-1447-9373-0D287BD1BE95}" type="datetimeFigureOut">
              <a:rPr lang="en-US" smtClean="0"/>
              <a:t>5/8/18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879D3-46EF-CA4E-BEE3-26F34C214D25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1761617"/>
            <a:ext cx="162025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 userDrawn="1"/>
        </p:nvSpPr>
        <p:spPr>
          <a:xfrm>
            <a:off x="320470" y="1400298"/>
            <a:ext cx="722638" cy="72263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Shape 822"/>
          <p:cNvGrpSpPr/>
          <p:nvPr userDrawn="1"/>
        </p:nvGrpSpPr>
        <p:grpSpPr>
          <a:xfrm>
            <a:off x="248990" y="1346447"/>
            <a:ext cx="865598" cy="830340"/>
            <a:chOff x="5233525" y="4954450"/>
            <a:chExt cx="538275" cy="516350"/>
          </a:xfrm>
        </p:grpSpPr>
        <p:sp>
          <p:nvSpPr>
            <p:cNvPr id="8" name="Shape 823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381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824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381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825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381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826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381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827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381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828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381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829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381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830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381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831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381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83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381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833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381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62952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78B5-7023-1447-9373-0D287BD1BE95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879D3-46EF-CA4E-BEE3-26F34C214D2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-25219" y="447148"/>
            <a:ext cx="162025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 userDrawn="1"/>
        </p:nvSpPr>
        <p:spPr>
          <a:xfrm>
            <a:off x="379639" y="90250"/>
            <a:ext cx="713796" cy="71379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hape 555"/>
          <p:cNvSpPr/>
          <p:nvPr userDrawn="1"/>
        </p:nvSpPr>
        <p:spPr>
          <a:xfrm>
            <a:off x="510547" y="208887"/>
            <a:ext cx="451980" cy="476522"/>
          </a:xfrm>
          <a:custGeom>
            <a:avLst/>
            <a:gdLst/>
            <a:ahLst/>
            <a:cxnLst/>
            <a:rect l="0" t="0" r="0" b="0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38100" cap="rnd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489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C78B5-7023-1447-9373-0D287BD1BE95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879D3-46EF-CA4E-BEE3-26F34C214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00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8" r:id="rId6"/>
    <p:sldLayoutId id="2147483654" r:id="rId7"/>
    <p:sldLayoutId id="2147483655" r:id="rId8"/>
    <p:sldLayoutId id="2147483656" r:id="rId9"/>
    <p:sldLayoutId id="2147483657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4" Type="http://schemas.openxmlformats.org/officeDocument/2006/relationships/chart" Target="../charts/chart6.xml"/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8070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0" dirty="0"/>
              <a:t>There are three types of lies </a:t>
            </a:r>
            <a:r>
              <a:rPr lang="mr-IN" i="0" dirty="0" smtClean="0"/>
              <a:t>–</a:t>
            </a:r>
            <a:r>
              <a:rPr lang="en-US" i="0" dirty="0" smtClean="0"/>
              <a:t> </a:t>
            </a:r>
          </a:p>
          <a:p>
            <a:r>
              <a:rPr lang="en-US" i="0" dirty="0" smtClean="0"/>
              <a:t>lies</a:t>
            </a:r>
            <a:r>
              <a:rPr lang="en-US" i="0" dirty="0"/>
              <a:t>, damn lies, and statistics</a:t>
            </a:r>
            <a:r>
              <a:rPr lang="en-US" i="0" dirty="0" smtClean="0"/>
              <a:t>.</a:t>
            </a:r>
          </a:p>
          <a:p>
            <a:r>
              <a:rPr lang="en-US" i="0" dirty="0" smtClean="0"/>
              <a:t>~ Benjamin Disraeli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331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There’s more than one way to skin a cat . . .</a:t>
            </a:r>
          </a:p>
          <a:p>
            <a:r>
              <a:rPr lang="en-US" dirty="0" smtClean="0"/>
              <a:t>Excel is excellent as a starting point.</a:t>
            </a:r>
          </a:p>
          <a:p>
            <a:r>
              <a:rPr lang="en-US" dirty="0" smtClean="0"/>
              <a:t>Look to see, if given a set a data points, you can see an interaction in the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97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888820"/>
              </p:ext>
            </p:extLst>
          </p:nvPr>
        </p:nvGraphicFramePr>
        <p:xfrm>
          <a:off x="1794933" y="32173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4542804"/>
              </p:ext>
            </p:extLst>
          </p:nvPr>
        </p:nvGraphicFramePr>
        <p:xfrm>
          <a:off x="694267" y="3285067"/>
          <a:ext cx="4572000" cy="32427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161825"/>
              </p:ext>
            </p:extLst>
          </p:nvPr>
        </p:nvGraphicFramePr>
        <p:xfrm>
          <a:off x="6366933" y="353483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91867" y="829733"/>
            <a:ext cx="47454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Questions about Academic 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Mindset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608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872812"/>
              </p:ext>
            </p:extLst>
          </p:nvPr>
        </p:nvGraphicFramePr>
        <p:xfrm>
          <a:off x="1744133" y="19473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3055636"/>
              </p:ext>
            </p:extLst>
          </p:nvPr>
        </p:nvGraphicFramePr>
        <p:xfrm>
          <a:off x="711200" y="336126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4485078"/>
              </p:ext>
            </p:extLst>
          </p:nvPr>
        </p:nvGraphicFramePr>
        <p:xfrm>
          <a:off x="6316133" y="336126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91867" y="829733"/>
            <a:ext cx="447725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Questions about Pursuing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Graduate Studies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269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Descriptive Statistics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Bean Counting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77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Stats and Uses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Means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Useful for simply describing the average trend.</a:t>
            </a:r>
          </a:p>
          <a:p>
            <a:pPr lvl="1"/>
            <a:r>
              <a:rPr lang="en-US" dirty="0" smtClean="0"/>
              <a:t>If group A spends and average of 12 hours studying, and group B spends 15, then what we know is simply that the two groups are different.</a:t>
            </a:r>
          </a:p>
          <a:p>
            <a:r>
              <a:rPr lang="en-US" dirty="0" smtClean="0"/>
              <a:t>T-test: Compares means for statistical significance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X</a:t>
            </a:r>
            <a:r>
              <a:rPr lang="en-US" baseline="30000" dirty="0" smtClean="0"/>
              <a:t>2</a:t>
            </a:r>
            <a:r>
              <a:rPr lang="en-US" b="0" baseline="30000" dirty="0"/>
              <a:t> </a:t>
            </a:r>
            <a:r>
              <a:rPr lang="en-US" b="0" dirty="0" smtClean="0"/>
              <a:t>test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Given the counts for an observation in a population, are these counts significant?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326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Stats and Uses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</a:t>
            </a:r>
            <a:r>
              <a:rPr lang="en-US" baseline="30000" dirty="0"/>
              <a:t>2</a:t>
            </a:r>
            <a:r>
              <a:rPr lang="en-US" b="0" baseline="30000" dirty="0"/>
              <a:t> </a:t>
            </a:r>
            <a:r>
              <a:rPr lang="en-US" b="0" dirty="0" smtClean="0"/>
              <a:t>test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Given the counts for an observation in a population, are these counts significant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&lt;- </a:t>
            </a:r>
            <a:r>
              <a:rPr lang="en-US" dirty="0" err="1"/>
              <a:t>read.csv</a:t>
            </a:r>
            <a:r>
              <a:rPr lang="en-US" dirty="0"/>
              <a:t>("/file-path/chi-</a:t>
            </a:r>
            <a:r>
              <a:rPr lang="en-US" dirty="0" err="1"/>
              <a:t>POLGEN.csv</a:t>
            </a:r>
            <a:r>
              <a:rPr lang="en-US" dirty="0"/>
              <a:t>")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chisq.test</a:t>
            </a:r>
            <a:r>
              <a:rPr lang="en-US" dirty="0"/>
              <a:t>(data, correct=F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663106155"/>
              </p:ext>
            </p:extLst>
          </p:nvPr>
        </p:nvGraphicFramePr>
        <p:xfrm>
          <a:off x="6404344" y="2505075"/>
          <a:ext cx="4951043" cy="17451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9923"/>
                <a:gridCol w="2055020"/>
                <a:gridCol w="986100"/>
              </a:tblGrid>
              <a:tr h="2493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Target Domain Noun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In SUBJECT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In</a:t>
                      </a:r>
                      <a:r>
                        <a:rPr lang="en-US" sz="1200" baseline="0" dirty="0" smtClean="0">
                          <a:effectLst/>
                        </a:rPr>
                        <a:t> OBJECT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2493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Happiness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18523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21857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2493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Anger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11538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26907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2493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Depression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2925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5287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2493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Joy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73161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36027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2493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Great Idea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7126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1583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2493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Bad Idea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112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303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78260"/>
              </p:ext>
            </p:extLst>
          </p:nvPr>
        </p:nvGraphicFramePr>
        <p:xfrm>
          <a:off x="5418137" y="4580360"/>
          <a:ext cx="5937250" cy="731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26080"/>
                <a:gridCol w="3011170"/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Condition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X</a:t>
                      </a:r>
                      <a:r>
                        <a:rPr lang="en-US" sz="1200" baseline="30000">
                          <a:effectLst/>
                        </a:rPr>
                        <a:t>2</a:t>
                      </a:r>
                      <a:r>
                        <a:rPr lang="en-US" sz="1200">
                          <a:effectLst/>
                        </a:rPr>
                        <a:t> statistics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1524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Differences stemming from polarity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X</a:t>
                      </a:r>
                      <a:r>
                        <a:rPr lang="en-US" sz="1200" baseline="30000">
                          <a:effectLst/>
                        </a:rPr>
                        <a:t>2</a:t>
                      </a:r>
                      <a:r>
                        <a:rPr lang="en-US" sz="1200">
                          <a:effectLst/>
                        </a:rPr>
                        <a:t>(1, N = 205349) = 14527, p-value &lt; 2.2e-16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1524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Differences stemming from target domain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X</a:t>
                      </a:r>
                      <a:r>
                        <a:rPr lang="en-US" sz="1200" baseline="30000">
                          <a:effectLst/>
                        </a:rPr>
                        <a:t>2</a:t>
                      </a:r>
                      <a:r>
                        <a:rPr lang="en-US" sz="1200">
                          <a:effectLst/>
                        </a:rPr>
                        <a:t>(1, N = 205349) = 2245.2, p-value &lt; 2.2e-16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1524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Differences stemming from lexical unit 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X</a:t>
                      </a:r>
                      <a:r>
                        <a:rPr lang="en-US" sz="1200" baseline="30000" dirty="0">
                          <a:effectLst/>
                        </a:rPr>
                        <a:t>2</a:t>
                      </a:r>
                      <a:r>
                        <a:rPr lang="en-US" sz="1200" dirty="0">
                          <a:effectLst/>
                        </a:rPr>
                        <a:t>(5, N = 205349) = 22501, p-value &lt; 2.2e-16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2246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Inferential Stats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 to bust out Python . . </a:t>
            </a:r>
            <a:r>
              <a:rPr lang="en-US" smtClean="0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8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 &amp; Symbolic" id="{C0A58F16-FDE5-7F41-878D-033756FF8350}" vid="{83C35346-6FBC-074F-AFAB-43E64626C2B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&amp; Symbolic</Template>
  <TotalTime>206</TotalTime>
  <Words>268</Words>
  <Application>Microsoft Macintosh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Mangal</vt:lpstr>
      <vt:lpstr>Times</vt:lpstr>
      <vt:lpstr>Times New Roman</vt:lpstr>
      <vt:lpstr>Arial</vt:lpstr>
      <vt:lpstr>Office Theme</vt:lpstr>
      <vt:lpstr>PowerPoint Presentation</vt:lpstr>
      <vt:lpstr>PowerPoint Presentation</vt:lpstr>
      <vt:lpstr>Visualizing the Data</vt:lpstr>
      <vt:lpstr>PowerPoint Presentation</vt:lpstr>
      <vt:lpstr>PowerPoint Presentation</vt:lpstr>
      <vt:lpstr>Descriptive Statistics</vt:lpstr>
      <vt:lpstr>Stats and Uses</vt:lpstr>
      <vt:lpstr>Stats and Uses</vt:lpstr>
      <vt:lpstr>Inferential Stats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 Paul Rosen</dc:creator>
  <cp:lastModifiedBy>Zachary Paul Rosen</cp:lastModifiedBy>
  <cp:revision>3</cp:revision>
  <dcterms:created xsi:type="dcterms:W3CDTF">2018-05-08T17:41:01Z</dcterms:created>
  <dcterms:modified xsi:type="dcterms:W3CDTF">2018-05-08T21:07:26Z</dcterms:modified>
</cp:coreProperties>
</file>