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3"/>
  </p:notesMasterIdLst>
  <p:sldIdLst>
    <p:sldId id="256" r:id="rId2"/>
    <p:sldId id="296" r:id="rId3"/>
    <p:sldId id="297" r:id="rId4"/>
    <p:sldId id="298" r:id="rId5"/>
    <p:sldId id="299" r:id="rId6"/>
    <p:sldId id="300" r:id="rId7"/>
    <p:sldId id="301" r:id="rId8"/>
    <p:sldId id="302" r:id="rId9"/>
    <p:sldId id="303" r:id="rId10"/>
    <p:sldId id="304" r:id="rId11"/>
    <p:sldId id="28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90244" autoAdjust="0"/>
  </p:normalViewPr>
  <p:slideViewPr>
    <p:cSldViewPr snapToGrid="0">
      <p:cViewPr varScale="1">
        <p:scale>
          <a:sx n="60" d="100"/>
          <a:sy n="60" d="100"/>
        </p:scale>
        <p:origin x="720" y="1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B2513F-10D7-43B8-BD18-F250194E00F7}" type="datetimeFigureOut">
              <a:rPr lang="en-US" smtClean="0"/>
              <a:t>4/15/2025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027D8-EDF7-4F60-B1D9-953B6983C2D8}" type="slidenum">
              <a:rPr lang="en-US" smtClean="0"/>
              <a:t>‹#›</a:t>
            </a:fld>
            <a:endParaRPr lang="en-US"/>
          </a:p>
        </p:txBody>
      </p:sp>
    </p:spTree>
    <p:extLst>
      <p:ext uri="{BB962C8B-B14F-4D97-AF65-F5344CB8AC3E}">
        <p14:creationId xmlns:p14="http://schemas.microsoft.com/office/powerpoint/2010/main" val="133062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E027D8-EDF7-4F60-B1D9-953B6983C2D8}" type="slidenum">
              <a:rPr lang="en-US" smtClean="0"/>
              <a:t>1</a:t>
            </a:fld>
            <a:endParaRPr lang="en-US"/>
          </a:p>
        </p:txBody>
      </p:sp>
    </p:spTree>
    <p:extLst>
      <p:ext uri="{BB962C8B-B14F-4D97-AF65-F5344CB8AC3E}">
        <p14:creationId xmlns:p14="http://schemas.microsoft.com/office/powerpoint/2010/main" val="159653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EA57D64-9DC5-4159-89A6-E1EF6778DE39}" type="datetime1">
              <a:rPr lang="en-US" smtClean="0"/>
              <a:t>4/15/2025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861E9F1-9214-4563-ABFC-1D940E589A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916755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1F1EE-ACFC-4521-B6C4-E578FAD9D2F1}" type="datetime1">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242196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B265F-4CCC-4F87-98B2-1597E9224289}" type="datetime1">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7800289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23ED9-1853-4E9A-BEA1-97DB1E34C977}" type="datetime1">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4053202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8FC99-E00E-4CA7-9A71-4E257C654C63}" type="datetime1">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1E9F1-9214-4563-ABFC-1D940E589A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582561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C19440-99FB-4B3B-A256-28D9E5B0C2D8}" type="datetime1">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336109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216341-CC28-4470-86D6-E0C5AD9E15C0}" type="datetime1">
              <a:rPr lang="en-US" smtClean="0"/>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2061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F69719-A9B0-4A29-A0B6-5065B2E9BF17}" type="datetime1">
              <a:rPr lang="en-US" smtClean="0"/>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237266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103CD-44FE-4ED0-BB85-F76BC293C635}" type="datetime1">
              <a:rPr lang="en-US" smtClean="0"/>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276696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5E2E-CBE9-4AAB-A5C2-FF2BD7DB911F}" type="datetime1">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89174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06C37-131E-4072-8F7D-D15C99E1C145}" type="datetime1">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424438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C6D8757-6514-4FC8-A89B-D6B4F4E38CF0}" type="datetime1">
              <a:rPr lang="en-US" smtClean="0"/>
              <a:t>4/15/2025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861E9F1-9214-4563-ABFC-1D940E589AFF}" type="slidenum">
              <a:rPr lang="en-US" smtClean="0"/>
              <a:t>‹#›</a:t>
            </a:fld>
            <a:endParaRPr lang="en-US"/>
          </a:p>
        </p:txBody>
      </p:sp>
    </p:spTree>
    <p:extLst>
      <p:ext uri="{BB962C8B-B14F-4D97-AF65-F5344CB8AC3E}">
        <p14:creationId xmlns:p14="http://schemas.microsoft.com/office/powerpoint/2010/main" val="203851038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t>1</a:t>
            </a:fld>
            <a:endParaRPr lang="en-US"/>
          </a:p>
        </p:txBody>
      </p:sp>
      <p:sp>
        <p:nvSpPr>
          <p:cNvPr id="5" name="Title 1"/>
          <p:cNvSpPr txBox="1">
            <a:spLocks/>
          </p:cNvSpPr>
          <p:nvPr/>
        </p:nvSpPr>
        <p:spPr>
          <a:xfrm>
            <a:off x="1151458" y="3253946"/>
            <a:ext cx="10055340" cy="871487"/>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a:r>
              <a:rPr lang="en-US" sz="4400" b="1" dirty="0" smtClean="0"/>
              <a:t>Segmentation</a:t>
            </a:r>
          </a:p>
        </p:txBody>
      </p:sp>
      <p:sp>
        <p:nvSpPr>
          <p:cNvPr id="7" name="TextBox 6"/>
          <p:cNvSpPr txBox="1"/>
          <p:nvPr/>
        </p:nvSpPr>
        <p:spPr>
          <a:xfrm>
            <a:off x="495301" y="5710535"/>
            <a:ext cx="5683827" cy="461665"/>
          </a:xfrm>
          <a:prstGeom prst="rect">
            <a:avLst/>
          </a:prstGeom>
          <a:noFill/>
        </p:spPr>
        <p:txBody>
          <a:bodyPr wrap="square" rtlCol="0">
            <a:spAutoFit/>
          </a:bodyPr>
          <a:lstStyle/>
          <a:p>
            <a:r>
              <a:rPr lang="en-US" sz="2400" dirty="0" smtClean="0"/>
              <a:t>Presented : Muhammad Zaqeem</a:t>
            </a:r>
            <a:endParaRPr lang="en-US" sz="2400" dirty="0"/>
          </a:p>
        </p:txBody>
      </p:sp>
    </p:spTree>
    <p:extLst>
      <p:ext uri="{BB962C8B-B14F-4D97-AF65-F5344CB8AC3E}">
        <p14:creationId xmlns:p14="http://schemas.microsoft.com/office/powerpoint/2010/main" val="1284906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533"/>
            <a:ext cx="8716358" cy="655951"/>
          </a:xfrm>
        </p:spPr>
        <p:txBody>
          <a:bodyPr>
            <a:noAutofit/>
          </a:bodyPr>
          <a:lstStyle/>
          <a:p>
            <a:r>
              <a:rPr lang="en-US" sz="3200" b="1" dirty="0" smtClean="0"/>
              <a:t>Pre-Trained Model For Segmentation</a:t>
            </a:r>
            <a:endParaRPr lang="en-US" sz="3200" b="1"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10</a:t>
            </a:fld>
            <a:endParaRPr lang="en-US"/>
          </a:p>
        </p:txBody>
      </p:sp>
      <p:pic>
        <p:nvPicPr>
          <p:cNvPr id="6" name="Picture 5"/>
          <p:cNvPicPr>
            <a:picLocks noChangeAspect="1"/>
          </p:cNvPicPr>
          <p:nvPr/>
        </p:nvPicPr>
        <p:blipFill>
          <a:blip r:embed="rId2"/>
          <a:stretch>
            <a:fillRect/>
          </a:stretch>
        </p:blipFill>
        <p:spPr>
          <a:xfrm>
            <a:off x="1572863" y="3079196"/>
            <a:ext cx="7252911" cy="3389866"/>
          </a:xfrm>
          <a:prstGeom prst="rect">
            <a:avLst/>
          </a:prstGeom>
        </p:spPr>
      </p:pic>
      <p:sp>
        <p:nvSpPr>
          <p:cNvPr id="7" name="Rectangle 6"/>
          <p:cNvSpPr/>
          <p:nvPr/>
        </p:nvSpPr>
        <p:spPr>
          <a:xfrm>
            <a:off x="1499189" y="1393663"/>
            <a:ext cx="7400261" cy="1815882"/>
          </a:xfrm>
          <a:prstGeom prst="rect">
            <a:avLst/>
          </a:prstGeom>
        </p:spPr>
        <p:txBody>
          <a:bodyPr wrap="square">
            <a:spAutoFit/>
          </a:bodyPr>
          <a:lstStyle/>
          <a:p>
            <a:pPr algn="just"/>
            <a:r>
              <a:rPr lang="en-US" sz="1400" b="1" dirty="0"/>
              <a:t>The image shows the </a:t>
            </a:r>
            <a:r>
              <a:rPr lang="en-US" sz="1400" b="1" dirty="0" smtClean="0"/>
              <a:t>Mask </a:t>
            </a:r>
            <a:r>
              <a:rPr lang="en-US" sz="1400" b="1" dirty="0"/>
              <a:t>R-CNN </a:t>
            </a:r>
            <a:r>
              <a:rPr lang="en-US" sz="1400" b="1" dirty="0" smtClean="0"/>
              <a:t>architecture </a:t>
            </a:r>
            <a:r>
              <a:rPr lang="en-US" sz="1400" b="1" dirty="0"/>
              <a:t>for i</a:t>
            </a:r>
            <a:r>
              <a:rPr lang="en-US" sz="1400" b="1" dirty="0" smtClean="0"/>
              <a:t>nstance segmentation. </a:t>
            </a:r>
            <a:r>
              <a:rPr lang="en-US" sz="1400" b="1" dirty="0"/>
              <a:t>A </a:t>
            </a:r>
            <a:r>
              <a:rPr lang="en-US" sz="1400" b="1" dirty="0" smtClean="0"/>
              <a:t>backbone </a:t>
            </a:r>
            <a:r>
              <a:rPr lang="en-US" sz="1400" b="1" dirty="0"/>
              <a:t>network (ResNet101 &amp; FPN</a:t>
            </a:r>
            <a:r>
              <a:rPr lang="en-US" sz="1400" b="1" dirty="0" smtClean="0"/>
              <a:t>) </a:t>
            </a:r>
            <a:r>
              <a:rPr lang="en-US" sz="1400" b="1" dirty="0"/>
              <a:t>extracts features from the input image, which are then processed by the </a:t>
            </a:r>
            <a:r>
              <a:rPr lang="en-US" sz="1400" b="1" dirty="0" smtClean="0"/>
              <a:t>Region </a:t>
            </a:r>
            <a:r>
              <a:rPr lang="en-US" sz="1400" b="1" dirty="0"/>
              <a:t>Proposal Network (RPN</a:t>
            </a:r>
            <a:r>
              <a:rPr lang="en-US" sz="1400" b="1" dirty="0" smtClean="0"/>
              <a:t>) </a:t>
            </a:r>
            <a:r>
              <a:rPr lang="en-US" sz="1400" b="1" dirty="0"/>
              <a:t>to identify object regions. </a:t>
            </a:r>
            <a:r>
              <a:rPr lang="en-US" sz="1400" b="1" dirty="0" err="1" smtClean="0"/>
              <a:t>RoI</a:t>
            </a:r>
            <a:r>
              <a:rPr lang="en-US" sz="1400" b="1" dirty="0" smtClean="0"/>
              <a:t> Pooling </a:t>
            </a:r>
            <a:r>
              <a:rPr lang="en-US" sz="1400" b="1" dirty="0"/>
              <a:t>converts these regions into fixed-size feature maps. The model then classifies objects, refines bounding boxes, and generates </a:t>
            </a:r>
            <a:r>
              <a:rPr lang="en-US" sz="1400" b="1" dirty="0" smtClean="0"/>
              <a:t>segmentation masks </a:t>
            </a:r>
            <a:r>
              <a:rPr lang="en-US" sz="1400" b="1" dirty="0"/>
              <a:t>using a separate convolutional network. The final output includes </a:t>
            </a:r>
            <a:r>
              <a:rPr lang="en-US" sz="1400" b="1" dirty="0" smtClean="0"/>
              <a:t>bounding </a:t>
            </a:r>
            <a:r>
              <a:rPr lang="en-US" sz="1400" b="1" dirty="0"/>
              <a:t>boxes, class labels, and precise object </a:t>
            </a:r>
            <a:r>
              <a:rPr lang="en-US" sz="1400" b="1" dirty="0" smtClean="0"/>
              <a:t>masks, </a:t>
            </a:r>
            <a:r>
              <a:rPr lang="en-US" sz="1400" b="1" dirty="0"/>
              <a:t>making Mask R-CNN effective for detecting and segmenting multiple objects.</a:t>
            </a:r>
          </a:p>
        </p:txBody>
      </p:sp>
    </p:spTree>
    <p:extLst>
      <p:ext uri="{BB962C8B-B14F-4D97-AF65-F5344CB8AC3E}">
        <p14:creationId xmlns:p14="http://schemas.microsoft.com/office/powerpoint/2010/main" val="108853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t>11</a:t>
            </a:fld>
            <a:endParaRPr lang="en-US"/>
          </a:p>
        </p:txBody>
      </p:sp>
    </p:spTree>
    <p:extLst>
      <p:ext uri="{BB962C8B-B14F-4D97-AF65-F5344CB8AC3E}">
        <p14:creationId xmlns:p14="http://schemas.microsoft.com/office/powerpoint/2010/main" val="2274541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00139" cy="601803"/>
          </a:xfrm>
        </p:spPr>
        <p:txBody>
          <a:bodyPr>
            <a:normAutofit/>
          </a:bodyPr>
          <a:lstStyle/>
          <a:p>
            <a:r>
              <a:rPr lang="en-US" sz="3200" b="1" dirty="0" smtClean="0"/>
              <a:t>Overview</a:t>
            </a:r>
            <a:endParaRPr lang="en-US" sz="3200" b="1" dirty="0"/>
          </a:p>
        </p:txBody>
      </p:sp>
      <p:sp>
        <p:nvSpPr>
          <p:cNvPr id="3" name="Content Placeholder 2"/>
          <p:cNvSpPr>
            <a:spLocks noGrp="1"/>
          </p:cNvSpPr>
          <p:nvPr>
            <p:ph sz="half" idx="1"/>
          </p:nvPr>
        </p:nvSpPr>
        <p:spPr>
          <a:xfrm>
            <a:off x="0" y="1052625"/>
            <a:ext cx="8048847" cy="4699590"/>
          </a:xfrm>
        </p:spPr>
        <p:txBody>
          <a:bodyPr>
            <a:noAutofit/>
          </a:bodyPr>
          <a:lstStyle/>
          <a:p>
            <a:r>
              <a:rPr lang="en-US" sz="2000" b="1" dirty="0" smtClean="0"/>
              <a:t>Image Segmentation</a:t>
            </a:r>
          </a:p>
          <a:p>
            <a:r>
              <a:rPr lang="en-US" sz="2000" b="1" dirty="0" smtClean="0"/>
              <a:t>Semantic Segmentation</a:t>
            </a:r>
          </a:p>
          <a:p>
            <a:r>
              <a:rPr lang="en-US" sz="2000" b="1" dirty="0" smtClean="0"/>
              <a:t>Instance Segmentation </a:t>
            </a:r>
          </a:p>
          <a:p>
            <a:r>
              <a:rPr lang="en-US" sz="2000" b="1" dirty="0" smtClean="0"/>
              <a:t>Panoptic Segmentation</a:t>
            </a:r>
          </a:p>
          <a:p>
            <a:r>
              <a:rPr lang="en-US" sz="2000" b="1" dirty="0" smtClean="0"/>
              <a:t>Pre-trained model for Segmentation</a:t>
            </a:r>
          </a:p>
          <a:p>
            <a:pPr marL="0" indent="0">
              <a:buNone/>
            </a:pPr>
            <a:endParaRPr lang="en-US" sz="2000" b="1" dirty="0"/>
          </a:p>
          <a:p>
            <a:endParaRPr lang="en-US" sz="2000" b="1" dirty="0" smtClean="0"/>
          </a:p>
          <a:p>
            <a:r>
              <a:rPr lang="en-US" sz="2000" b="1" dirty="0" smtClean="0"/>
              <a:t> </a:t>
            </a:r>
            <a:endParaRPr lang="en-US" sz="2000" b="1"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2</a:t>
            </a:fld>
            <a:endParaRPr lang="en-US"/>
          </a:p>
        </p:txBody>
      </p:sp>
    </p:spTree>
    <p:extLst>
      <p:ext uri="{BB962C8B-B14F-4D97-AF65-F5344CB8AC3E}">
        <p14:creationId xmlns:p14="http://schemas.microsoft.com/office/powerpoint/2010/main" val="1218144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572278" cy="616688"/>
          </a:xfrm>
        </p:spPr>
        <p:txBody>
          <a:bodyPr>
            <a:normAutofit/>
          </a:bodyPr>
          <a:lstStyle/>
          <a:p>
            <a:r>
              <a:rPr lang="en-US" sz="3200" b="1" dirty="0" smtClean="0"/>
              <a:t>Image Segmentation</a:t>
            </a:r>
            <a:endParaRPr lang="en-US" sz="3200" b="1" dirty="0"/>
          </a:p>
        </p:txBody>
      </p:sp>
      <p:sp>
        <p:nvSpPr>
          <p:cNvPr id="3" name="Content Placeholder 2"/>
          <p:cNvSpPr>
            <a:spLocks noGrp="1"/>
          </p:cNvSpPr>
          <p:nvPr>
            <p:ph sz="half" idx="1"/>
          </p:nvPr>
        </p:nvSpPr>
        <p:spPr>
          <a:xfrm>
            <a:off x="3" y="1430115"/>
            <a:ext cx="6507124" cy="5038947"/>
          </a:xfrm>
        </p:spPr>
        <p:txBody>
          <a:bodyPr>
            <a:noAutofit/>
          </a:bodyPr>
          <a:lstStyle/>
          <a:p>
            <a:pPr algn="just"/>
            <a:r>
              <a:rPr lang="en-US" sz="2400" dirty="0"/>
              <a:t>A computer vision technique that divides an image into meaningful regions by grouping similar pixels</a:t>
            </a:r>
            <a:r>
              <a:rPr lang="en-US" sz="2400" dirty="0" smtClean="0"/>
              <a:t>.</a:t>
            </a:r>
          </a:p>
          <a:p>
            <a:pPr algn="just"/>
            <a:r>
              <a:rPr lang="en-US" sz="2400" dirty="0"/>
              <a:t>Helps in precise object localization, making images clearer and easier to </a:t>
            </a:r>
            <a:r>
              <a:rPr lang="en-US" sz="2400" dirty="0" smtClean="0"/>
              <a:t>analyze.</a:t>
            </a:r>
          </a:p>
          <a:p>
            <a:pPr marL="0" indent="0" algn="just">
              <a:buNone/>
            </a:pPr>
            <a:r>
              <a:rPr lang="en-US" sz="2400" b="1" dirty="0"/>
              <a:t>Applications</a:t>
            </a:r>
            <a:r>
              <a:rPr lang="en-US" sz="2400" b="1" dirty="0" smtClean="0"/>
              <a:t>:</a:t>
            </a:r>
          </a:p>
          <a:p>
            <a:pPr algn="just"/>
            <a:r>
              <a:rPr lang="en-US" sz="2400" dirty="0" smtClean="0"/>
              <a:t> </a:t>
            </a:r>
            <a:r>
              <a:rPr lang="en-US" sz="2400" b="1" dirty="0"/>
              <a:t>Medical Imaging:</a:t>
            </a:r>
            <a:r>
              <a:rPr lang="en-US" sz="2400" dirty="0"/>
              <a:t> Detects tumors, segments organs, and aids in diagnosis.</a:t>
            </a:r>
          </a:p>
          <a:p>
            <a:pPr algn="just"/>
            <a:r>
              <a:rPr lang="en-US" sz="2400" b="1" dirty="0"/>
              <a:t>Autonomous Vehicles:</a:t>
            </a:r>
            <a:r>
              <a:rPr lang="en-US" sz="2400" dirty="0"/>
              <a:t> Identifies roads, pedestrians, and obstacles for safe navigation.</a:t>
            </a:r>
          </a:p>
          <a:p>
            <a:pPr algn="just"/>
            <a:endParaRPr lang="en-US" sz="2400"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3</a:t>
            </a:fld>
            <a:endParaRPr lang="en-US"/>
          </a:p>
        </p:txBody>
      </p:sp>
      <p:pic>
        <p:nvPicPr>
          <p:cNvPr id="7" name="Picture 6"/>
          <p:cNvPicPr>
            <a:picLocks noChangeAspect="1"/>
          </p:cNvPicPr>
          <p:nvPr/>
        </p:nvPicPr>
        <p:blipFill>
          <a:blip r:embed="rId2"/>
          <a:stretch>
            <a:fillRect/>
          </a:stretch>
        </p:blipFill>
        <p:spPr>
          <a:xfrm>
            <a:off x="6625235" y="3272424"/>
            <a:ext cx="4667605" cy="3106442"/>
          </a:xfrm>
          <a:prstGeom prst="rect">
            <a:avLst/>
          </a:prstGeom>
        </p:spPr>
      </p:pic>
      <p:sp>
        <p:nvSpPr>
          <p:cNvPr id="9" name="Rectangle 8"/>
          <p:cNvSpPr/>
          <p:nvPr/>
        </p:nvSpPr>
        <p:spPr>
          <a:xfrm>
            <a:off x="6566181" y="1521341"/>
            <a:ext cx="4667605" cy="1815882"/>
          </a:xfrm>
          <a:prstGeom prst="rect">
            <a:avLst/>
          </a:prstGeom>
        </p:spPr>
        <p:txBody>
          <a:bodyPr wrap="square">
            <a:spAutoFit/>
          </a:bodyPr>
          <a:lstStyle/>
          <a:p>
            <a:pPr algn="just"/>
            <a:r>
              <a:rPr lang="en-US" sz="1600" b="1" i="1" dirty="0"/>
              <a:t>The image demonstrates </a:t>
            </a:r>
            <a:r>
              <a:rPr lang="en-US" sz="1600" b="1" i="1" dirty="0" smtClean="0"/>
              <a:t>semantic segmentation, </a:t>
            </a:r>
            <a:r>
              <a:rPr lang="en-US" sz="1600" b="1" i="1" dirty="0"/>
              <a:t>where objects like the motorcyclist, vehicles, and street elements are highlighted in different colors. This technique helps in </a:t>
            </a:r>
            <a:r>
              <a:rPr lang="en-US" sz="1600" b="1" i="1" dirty="0" smtClean="0"/>
              <a:t>autonomous </a:t>
            </a:r>
            <a:r>
              <a:rPr lang="en-US" sz="1600" b="1" i="1" dirty="0"/>
              <a:t>driving, object detection, and scene </a:t>
            </a:r>
            <a:r>
              <a:rPr lang="en-US" sz="1600" b="1" i="1" dirty="0" smtClean="0"/>
              <a:t>understanding by </a:t>
            </a:r>
            <a:r>
              <a:rPr lang="en-US" sz="1600" b="1" i="1" dirty="0"/>
              <a:t>distinguishing objects within a scene.</a:t>
            </a:r>
          </a:p>
        </p:txBody>
      </p:sp>
    </p:spTree>
    <p:extLst>
      <p:ext uri="{BB962C8B-B14F-4D97-AF65-F5344CB8AC3E}">
        <p14:creationId xmlns:p14="http://schemas.microsoft.com/office/powerpoint/2010/main" val="462521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74298" cy="633700"/>
          </a:xfrm>
        </p:spPr>
        <p:txBody>
          <a:bodyPr>
            <a:normAutofit/>
          </a:bodyPr>
          <a:lstStyle/>
          <a:p>
            <a:r>
              <a:rPr lang="en-US" sz="3200" b="1" dirty="0" smtClean="0"/>
              <a:t>Semantic Segmentation</a:t>
            </a:r>
            <a:endParaRPr lang="en-US" sz="3200" b="1" dirty="0"/>
          </a:p>
        </p:txBody>
      </p:sp>
      <p:sp>
        <p:nvSpPr>
          <p:cNvPr id="3" name="Content Placeholder 2"/>
          <p:cNvSpPr>
            <a:spLocks noGrp="1"/>
          </p:cNvSpPr>
          <p:nvPr>
            <p:ph sz="half" idx="1"/>
          </p:nvPr>
        </p:nvSpPr>
        <p:spPr>
          <a:xfrm>
            <a:off x="0" y="1364586"/>
            <a:ext cx="6018028" cy="5227600"/>
          </a:xfrm>
        </p:spPr>
        <p:txBody>
          <a:bodyPr>
            <a:normAutofit/>
          </a:bodyPr>
          <a:lstStyle/>
          <a:p>
            <a:pPr algn="just"/>
            <a:r>
              <a:rPr lang="en-US" sz="2400" dirty="0" smtClean="0"/>
              <a:t>Semantic segmentation assigns </a:t>
            </a:r>
            <a:r>
              <a:rPr lang="en-US" sz="2400" dirty="0"/>
              <a:t>a class label to each pixel in an image or video. </a:t>
            </a:r>
          </a:p>
          <a:p>
            <a:pPr algn="just"/>
            <a:r>
              <a:rPr lang="en-US" sz="2400" dirty="0" smtClean="0"/>
              <a:t>It </a:t>
            </a:r>
            <a:r>
              <a:rPr lang="en-US" sz="2400" dirty="0"/>
              <a:t>provides a </a:t>
            </a:r>
            <a:r>
              <a:rPr lang="en-US" sz="2400" dirty="0" smtClean="0"/>
              <a:t>detailed understanding of </a:t>
            </a:r>
            <a:r>
              <a:rPr lang="en-US" sz="2400" dirty="0"/>
              <a:t>object boundaries and regions. </a:t>
            </a:r>
          </a:p>
          <a:p>
            <a:pPr algn="just"/>
            <a:r>
              <a:rPr lang="en-US" sz="2400" dirty="0" smtClean="0"/>
              <a:t>Uses deep learning </a:t>
            </a:r>
            <a:r>
              <a:rPr lang="en-US" sz="2400" dirty="0"/>
              <a:t>and </a:t>
            </a:r>
            <a:r>
              <a:rPr lang="en-US" sz="2400" dirty="0" smtClean="0"/>
              <a:t>CNNs </a:t>
            </a:r>
            <a:r>
              <a:rPr lang="en-US" sz="2400" dirty="0"/>
              <a:t>to accurately identify objects in complex scenes</a:t>
            </a:r>
            <a:r>
              <a:rPr lang="en-US" sz="2400" dirty="0" smtClean="0"/>
              <a:t>.</a:t>
            </a:r>
          </a:p>
          <a:p>
            <a:pPr algn="just"/>
            <a:r>
              <a:rPr lang="en-US" sz="2400" dirty="0"/>
              <a:t>Semantic segmentation is used in </a:t>
            </a:r>
            <a:r>
              <a:rPr lang="en-US" sz="2400" dirty="0" smtClean="0"/>
              <a:t>medical imaging </a:t>
            </a:r>
            <a:r>
              <a:rPr lang="en-US" sz="2400" dirty="0"/>
              <a:t>(tumor detection), </a:t>
            </a:r>
            <a:r>
              <a:rPr lang="en-US" sz="2400" dirty="0" smtClean="0"/>
              <a:t>autonomous vehicles </a:t>
            </a:r>
            <a:r>
              <a:rPr lang="en-US" sz="2400" dirty="0"/>
              <a:t>(pedestrian detection</a:t>
            </a:r>
            <a:r>
              <a:rPr lang="en-US" sz="2400" dirty="0" smtClean="0"/>
              <a:t>),video surveillance, </a:t>
            </a:r>
            <a:r>
              <a:rPr lang="en-US" sz="2400" dirty="0"/>
              <a:t>and </a:t>
            </a:r>
            <a:r>
              <a:rPr lang="en-US" sz="2400" dirty="0" smtClean="0"/>
              <a:t>image enhancement </a:t>
            </a:r>
            <a:r>
              <a:rPr lang="en-US" sz="2400" dirty="0"/>
              <a:t>(e.g., advertising).</a:t>
            </a:r>
          </a:p>
          <a:p>
            <a:pPr algn="just"/>
            <a:endParaRPr lang="en-US" sz="2400" dirty="0" smtClean="0"/>
          </a:p>
          <a:p>
            <a:pPr marL="0" indent="0" algn="just">
              <a:buNone/>
            </a:pPr>
            <a:endParaRPr lang="en-US" sz="2400" b="1" dirty="0" smtClean="0"/>
          </a:p>
          <a:p>
            <a:pPr marL="0" indent="0" algn="just">
              <a:buNone/>
            </a:pPr>
            <a:endParaRPr lang="en-US" sz="2400" b="1"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4</a:t>
            </a:fld>
            <a:endParaRPr lang="en-US"/>
          </a:p>
        </p:txBody>
      </p:sp>
      <p:pic>
        <p:nvPicPr>
          <p:cNvPr id="11" name="Picture 10"/>
          <p:cNvPicPr>
            <a:picLocks noChangeAspect="1"/>
          </p:cNvPicPr>
          <p:nvPr/>
        </p:nvPicPr>
        <p:blipFill rotWithShape="1">
          <a:blip r:embed="rId2"/>
          <a:srcRect l="1258" t="2390" r="994" b="2712"/>
          <a:stretch/>
        </p:blipFill>
        <p:spPr>
          <a:xfrm>
            <a:off x="6193987" y="2922255"/>
            <a:ext cx="5098854" cy="3918280"/>
          </a:xfrm>
          <a:prstGeom prst="rect">
            <a:avLst/>
          </a:prstGeom>
        </p:spPr>
      </p:pic>
      <p:sp>
        <p:nvSpPr>
          <p:cNvPr id="12" name="Rectangle 11"/>
          <p:cNvSpPr/>
          <p:nvPr/>
        </p:nvSpPr>
        <p:spPr>
          <a:xfrm>
            <a:off x="6193986" y="1465596"/>
            <a:ext cx="5170350" cy="1600438"/>
          </a:xfrm>
          <a:prstGeom prst="rect">
            <a:avLst/>
          </a:prstGeom>
        </p:spPr>
        <p:txBody>
          <a:bodyPr wrap="square">
            <a:spAutoFit/>
          </a:bodyPr>
          <a:lstStyle/>
          <a:p>
            <a:pPr algn="just"/>
            <a:r>
              <a:rPr lang="en-US" sz="1400" b="1" dirty="0"/>
              <a:t>The image illustrates </a:t>
            </a:r>
            <a:r>
              <a:rPr lang="en-US" sz="1400" b="1" dirty="0" smtClean="0"/>
              <a:t>semantic segmentation, </a:t>
            </a:r>
            <a:r>
              <a:rPr lang="en-US" sz="1400" b="1" dirty="0"/>
              <a:t>where each pixel is classified into meaningful categories. The bottom half shows segmented versions of the original images, labeling regions like </a:t>
            </a:r>
            <a:r>
              <a:rPr lang="en-US" sz="1400" b="1" dirty="0" smtClean="0"/>
              <a:t>sky</a:t>
            </a:r>
            <a:r>
              <a:rPr lang="en-US" sz="1400" b="1" dirty="0"/>
              <a:t>, trees, grass, cat, and </a:t>
            </a:r>
            <a:r>
              <a:rPr lang="en-US" sz="1400" b="1" dirty="0" smtClean="0"/>
              <a:t>cow </a:t>
            </a:r>
            <a:r>
              <a:rPr lang="en-US" sz="1400" b="1" dirty="0"/>
              <a:t>in distinct colors. This technique enhances object recognition and scene understanding by differentiating various elements in an image.</a:t>
            </a:r>
          </a:p>
        </p:txBody>
      </p:sp>
    </p:spTree>
    <p:extLst>
      <p:ext uri="{BB962C8B-B14F-4D97-AF65-F5344CB8AC3E}">
        <p14:creationId xmlns:p14="http://schemas.microsoft.com/office/powerpoint/2010/main" val="2380464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27731" cy="665598"/>
          </a:xfrm>
        </p:spPr>
        <p:txBody>
          <a:bodyPr>
            <a:normAutofit/>
          </a:bodyPr>
          <a:lstStyle/>
          <a:p>
            <a:r>
              <a:rPr lang="en-US" sz="3200" b="1" dirty="0" smtClean="0"/>
              <a:t>Instance Segmentation</a:t>
            </a:r>
            <a:endParaRPr lang="en-US" sz="3200" b="1" dirty="0"/>
          </a:p>
        </p:txBody>
      </p:sp>
      <p:sp>
        <p:nvSpPr>
          <p:cNvPr id="3" name="Content Placeholder 2"/>
          <p:cNvSpPr>
            <a:spLocks noGrp="1"/>
          </p:cNvSpPr>
          <p:nvPr>
            <p:ph sz="half" idx="1"/>
          </p:nvPr>
        </p:nvSpPr>
        <p:spPr>
          <a:xfrm>
            <a:off x="-1" y="1562987"/>
            <a:ext cx="6319789" cy="4986670"/>
          </a:xfrm>
        </p:spPr>
        <p:txBody>
          <a:bodyPr>
            <a:normAutofit/>
          </a:bodyPr>
          <a:lstStyle/>
          <a:p>
            <a:pPr algn="just"/>
            <a:r>
              <a:rPr lang="en-US" sz="2400" b="1" dirty="0"/>
              <a:t>Instance segmentation</a:t>
            </a:r>
            <a:r>
              <a:rPr lang="en-US" sz="2400" dirty="0"/>
              <a:t> detects and separates individual objects of the same class in an image</a:t>
            </a:r>
            <a:r>
              <a:rPr lang="en-US" sz="2400" dirty="0" smtClean="0"/>
              <a:t>.</a:t>
            </a:r>
          </a:p>
          <a:p>
            <a:pPr algn="just"/>
            <a:r>
              <a:rPr lang="en-US" sz="2400" dirty="0"/>
              <a:t>Each object gets a </a:t>
            </a:r>
            <a:r>
              <a:rPr lang="en-US" sz="2400" b="1" dirty="0"/>
              <a:t>unique label and boundary</a:t>
            </a:r>
            <a:r>
              <a:rPr lang="en-US" sz="2400" dirty="0"/>
              <a:t>.</a:t>
            </a:r>
          </a:p>
          <a:p>
            <a:pPr algn="just"/>
            <a:r>
              <a:rPr lang="en-US" sz="2400" dirty="0" smtClean="0"/>
              <a:t>Unlike </a:t>
            </a:r>
            <a:r>
              <a:rPr lang="en-US" sz="2400" dirty="0"/>
              <a:t>semantic segmentation, which labels all objects of a type the same, instance segmentation distinguishes each one</a:t>
            </a:r>
            <a:r>
              <a:rPr lang="en-US" sz="2400" dirty="0" smtClean="0"/>
              <a:t>.</a:t>
            </a:r>
          </a:p>
          <a:p>
            <a:pPr algn="just"/>
            <a:r>
              <a:rPr lang="en-US" sz="2400" dirty="0" smtClean="0"/>
              <a:t>It </a:t>
            </a:r>
            <a:r>
              <a:rPr lang="en-US" sz="2400" dirty="0"/>
              <a:t>combines object detection (finding objects) with pixel-wise classification (segmenting them).</a:t>
            </a:r>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5</a:t>
            </a:fld>
            <a:endParaRPr lang="en-US"/>
          </a:p>
        </p:txBody>
      </p:sp>
      <p:pic>
        <p:nvPicPr>
          <p:cNvPr id="6" name="Picture 5"/>
          <p:cNvPicPr>
            <a:picLocks noChangeAspect="1"/>
          </p:cNvPicPr>
          <p:nvPr/>
        </p:nvPicPr>
        <p:blipFill rotWithShape="1">
          <a:blip r:embed="rId2"/>
          <a:srcRect l="65868" r="1635"/>
          <a:stretch/>
        </p:blipFill>
        <p:spPr>
          <a:xfrm>
            <a:off x="8877449" y="3266056"/>
            <a:ext cx="2415391" cy="2271940"/>
          </a:xfrm>
          <a:prstGeom prst="rect">
            <a:avLst/>
          </a:prstGeom>
        </p:spPr>
      </p:pic>
      <p:pic>
        <p:nvPicPr>
          <p:cNvPr id="7" name="Picture 6"/>
          <p:cNvPicPr>
            <a:picLocks noChangeAspect="1"/>
          </p:cNvPicPr>
          <p:nvPr/>
        </p:nvPicPr>
        <p:blipFill rotWithShape="1">
          <a:blip r:embed="rId2"/>
          <a:srcRect l="220" t="1151" r="69135"/>
          <a:stretch/>
        </p:blipFill>
        <p:spPr>
          <a:xfrm>
            <a:off x="6522339" y="3312132"/>
            <a:ext cx="2415389" cy="2390972"/>
          </a:xfrm>
          <a:prstGeom prst="rect">
            <a:avLst/>
          </a:prstGeom>
        </p:spPr>
      </p:pic>
      <p:sp>
        <p:nvSpPr>
          <p:cNvPr id="8" name="Rectangle 7"/>
          <p:cNvSpPr/>
          <p:nvPr/>
        </p:nvSpPr>
        <p:spPr>
          <a:xfrm>
            <a:off x="6582617" y="1786389"/>
            <a:ext cx="4710223" cy="1600438"/>
          </a:xfrm>
          <a:prstGeom prst="rect">
            <a:avLst/>
          </a:prstGeom>
        </p:spPr>
        <p:txBody>
          <a:bodyPr wrap="square">
            <a:spAutoFit/>
          </a:bodyPr>
          <a:lstStyle/>
          <a:p>
            <a:pPr algn="just"/>
            <a:r>
              <a:rPr lang="en-US" sz="1400" b="1" dirty="0"/>
              <a:t>The original image shows three animals—a dog and two cats. The instance segmentation result assigns a unique label and boundary to each animal, distinguishing them as "Cat 1," "Dog," and "Cat 2." Unlike semantic segmentation, which would group all cats under one label, instance segmentation treats each as a separate entity.</a:t>
            </a:r>
          </a:p>
        </p:txBody>
      </p:sp>
    </p:spTree>
    <p:extLst>
      <p:ext uri="{BB962C8B-B14F-4D97-AF65-F5344CB8AC3E}">
        <p14:creationId xmlns:p14="http://schemas.microsoft.com/office/powerpoint/2010/main" val="165621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 y="-148856"/>
            <a:ext cx="9604177" cy="712381"/>
          </a:xfrm>
        </p:spPr>
        <p:txBody>
          <a:bodyPr>
            <a:normAutofit/>
          </a:bodyPr>
          <a:lstStyle/>
          <a:p>
            <a:r>
              <a:rPr lang="en-US" sz="3200" b="1" dirty="0" smtClean="0"/>
              <a:t>Panoptic Segmentation</a:t>
            </a:r>
            <a:endParaRPr lang="en-US" sz="3200" b="1" dirty="0"/>
          </a:p>
        </p:txBody>
      </p:sp>
      <p:sp>
        <p:nvSpPr>
          <p:cNvPr id="3" name="Content Placeholder 2"/>
          <p:cNvSpPr>
            <a:spLocks noGrp="1"/>
          </p:cNvSpPr>
          <p:nvPr>
            <p:ph sz="half" idx="1"/>
          </p:nvPr>
        </p:nvSpPr>
        <p:spPr>
          <a:xfrm>
            <a:off x="0" y="1190846"/>
            <a:ext cx="5834189" cy="5635256"/>
          </a:xfrm>
        </p:spPr>
        <p:txBody>
          <a:bodyPr>
            <a:normAutofit lnSpcReduction="10000"/>
          </a:bodyPr>
          <a:lstStyle/>
          <a:p>
            <a:pPr algn="just"/>
            <a:r>
              <a:rPr lang="en-US" sz="2400" dirty="0"/>
              <a:t>Panoptic Segmentation is a computer vision task that combines semantic segmentation and instance segmentation to provide a unified view of an </a:t>
            </a:r>
            <a:r>
              <a:rPr lang="en-US" sz="2400" dirty="0" smtClean="0"/>
              <a:t>image.</a:t>
            </a:r>
          </a:p>
          <a:p>
            <a:pPr marL="0" indent="0" algn="just">
              <a:buNone/>
            </a:pPr>
            <a:r>
              <a:rPr lang="en-US" sz="2400" b="1" dirty="0"/>
              <a:t>Class Labels for Every </a:t>
            </a:r>
            <a:r>
              <a:rPr lang="en-US" sz="2400" b="1" dirty="0" smtClean="0"/>
              <a:t>Pixel:</a:t>
            </a:r>
            <a:endParaRPr lang="en-US" sz="2400" b="1" dirty="0"/>
          </a:p>
          <a:p>
            <a:pPr algn="just"/>
            <a:r>
              <a:rPr lang="en-US" sz="2400" dirty="0"/>
              <a:t>Assigns a category to each pixel (e.g., person, car, road) like semantic segmentation.</a:t>
            </a:r>
          </a:p>
          <a:p>
            <a:pPr marL="0" indent="0" algn="just">
              <a:buNone/>
            </a:pPr>
            <a:r>
              <a:rPr lang="en-US" sz="2400" b="1" dirty="0"/>
              <a:t>Instance Masks for </a:t>
            </a:r>
            <a:r>
              <a:rPr lang="en-US" sz="2400" b="1" dirty="0" smtClean="0"/>
              <a:t>Objects:</a:t>
            </a:r>
          </a:p>
          <a:p>
            <a:pPr algn="just"/>
            <a:r>
              <a:rPr lang="en-US" sz="2400" dirty="0"/>
              <a:t>Each object is uniquely segmented and assigned a separate instance ID.</a:t>
            </a:r>
          </a:p>
          <a:p>
            <a:pPr algn="just"/>
            <a:r>
              <a:rPr lang="en-US" sz="2400" dirty="0"/>
              <a:t>Enables precise object detection and differentiation.</a:t>
            </a:r>
          </a:p>
          <a:p>
            <a:pPr marL="0" indent="0" algn="just">
              <a:buNone/>
            </a:pPr>
            <a:endParaRPr lang="en-US" sz="2400" b="1"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6</a:t>
            </a:fld>
            <a:endParaRPr lang="en-US"/>
          </a:p>
        </p:txBody>
      </p:sp>
      <p:pic>
        <p:nvPicPr>
          <p:cNvPr id="8" name="Picture 7"/>
          <p:cNvPicPr>
            <a:picLocks noChangeAspect="1"/>
          </p:cNvPicPr>
          <p:nvPr/>
        </p:nvPicPr>
        <p:blipFill>
          <a:blip r:embed="rId2"/>
          <a:stretch>
            <a:fillRect/>
          </a:stretch>
        </p:blipFill>
        <p:spPr>
          <a:xfrm>
            <a:off x="5834189" y="3222171"/>
            <a:ext cx="5458649" cy="3640876"/>
          </a:xfrm>
          <a:prstGeom prst="rect">
            <a:avLst/>
          </a:prstGeom>
        </p:spPr>
      </p:pic>
      <p:sp>
        <p:nvSpPr>
          <p:cNvPr id="9" name="Rectangle 8"/>
          <p:cNvSpPr/>
          <p:nvPr/>
        </p:nvSpPr>
        <p:spPr>
          <a:xfrm>
            <a:off x="5834189" y="1286539"/>
            <a:ext cx="5501795" cy="2031325"/>
          </a:xfrm>
          <a:prstGeom prst="rect">
            <a:avLst/>
          </a:prstGeom>
        </p:spPr>
        <p:txBody>
          <a:bodyPr wrap="square">
            <a:spAutoFit/>
          </a:bodyPr>
          <a:lstStyle/>
          <a:p>
            <a:pPr algn="just"/>
            <a:r>
              <a:rPr lang="en-US" sz="1400" b="1" dirty="0"/>
              <a:t>This image demonstrates </a:t>
            </a:r>
            <a:r>
              <a:rPr lang="en-US" sz="1400" b="1" dirty="0" smtClean="0"/>
              <a:t>Panoptic Segmentation, </a:t>
            </a:r>
            <a:r>
              <a:rPr lang="en-US" sz="1400" b="1" dirty="0"/>
              <a:t>where each pixel is assigned both a </a:t>
            </a:r>
            <a:r>
              <a:rPr lang="en-US" sz="1400" b="1" dirty="0" smtClean="0"/>
              <a:t>category label </a:t>
            </a:r>
            <a:r>
              <a:rPr lang="en-US" sz="1400" b="1" dirty="0"/>
              <a:t>(e.g., sky, road, grass) and an **instance </a:t>
            </a:r>
            <a:r>
              <a:rPr lang="en-US" sz="1400" b="1" dirty="0" smtClean="0"/>
              <a:t>ID </a:t>
            </a:r>
            <a:r>
              <a:rPr lang="en-US" sz="1400" b="1" dirty="0"/>
              <a:t>for objects (e.g., multiple umbrellas and people are uniquely segmented). Different colors represent distinct objects, while labeled regions like "sky" and "road" show background segmentation. This approach provides a </a:t>
            </a:r>
            <a:r>
              <a:rPr lang="en-US" sz="1400" b="1" dirty="0" smtClean="0"/>
              <a:t>unified view </a:t>
            </a:r>
            <a:r>
              <a:rPr lang="en-US" sz="1400" b="1" dirty="0"/>
              <a:t>of the scene, helping in applications like autonomous driving, surveillance, and scene understanding. </a:t>
            </a:r>
          </a:p>
        </p:txBody>
      </p:sp>
    </p:spTree>
    <p:extLst>
      <p:ext uri="{BB962C8B-B14F-4D97-AF65-F5344CB8AC3E}">
        <p14:creationId xmlns:p14="http://schemas.microsoft.com/office/powerpoint/2010/main" val="3764294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391526" cy="648586"/>
          </a:xfrm>
        </p:spPr>
        <p:txBody>
          <a:bodyPr>
            <a:normAutofit/>
          </a:bodyPr>
          <a:lstStyle/>
          <a:p>
            <a:r>
              <a:rPr lang="en-US" sz="3200" b="1" dirty="0" smtClean="0"/>
              <a:t>Pre-Trained Model For Segmentation</a:t>
            </a:r>
            <a:endParaRPr lang="en-US" sz="3200" b="1" dirty="0"/>
          </a:p>
        </p:txBody>
      </p:sp>
      <p:sp>
        <p:nvSpPr>
          <p:cNvPr id="3" name="Content Placeholder 2"/>
          <p:cNvSpPr>
            <a:spLocks noGrp="1"/>
          </p:cNvSpPr>
          <p:nvPr>
            <p:ph sz="half" idx="1"/>
          </p:nvPr>
        </p:nvSpPr>
        <p:spPr>
          <a:xfrm>
            <a:off x="0" y="1212112"/>
            <a:ext cx="6294474" cy="5777097"/>
          </a:xfrm>
        </p:spPr>
        <p:txBody>
          <a:bodyPr>
            <a:normAutofit lnSpcReduction="10000"/>
          </a:bodyPr>
          <a:lstStyle/>
          <a:p>
            <a:pPr marL="0" indent="0" algn="just">
              <a:buNone/>
            </a:pPr>
            <a:r>
              <a:rPr lang="en-US" sz="2400" b="1" dirty="0" smtClean="0"/>
              <a:t>Model </a:t>
            </a:r>
            <a:r>
              <a:rPr lang="en-US" sz="2400" b="1" dirty="0"/>
              <a:t>F</a:t>
            </a:r>
            <a:r>
              <a:rPr lang="en-US" sz="2400" b="1" dirty="0" smtClean="0"/>
              <a:t>or Semantic Segmentation:</a:t>
            </a:r>
          </a:p>
          <a:p>
            <a:pPr marL="0" indent="0" algn="just">
              <a:buNone/>
            </a:pPr>
            <a:r>
              <a:rPr lang="en-US" sz="2400" b="1" dirty="0" smtClean="0"/>
              <a:t>1. Fully </a:t>
            </a:r>
            <a:r>
              <a:rPr lang="en-US" sz="2400" b="1" dirty="0"/>
              <a:t>Convolutional Network (FCN</a:t>
            </a:r>
            <a:r>
              <a:rPr lang="en-US" sz="2400" b="1" dirty="0" smtClean="0"/>
              <a:t>):</a:t>
            </a:r>
          </a:p>
          <a:p>
            <a:pPr algn="just"/>
            <a:r>
              <a:rPr lang="en-US" sz="2400" b="1" dirty="0" smtClean="0"/>
              <a:t>Encoder </a:t>
            </a:r>
            <a:r>
              <a:rPr lang="en-US" sz="2400" b="1" dirty="0"/>
              <a:t>(</a:t>
            </a:r>
            <a:r>
              <a:rPr lang="en-US" sz="2400" b="1" dirty="0" err="1"/>
              <a:t>Downsampling</a:t>
            </a:r>
            <a:r>
              <a:rPr lang="en-US" sz="2400" b="1" dirty="0"/>
              <a:t>)</a:t>
            </a:r>
          </a:p>
          <a:p>
            <a:pPr algn="just"/>
            <a:r>
              <a:rPr lang="en-US" sz="2400" dirty="0"/>
              <a:t>A backbone CNN (e.g., VGG16, </a:t>
            </a:r>
            <a:r>
              <a:rPr lang="en-US" sz="2400" dirty="0" err="1"/>
              <a:t>ResNet</a:t>
            </a:r>
            <a:r>
              <a:rPr lang="en-US" sz="2400" dirty="0"/>
              <a:t>) extracts feature maps</a:t>
            </a:r>
            <a:r>
              <a:rPr lang="en-US" sz="2400" dirty="0" smtClean="0"/>
              <a:t>.</a:t>
            </a:r>
            <a:endParaRPr lang="en-US" sz="2400" dirty="0"/>
          </a:p>
          <a:p>
            <a:pPr algn="just"/>
            <a:r>
              <a:rPr lang="en-US" sz="2400" b="1" dirty="0" smtClean="0"/>
              <a:t>Fully </a:t>
            </a:r>
            <a:r>
              <a:rPr lang="en-US" sz="2400" b="1" dirty="0"/>
              <a:t>Convolutional Layer</a:t>
            </a:r>
          </a:p>
          <a:p>
            <a:pPr algn="just"/>
            <a:r>
              <a:rPr lang="en-US" sz="2400" dirty="0"/>
              <a:t>Converts feature maps into class scores using 1×1 convolutions</a:t>
            </a:r>
            <a:r>
              <a:rPr lang="en-US" sz="2400" dirty="0" smtClean="0"/>
              <a:t>.</a:t>
            </a:r>
            <a:endParaRPr lang="en-US" sz="2400" dirty="0"/>
          </a:p>
          <a:p>
            <a:pPr algn="just"/>
            <a:r>
              <a:rPr lang="en-US" sz="2400" b="1" dirty="0" smtClean="0"/>
              <a:t>Decoder </a:t>
            </a:r>
            <a:r>
              <a:rPr lang="en-US" sz="2400" b="1" dirty="0"/>
              <a:t>(</a:t>
            </a:r>
            <a:r>
              <a:rPr lang="en-US" sz="2400" b="1" dirty="0" err="1"/>
              <a:t>Upsampling</a:t>
            </a:r>
            <a:r>
              <a:rPr lang="en-US" sz="2400" b="1" dirty="0"/>
              <a:t>)</a:t>
            </a:r>
          </a:p>
          <a:p>
            <a:pPr algn="just"/>
            <a:r>
              <a:rPr lang="en-US" sz="2400" dirty="0"/>
              <a:t>Uses transpose convolutions (</a:t>
            </a:r>
            <a:r>
              <a:rPr lang="en-US" sz="2400" dirty="0" err="1"/>
              <a:t>deconvolutions</a:t>
            </a:r>
            <a:r>
              <a:rPr lang="en-US" sz="2400" dirty="0"/>
              <a:t>) to increase the resolution.</a:t>
            </a:r>
          </a:p>
          <a:p>
            <a:pPr algn="just"/>
            <a:endParaRPr lang="en-US" sz="2400" dirty="0"/>
          </a:p>
          <a:p>
            <a:pPr marL="0" indent="0" algn="just">
              <a:buNone/>
            </a:pPr>
            <a:endParaRPr lang="en-US" sz="2400" b="1"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7</a:t>
            </a:fld>
            <a:endParaRPr lang="en-US"/>
          </a:p>
        </p:txBody>
      </p:sp>
      <p:pic>
        <p:nvPicPr>
          <p:cNvPr id="6" name="Picture 5"/>
          <p:cNvPicPr>
            <a:picLocks noChangeAspect="1"/>
          </p:cNvPicPr>
          <p:nvPr/>
        </p:nvPicPr>
        <p:blipFill rotWithShape="1">
          <a:blip r:embed="rId2"/>
          <a:srcRect l="6757" t="18435" r="9482" b="23033"/>
          <a:stretch/>
        </p:blipFill>
        <p:spPr>
          <a:xfrm>
            <a:off x="6294474" y="4628782"/>
            <a:ext cx="4965405" cy="2137143"/>
          </a:xfrm>
          <a:prstGeom prst="rect">
            <a:avLst/>
          </a:prstGeom>
        </p:spPr>
      </p:pic>
      <p:sp>
        <p:nvSpPr>
          <p:cNvPr id="7" name="Rectangle 6"/>
          <p:cNvSpPr/>
          <p:nvPr/>
        </p:nvSpPr>
        <p:spPr>
          <a:xfrm>
            <a:off x="6318665" y="2112057"/>
            <a:ext cx="4974175" cy="2677656"/>
          </a:xfrm>
          <a:prstGeom prst="rect">
            <a:avLst/>
          </a:prstGeom>
        </p:spPr>
        <p:txBody>
          <a:bodyPr wrap="square">
            <a:spAutoFit/>
          </a:bodyPr>
          <a:lstStyle/>
          <a:p>
            <a:pPr algn="just"/>
            <a:r>
              <a:rPr lang="en-US" sz="1400" b="1" dirty="0"/>
              <a:t>The image shows the architecture of a Fully Convolutional Network (FCN) for semantic segmentation. It takes an input image and processes it through an </a:t>
            </a:r>
            <a:r>
              <a:rPr lang="en-US" sz="1400" b="1" dirty="0" smtClean="0"/>
              <a:t>encoder </a:t>
            </a:r>
            <a:r>
              <a:rPr lang="en-US" sz="1400" b="1" dirty="0"/>
              <a:t>that extracts features using convolutional and pooling layers. The </a:t>
            </a:r>
            <a:r>
              <a:rPr lang="en-US" sz="1400" b="1" dirty="0" smtClean="0"/>
              <a:t>bottleneck </a:t>
            </a:r>
            <a:r>
              <a:rPr lang="en-US" sz="1400" b="1" dirty="0"/>
              <a:t>applies fully convolutional layers to refine the features. Then, the </a:t>
            </a:r>
            <a:r>
              <a:rPr lang="en-US" sz="1400" b="1" dirty="0" smtClean="0"/>
              <a:t>decoder </a:t>
            </a:r>
            <a:r>
              <a:rPr lang="en-US" sz="1400" b="1" dirty="0" err="1"/>
              <a:t>upsamples</a:t>
            </a:r>
            <a:r>
              <a:rPr lang="en-US" sz="1400" b="1" dirty="0"/>
              <a:t> the feature maps to restore the original image size, generating a pixel-wise segmentation mask where each pixel is assigned a class label. This method helps accurately segment objects while preserving spatial details.</a:t>
            </a:r>
          </a:p>
        </p:txBody>
      </p:sp>
    </p:spTree>
    <p:extLst>
      <p:ext uri="{BB962C8B-B14F-4D97-AF65-F5344CB8AC3E}">
        <p14:creationId xmlns:p14="http://schemas.microsoft.com/office/powerpoint/2010/main" val="1558723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
            <a:ext cx="9327731" cy="686863"/>
          </a:xfrm>
        </p:spPr>
        <p:txBody>
          <a:bodyPr>
            <a:normAutofit/>
          </a:bodyPr>
          <a:lstStyle/>
          <a:p>
            <a:r>
              <a:rPr lang="en-US" sz="3200" b="1" dirty="0" smtClean="0"/>
              <a:t>Pre-Trained Model For Segmentation</a:t>
            </a:r>
            <a:endParaRPr lang="en-US" sz="3200" b="1" dirty="0"/>
          </a:p>
        </p:txBody>
      </p:sp>
      <p:sp>
        <p:nvSpPr>
          <p:cNvPr id="3" name="Content Placeholder 2"/>
          <p:cNvSpPr>
            <a:spLocks noGrp="1"/>
          </p:cNvSpPr>
          <p:nvPr>
            <p:ph sz="half" idx="1"/>
          </p:nvPr>
        </p:nvSpPr>
        <p:spPr>
          <a:xfrm>
            <a:off x="0" y="1104169"/>
            <a:ext cx="6570921" cy="5591795"/>
          </a:xfrm>
        </p:spPr>
        <p:txBody>
          <a:bodyPr>
            <a:noAutofit/>
          </a:bodyPr>
          <a:lstStyle/>
          <a:p>
            <a:pPr marL="0" indent="0" algn="just">
              <a:buNone/>
            </a:pPr>
            <a:r>
              <a:rPr lang="en-US" sz="2000" b="1" dirty="0" smtClean="0"/>
              <a:t>2. U-Net Architecture:</a:t>
            </a:r>
          </a:p>
          <a:p>
            <a:pPr marL="0" indent="0" algn="just">
              <a:buNone/>
            </a:pPr>
            <a:r>
              <a:rPr lang="en-US" sz="2000" dirty="0" smtClean="0"/>
              <a:t>It </a:t>
            </a:r>
            <a:r>
              <a:rPr lang="en-US" sz="2000" dirty="0"/>
              <a:t>has a U-shaped </a:t>
            </a:r>
            <a:r>
              <a:rPr lang="en-US" sz="2000" dirty="0" smtClean="0"/>
              <a:t>structure especially design for </a:t>
            </a:r>
            <a:r>
              <a:rPr lang="en-US" sz="2000" dirty="0"/>
              <a:t>medical imaging</a:t>
            </a:r>
            <a:endParaRPr lang="en-US" sz="2000" dirty="0" smtClean="0"/>
          </a:p>
          <a:p>
            <a:pPr marL="0" indent="0" algn="just">
              <a:buNone/>
            </a:pPr>
            <a:r>
              <a:rPr lang="en-US" sz="2000" b="1" dirty="0" smtClean="0"/>
              <a:t>Encoder:</a:t>
            </a:r>
            <a:endParaRPr lang="en-US" sz="2000" b="1" dirty="0"/>
          </a:p>
          <a:p>
            <a:pPr algn="just"/>
            <a:r>
              <a:rPr lang="en-US" sz="2000" dirty="0"/>
              <a:t>Extracts important features using convolutional layers</a:t>
            </a:r>
            <a:r>
              <a:rPr lang="en-US" sz="2000" dirty="0" smtClean="0"/>
              <a:t>.</a:t>
            </a:r>
            <a:endParaRPr lang="en-US" sz="2000" dirty="0"/>
          </a:p>
          <a:p>
            <a:pPr marL="0" indent="0" algn="just">
              <a:buNone/>
            </a:pPr>
            <a:r>
              <a:rPr lang="en-US" sz="2000" b="1" dirty="0"/>
              <a:t>Bottleneck:</a:t>
            </a:r>
          </a:p>
          <a:p>
            <a:pPr algn="just"/>
            <a:r>
              <a:rPr lang="en-US" sz="2000" dirty="0"/>
              <a:t>Connects encoder and </a:t>
            </a:r>
            <a:r>
              <a:rPr lang="en-US" sz="2000" dirty="0" smtClean="0"/>
              <a:t>decoder.</a:t>
            </a:r>
          </a:p>
          <a:p>
            <a:pPr marL="0" indent="0" algn="just">
              <a:buNone/>
            </a:pPr>
            <a:r>
              <a:rPr lang="en-US" sz="2000" b="1" dirty="0" smtClean="0"/>
              <a:t>Decoder:</a:t>
            </a:r>
            <a:endParaRPr lang="en-US" sz="2000" dirty="0"/>
          </a:p>
          <a:p>
            <a:pPr algn="just"/>
            <a:r>
              <a:rPr lang="en-US" sz="2000" dirty="0"/>
              <a:t>Restores spatial details using skip connections</a:t>
            </a:r>
            <a:r>
              <a:rPr lang="en-US" sz="2000" dirty="0" smtClean="0"/>
              <a:t>.</a:t>
            </a:r>
          </a:p>
          <a:p>
            <a:pPr marL="0" indent="0" algn="just">
              <a:buNone/>
            </a:pPr>
            <a:r>
              <a:rPr lang="en-US" sz="2000" b="1" dirty="0" smtClean="0"/>
              <a:t>Final </a:t>
            </a:r>
            <a:r>
              <a:rPr lang="en-US" sz="2000" b="1" dirty="0"/>
              <a:t>Output Layer:</a:t>
            </a:r>
          </a:p>
          <a:p>
            <a:pPr algn="just"/>
            <a:r>
              <a:rPr lang="en-US" sz="2000" dirty="0" smtClean="0"/>
              <a:t>Assigns </a:t>
            </a:r>
            <a:r>
              <a:rPr lang="en-US" sz="2000" dirty="0"/>
              <a:t>a class label to each pixel.</a:t>
            </a:r>
          </a:p>
          <a:p>
            <a:pPr marL="0" indent="0" algn="just">
              <a:buNone/>
            </a:pPr>
            <a:endParaRPr lang="en-US" sz="2000"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8</a:t>
            </a:fld>
            <a:endParaRPr lang="en-US"/>
          </a:p>
        </p:txBody>
      </p:sp>
      <p:pic>
        <p:nvPicPr>
          <p:cNvPr id="2050" name="Picture 2" descr="https://cdn.analyticsvidhya.com/wp-content/uploads/2023/11/image-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41" y="3519376"/>
            <a:ext cx="4863499" cy="333237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719777" y="1457274"/>
            <a:ext cx="4573063" cy="2062103"/>
          </a:xfrm>
          <a:prstGeom prst="rect">
            <a:avLst/>
          </a:prstGeom>
        </p:spPr>
        <p:txBody>
          <a:bodyPr wrap="square">
            <a:spAutoFit/>
          </a:bodyPr>
          <a:lstStyle/>
          <a:p>
            <a:pPr algn="just"/>
            <a:r>
              <a:rPr lang="en-US" sz="1600" b="1" dirty="0"/>
              <a:t>This image shows the </a:t>
            </a:r>
            <a:r>
              <a:rPr lang="en-US" sz="1600" b="1" dirty="0" smtClean="0"/>
              <a:t>U-Net architecture </a:t>
            </a:r>
            <a:r>
              <a:rPr lang="en-US" sz="1600" b="1" dirty="0"/>
              <a:t>for image segmentation. It has an </a:t>
            </a:r>
            <a:r>
              <a:rPr lang="en-US" sz="1600" b="1" dirty="0" smtClean="0"/>
              <a:t>encoder </a:t>
            </a:r>
            <a:r>
              <a:rPr lang="en-US" sz="1600" b="1" dirty="0"/>
              <a:t>for feature extraction, a </a:t>
            </a:r>
            <a:r>
              <a:rPr lang="en-US" sz="1600" b="1" dirty="0" smtClean="0"/>
              <a:t>bottleneck, </a:t>
            </a:r>
            <a:r>
              <a:rPr lang="en-US" sz="1600" b="1" dirty="0"/>
              <a:t>and a </a:t>
            </a:r>
            <a:r>
              <a:rPr lang="en-US" sz="1600" b="1" dirty="0" smtClean="0"/>
              <a:t>decoder </a:t>
            </a:r>
            <a:r>
              <a:rPr lang="en-US" sz="1600" b="1" dirty="0"/>
              <a:t>for </a:t>
            </a:r>
            <a:r>
              <a:rPr lang="en-US" sz="1600" b="1" dirty="0" err="1"/>
              <a:t>upsampling</a:t>
            </a:r>
            <a:r>
              <a:rPr lang="en-US" sz="1600" b="1" dirty="0"/>
              <a:t>. </a:t>
            </a:r>
            <a:r>
              <a:rPr lang="en-US" sz="1600" b="1" dirty="0" smtClean="0"/>
              <a:t>Skip </a:t>
            </a:r>
            <a:r>
              <a:rPr lang="en-US" sz="1600" b="1" dirty="0"/>
              <a:t>connections** help retain spatial details, and the final layer produces a </a:t>
            </a:r>
            <a:r>
              <a:rPr lang="en-US" sz="1600" b="1" dirty="0" smtClean="0"/>
              <a:t>segmentation map </a:t>
            </a:r>
            <a:r>
              <a:rPr lang="en-US" sz="1600" b="1" dirty="0"/>
              <a:t>with class labels for each pixel.</a:t>
            </a:r>
          </a:p>
        </p:txBody>
      </p:sp>
    </p:spTree>
    <p:extLst>
      <p:ext uri="{BB962C8B-B14F-4D97-AF65-F5344CB8AC3E}">
        <p14:creationId xmlns:p14="http://schemas.microsoft.com/office/powerpoint/2010/main" val="391804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32038" cy="665598"/>
          </a:xfrm>
        </p:spPr>
        <p:txBody>
          <a:bodyPr>
            <a:normAutofit/>
          </a:bodyPr>
          <a:lstStyle/>
          <a:p>
            <a:r>
              <a:rPr lang="en-US" sz="3200" b="1" dirty="0" smtClean="0"/>
              <a:t>Pre-Trained Model for Segmentation</a:t>
            </a:r>
            <a:endParaRPr lang="en-US" sz="3200" b="1"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9</a:t>
            </a:fld>
            <a:endParaRPr lang="en-US"/>
          </a:p>
        </p:txBody>
      </p:sp>
      <p:pic>
        <p:nvPicPr>
          <p:cNvPr id="9" name="Picture 8"/>
          <p:cNvPicPr>
            <a:picLocks noChangeAspect="1"/>
          </p:cNvPicPr>
          <p:nvPr/>
        </p:nvPicPr>
        <p:blipFill>
          <a:blip r:embed="rId2"/>
          <a:stretch>
            <a:fillRect/>
          </a:stretch>
        </p:blipFill>
        <p:spPr>
          <a:xfrm>
            <a:off x="1830972" y="2779899"/>
            <a:ext cx="7401066" cy="4078101"/>
          </a:xfrm>
          <a:prstGeom prst="rect">
            <a:avLst/>
          </a:prstGeom>
        </p:spPr>
      </p:pic>
      <p:sp>
        <p:nvSpPr>
          <p:cNvPr id="11" name="Rectangle 10"/>
          <p:cNvSpPr/>
          <p:nvPr/>
        </p:nvSpPr>
        <p:spPr>
          <a:xfrm>
            <a:off x="1467293" y="1038445"/>
            <a:ext cx="8208335" cy="1815882"/>
          </a:xfrm>
          <a:prstGeom prst="rect">
            <a:avLst/>
          </a:prstGeom>
        </p:spPr>
        <p:txBody>
          <a:bodyPr wrap="square">
            <a:spAutoFit/>
          </a:bodyPr>
          <a:lstStyle/>
          <a:p>
            <a:pPr algn="just"/>
            <a:r>
              <a:rPr lang="en-US" sz="1400" b="1" dirty="0"/>
              <a:t>This is the architecture of DeepLabV3+, an improved version of DeepLabV3. It consists of an encoder and a decoder for better segmentation results. The encoder uses a CNN (like </a:t>
            </a:r>
            <a:r>
              <a:rPr lang="en-US" sz="1400" b="1" dirty="0" err="1"/>
              <a:t>ResNet</a:t>
            </a:r>
            <a:r>
              <a:rPr lang="en-US" sz="1400" b="1" dirty="0"/>
              <a:t> or </a:t>
            </a:r>
            <a:r>
              <a:rPr lang="en-US" sz="1400" b="1" dirty="0" err="1"/>
              <a:t>Xception</a:t>
            </a:r>
            <a:r>
              <a:rPr lang="en-US" sz="1400" b="1" dirty="0"/>
              <a:t>) to extract features, followed by </a:t>
            </a:r>
            <a:r>
              <a:rPr lang="en-US" sz="1400" b="1" dirty="0" err="1"/>
              <a:t>Atrous</a:t>
            </a:r>
            <a:r>
              <a:rPr lang="en-US" sz="1400" b="1" dirty="0"/>
              <a:t> Spatial Pyramid Pooling (ASPP), which captures multi-scale information using different </a:t>
            </a:r>
            <a:r>
              <a:rPr lang="en-US" sz="1400" b="1" dirty="0" err="1"/>
              <a:t>atrous</a:t>
            </a:r>
            <a:r>
              <a:rPr lang="en-US" sz="1400" b="1" dirty="0"/>
              <a:t> (dilated) convolutions. The decoder refines the segmentation map by combining low-level features with high-level ASPP features. It uses </a:t>
            </a:r>
            <a:r>
              <a:rPr lang="en-US" sz="1400" b="1" dirty="0" err="1"/>
              <a:t>upsampling</a:t>
            </a:r>
            <a:r>
              <a:rPr lang="en-US" sz="1400" b="1" dirty="0"/>
              <a:t> and convolution layers to restore spatial details, leading to an accurate segmentation map. This architecture is widely used for tasks like autonomous driving and medical imaging. </a:t>
            </a:r>
          </a:p>
        </p:txBody>
      </p:sp>
    </p:spTree>
    <p:extLst>
      <p:ext uri="{BB962C8B-B14F-4D97-AF65-F5344CB8AC3E}">
        <p14:creationId xmlns:p14="http://schemas.microsoft.com/office/powerpoint/2010/main" val="351620565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7969</TotalTime>
  <Words>1023</Words>
  <Application>Microsoft Office PowerPoint</Application>
  <PresentationFormat>Widescreen</PresentationFormat>
  <Paragraphs>78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Schoolbook</vt:lpstr>
      <vt:lpstr>Wingdings 2</vt:lpstr>
      <vt:lpstr>View</vt:lpstr>
      <vt:lpstr>PowerPoint Presentation</vt:lpstr>
      <vt:lpstr>Overview</vt:lpstr>
      <vt:lpstr>Image Segmentation</vt:lpstr>
      <vt:lpstr>Semantic Segmentation</vt:lpstr>
      <vt:lpstr>Instance Segmentation</vt:lpstr>
      <vt:lpstr>Panoptic Segmentation</vt:lpstr>
      <vt:lpstr>Pre-Trained Model For Segmentation</vt:lpstr>
      <vt:lpstr>Pre-Trained Model For Segmentation</vt:lpstr>
      <vt:lpstr>Pre-Trained Model for Segmentation</vt:lpstr>
      <vt:lpstr>Pre-Trained Model For Segmentation</vt:lpstr>
      <vt:lpstr>Thank You</vt:lpstr>
    </vt:vector>
  </TitlesOfParts>
  <Company>Islamia College Peshawar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Retrieval Foundations &amp; Trends</dc:title>
  <dc:creator>Jamil Ahmad</dc:creator>
  <cp:lastModifiedBy>Microsoft account</cp:lastModifiedBy>
  <cp:revision>485</cp:revision>
  <dcterms:created xsi:type="dcterms:W3CDTF">2015-12-26T11:48:24Z</dcterms:created>
  <dcterms:modified xsi:type="dcterms:W3CDTF">2025-04-15T08:58:24Z</dcterms:modified>
</cp:coreProperties>
</file>