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3"/>
  </p:notesMasterIdLst>
  <p:sldIdLst>
    <p:sldId id="256" r:id="rId2"/>
    <p:sldId id="257" r:id="rId3"/>
    <p:sldId id="289" r:id="rId4"/>
    <p:sldId id="290" r:id="rId5"/>
    <p:sldId id="291" r:id="rId6"/>
    <p:sldId id="293" r:id="rId7"/>
    <p:sldId id="294" r:id="rId8"/>
    <p:sldId id="295" r:id="rId9"/>
    <p:sldId id="296" r:id="rId10"/>
    <p:sldId id="297"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6521" autoAdjust="0"/>
  </p:normalViewPr>
  <p:slideViewPr>
    <p:cSldViewPr snapToGrid="0">
      <p:cViewPr varScale="1">
        <p:scale>
          <a:sx n="57" d="100"/>
          <a:sy n="57" d="100"/>
        </p:scale>
        <p:origin x="228" y="2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2513F-10D7-43B8-BD18-F250194E00F7}"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027D8-EDF7-4F60-B1D9-953B6983C2D8}" type="slidenum">
              <a:rPr lang="en-US" smtClean="0"/>
              <a:t>‹#›</a:t>
            </a:fld>
            <a:endParaRPr lang="en-US"/>
          </a:p>
        </p:txBody>
      </p:sp>
    </p:spTree>
    <p:extLst>
      <p:ext uri="{BB962C8B-B14F-4D97-AF65-F5344CB8AC3E}">
        <p14:creationId xmlns:p14="http://schemas.microsoft.com/office/powerpoint/2010/main" val="133062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027D8-EDF7-4F60-B1D9-953B6983C2D8}" type="slidenum">
              <a:rPr lang="en-US" smtClean="0"/>
              <a:t>1</a:t>
            </a:fld>
            <a:endParaRPr lang="en-US"/>
          </a:p>
        </p:txBody>
      </p:sp>
    </p:spTree>
    <p:extLst>
      <p:ext uri="{BB962C8B-B14F-4D97-AF65-F5344CB8AC3E}">
        <p14:creationId xmlns:p14="http://schemas.microsoft.com/office/powerpoint/2010/main" val="15965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A57D64-9DC5-4159-89A6-E1EF6778DE39}" type="datetime1">
              <a:rPr lang="en-US" smtClean="0"/>
              <a:t>3/2/2025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91675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1F1EE-ACFC-4521-B6C4-E578FAD9D2F1}"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42196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B265F-4CCC-4F87-98B2-1597E9224289}"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780028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3ED9-1853-4E9A-BEA1-97DB1E34C977}"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05320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FC99-E00E-4CA7-9A71-4E257C654C63}"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58256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19440-99FB-4B3B-A256-28D9E5B0C2D8}"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336109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16341-CC28-4470-86D6-E0C5AD9E15C0}" type="datetime1">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06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69719-A9B0-4A29-A0B6-5065B2E9BF17}" type="datetime1">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37266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103CD-44FE-4ED0-BB85-F76BC293C635}" type="datetime1">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76696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5E2E-CBE9-4AAB-A5C2-FF2BD7DB911F}"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89174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06C37-131E-4072-8F7D-D15C99E1C145}"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2443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C6D8757-6514-4FC8-A89B-D6B4F4E38CF0}" type="datetime1">
              <a:rPr lang="en-US" smtClean="0"/>
              <a:t>3/2/2025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861E9F1-9214-4563-ABFC-1D940E589AFF}" type="slidenum">
              <a:rPr lang="en-US" smtClean="0"/>
              <a:t>‹#›</a:t>
            </a:fld>
            <a:endParaRPr lang="en-US"/>
          </a:p>
        </p:txBody>
      </p:sp>
    </p:spTree>
    <p:extLst>
      <p:ext uri="{BB962C8B-B14F-4D97-AF65-F5344CB8AC3E}">
        <p14:creationId xmlns:p14="http://schemas.microsoft.com/office/powerpoint/2010/main" val="20385103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a:t>
            </a:fld>
            <a:endParaRPr lang="en-US"/>
          </a:p>
        </p:txBody>
      </p:sp>
      <p:sp>
        <p:nvSpPr>
          <p:cNvPr id="5" name="Title 1"/>
          <p:cNvSpPr txBox="1">
            <a:spLocks/>
          </p:cNvSpPr>
          <p:nvPr/>
        </p:nvSpPr>
        <p:spPr>
          <a:xfrm>
            <a:off x="1207763" y="3030280"/>
            <a:ext cx="9942730" cy="81870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US" sz="3600" b="1" dirty="0" smtClean="0"/>
              <a:t>Fast RCNN and Faster R-CNN</a:t>
            </a:r>
          </a:p>
        </p:txBody>
      </p:sp>
      <p:sp>
        <p:nvSpPr>
          <p:cNvPr id="7" name="TextBox 6"/>
          <p:cNvSpPr txBox="1"/>
          <p:nvPr/>
        </p:nvSpPr>
        <p:spPr>
          <a:xfrm>
            <a:off x="495301" y="5710535"/>
            <a:ext cx="5683827" cy="461665"/>
          </a:xfrm>
          <a:prstGeom prst="rect">
            <a:avLst/>
          </a:prstGeom>
          <a:noFill/>
        </p:spPr>
        <p:txBody>
          <a:bodyPr wrap="square" rtlCol="0">
            <a:spAutoFit/>
          </a:bodyPr>
          <a:lstStyle/>
          <a:p>
            <a:r>
              <a:rPr lang="en-US" sz="2400" dirty="0" smtClean="0"/>
              <a:t>Presented : Muhammad Zaqeem</a:t>
            </a:r>
            <a:endParaRPr lang="en-US" sz="2400" dirty="0"/>
          </a:p>
        </p:txBody>
      </p:sp>
    </p:spTree>
    <p:extLst>
      <p:ext uri="{BB962C8B-B14F-4D97-AF65-F5344CB8AC3E}">
        <p14:creationId xmlns:p14="http://schemas.microsoft.com/office/powerpoint/2010/main" val="128490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684"/>
            <a:ext cx="10705171" cy="637850"/>
          </a:xfrm>
        </p:spPr>
        <p:txBody>
          <a:bodyPr>
            <a:noAutofit/>
          </a:bodyPr>
          <a:lstStyle/>
          <a:p>
            <a:r>
              <a:rPr lang="en-US" sz="3200" b="1" dirty="0" smtClean="0"/>
              <a:t>Comparison of R-CNN , Fast R-CNN , Faster R-CNN</a:t>
            </a:r>
            <a:endParaRPr lang="en-US" sz="32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26464259"/>
              </p:ext>
            </p:extLst>
          </p:nvPr>
        </p:nvGraphicFramePr>
        <p:xfrm>
          <a:off x="802886" y="1135194"/>
          <a:ext cx="9601200" cy="5230319"/>
        </p:xfrm>
        <a:graphic>
          <a:graphicData uri="http://schemas.openxmlformats.org/drawingml/2006/table">
            <a:tbl>
              <a:tblPr>
                <a:tableStyleId>{35758FB7-9AC5-4552-8A53-C91805E547FA}</a:tableStyleId>
              </a:tblPr>
              <a:tblGrid>
                <a:gridCol w="2400300"/>
                <a:gridCol w="2400300"/>
                <a:gridCol w="2400300"/>
                <a:gridCol w="2400300"/>
              </a:tblGrid>
              <a:tr h="627704">
                <a:tc>
                  <a:txBody>
                    <a:bodyPr/>
                    <a:lstStyle/>
                    <a:p>
                      <a:r>
                        <a:rPr lang="en-US" sz="2000" dirty="0"/>
                        <a:t>Feature</a:t>
                      </a:r>
                    </a:p>
                  </a:txBody>
                  <a:tcPr marL="55786" marR="55786" marT="27893" marB="27893" anchor="ctr"/>
                </a:tc>
                <a:tc>
                  <a:txBody>
                    <a:bodyPr/>
                    <a:lstStyle/>
                    <a:p>
                      <a:r>
                        <a:rPr lang="en-US" sz="2000"/>
                        <a:t>R-CNN</a:t>
                      </a:r>
                    </a:p>
                  </a:txBody>
                  <a:tcPr marL="55786" marR="55786" marT="27893" marB="27893" anchor="ctr"/>
                </a:tc>
                <a:tc>
                  <a:txBody>
                    <a:bodyPr/>
                    <a:lstStyle/>
                    <a:p>
                      <a:r>
                        <a:rPr lang="en-US" sz="2000"/>
                        <a:t>Fast R-CNN</a:t>
                      </a:r>
                    </a:p>
                  </a:txBody>
                  <a:tcPr marL="55786" marR="55786" marT="27893" marB="27893" anchor="ctr"/>
                </a:tc>
                <a:tc>
                  <a:txBody>
                    <a:bodyPr/>
                    <a:lstStyle/>
                    <a:p>
                      <a:r>
                        <a:rPr lang="en-US" sz="2000"/>
                        <a:t>Faster R-CNN</a:t>
                      </a:r>
                    </a:p>
                  </a:txBody>
                  <a:tcPr marL="55786" marR="55786" marT="27893" marB="27893" anchor="ctr"/>
                </a:tc>
              </a:tr>
              <a:tr h="633677">
                <a:tc>
                  <a:txBody>
                    <a:bodyPr/>
                    <a:lstStyle/>
                    <a:p>
                      <a:r>
                        <a:rPr lang="en-US" sz="2000"/>
                        <a:t>Test Time (per image)</a:t>
                      </a:r>
                    </a:p>
                  </a:txBody>
                  <a:tcPr marL="55786" marR="55786" marT="27893" marB="27893" anchor="ctr"/>
                </a:tc>
                <a:tc>
                  <a:txBody>
                    <a:bodyPr/>
                    <a:lstStyle/>
                    <a:p>
                      <a:r>
                        <a:rPr lang="en-US" sz="2000"/>
                        <a:t>48 seconds</a:t>
                      </a:r>
                    </a:p>
                  </a:txBody>
                  <a:tcPr marL="55786" marR="55786" marT="27893" marB="27893" anchor="ctr"/>
                </a:tc>
                <a:tc>
                  <a:txBody>
                    <a:bodyPr/>
                    <a:lstStyle/>
                    <a:p>
                      <a:r>
                        <a:rPr lang="en-US" sz="2000"/>
                        <a:t>1 second</a:t>
                      </a:r>
                    </a:p>
                  </a:txBody>
                  <a:tcPr marL="55786" marR="55786" marT="27893" marB="27893" anchor="ctr"/>
                </a:tc>
                <a:tc>
                  <a:txBody>
                    <a:bodyPr/>
                    <a:lstStyle/>
                    <a:p>
                      <a:r>
                        <a:rPr lang="en-US" sz="2000"/>
                        <a:t>0.1 seconds</a:t>
                      </a:r>
                    </a:p>
                  </a:txBody>
                  <a:tcPr marL="55786" marR="55786" marT="27893" marB="27893" anchor="ctr"/>
                </a:tc>
              </a:tr>
              <a:tr h="343402">
                <a:tc>
                  <a:txBody>
                    <a:bodyPr/>
                    <a:lstStyle/>
                    <a:p>
                      <a:r>
                        <a:rPr lang="en-US" sz="2000"/>
                        <a:t>Speedup</a:t>
                      </a:r>
                    </a:p>
                  </a:txBody>
                  <a:tcPr marL="55786" marR="55786" marT="27893" marB="27893" anchor="ctr"/>
                </a:tc>
                <a:tc>
                  <a:txBody>
                    <a:bodyPr/>
                    <a:lstStyle/>
                    <a:p>
                      <a:r>
                        <a:rPr lang="en-US" sz="2000"/>
                        <a:t>1x</a:t>
                      </a:r>
                    </a:p>
                  </a:txBody>
                  <a:tcPr marL="55786" marR="55786" marT="27893" marB="27893" anchor="ctr"/>
                </a:tc>
                <a:tc>
                  <a:txBody>
                    <a:bodyPr/>
                    <a:lstStyle/>
                    <a:p>
                      <a:r>
                        <a:rPr lang="en-US" sz="2000"/>
                        <a:t>25x</a:t>
                      </a:r>
                    </a:p>
                  </a:txBody>
                  <a:tcPr marL="55786" marR="55786" marT="27893" marB="27893" anchor="ctr"/>
                </a:tc>
                <a:tc>
                  <a:txBody>
                    <a:bodyPr/>
                    <a:lstStyle/>
                    <a:p>
                      <a:r>
                        <a:rPr lang="en-US" sz="2000"/>
                        <a:t>250x</a:t>
                      </a:r>
                    </a:p>
                  </a:txBody>
                  <a:tcPr marL="55786" marR="55786" marT="27893" marB="27893" anchor="ctr"/>
                </a:tc>
              </a:tr>
              <a:tr h="627704">
                <a:tc>
                  <a:txBody>
                    <a:bodyPr/>
                    <a:lstStyle/>
                    <a:p>
                      <a:r>
                        <a:rPr lang="en-US" sz="2000"/>
                        <a:t>mAP (VOC 2007)</a:t>
                      </a:r>
                    </a:p>
                  </a:txBody>
                  <a:tcPr marL="55786" marR="55786" marT="27893" marB="27893" anchor="ctr"/>
                </a:tc>
                <a:tc>
                  <a:txBody>
                    <a:bodyPr/>
                    <a:lstStyle/>
                    <a:p>
                      <a:r>
                        <a:rPr lang="en-US" sz="2000" dirty="0" smtClean="0"/>
                        <a:t>58.5</a:t>
                      </a:r>
                      <a:endParaRPr lang="en-US" sz="2000" dirty="0"/>
                    </a:p>
                  </a:txBody>
                  <a:tcPr marL="55786" marR="55786" marT="27893" marB="27893" anchor="ctr"/>
                </a:tc>
                <a:tc>
                  <a:txBody>
                    <a:bodyPr/>
                    <a:lstStyle/>
                    <a:p>
                      <a:r>
                        <a:rPr lang="en-US" sz="2000" dirty="0" smtClean="0"/>
                        <a:t>66.9</a:t>
                      </a:r>
                      <a:endParaRPr lang="en-US" sz="2000" dirty="0"/>
                    </a:p>
                  </a:txBody>
                  <a:tcPr marL="55786" marR="55786" marT="27893" marB="27893" anchor="ctr"/>
                </a:tc>
                <a:tc>
                  <a:txBody>
                    <a:bodyPr/>
                    <a:lstStyle/>
                    <a:p>
                      <a:r>
                        <a:rPr lang="en-US" sz="2000" dirty="0" smtClean="0"/>
                        <a:t>73.2</a:t>
                      </a:r>
                      <a:endParaRPr lang="en-US" sz="2000" dirty="0"/>
                    </a:p>
                  </a:txBody>
                  <a:tcPr marL="55786" marR="55786" marT="27893" marB="27893" anchor="ctr"/>
                </a:tc>
              </a:tr>
              <a:tr h="1210929">
                <a:tc>
                  <a:txBody>
                    <a:bodyPr/>
                    <a:lstStyle/>
                    <a:p>
                      <a:r>
                        <a:rPr lang="en-US" sz="2000" dirty="0"/>
                        <a:t>Region Proposal Method</a:t>
                      </a:r>
                    </a:p>
                  </a:txBody>
                  <a:tcPr marL="55786" marR="55786" marT="27893" marB="27893" anchor="ctr"/>
                </a:tc>
                <a:tc>
                  <a:txBody>
                    <a:bodyPr/>
                    <a:lstStyle/>
                    <a:p>
                      <a:r>
                        <a:rPr lang="en-US" sz="2000"/>
                        <a:t>Selective Search</a:t>
                      </a:r>
                    </a:p>
                  </a:txBody>
                  <a:tcPr marL="55786" marR="55786" marT="27893" marB="27893" anchor="ctr"/>
                </a:tc>
                <a:tc>
                  <a:txBody>
                    <a:bodyPr/>
                    <a:lstStyle/>
                    <a:p>
                      <a:r>
                        <a:rPr lang="en-US" sz="2000"/>
                        <a:t>Selective Search</a:t>
                      </a:r>
                    </a:p>
                  </a:txBody>
                  <a:tcPr marL="55786" marR="55786" marT="27893" marB="27893" anchor="ctr"/>
                </a:tc>
                <a:tc>
                  <a:txBody>
                    <a:bodyPr/>
                    <a:lstStyle/>
                    <a:p>
                      <a:r>
                        <a:rPr lang="en-US" sz="2000" dirty="0"/>
                        <a:t>Region Proposal Network (RPN)</a:t>
                      </a:r>
                    </a:p>
                  </a:txBody>
                  <a:tcPr marL="55786" marR="55786" marT="27893" marB="27893" anchor="ctr"/>
                </a:tc>
              </a:tr>
              <a:tr h="818695">
                <a:tc>
                  <a:txBody>
                    <a:bodyPr/>
                    <a:lstStyle/>
                    <a:p>
                      <a:r>
                        <a:rPr lang="en-US" sz="2000"/>
                        <a:t>Feature Extraction</a:t>
                      </a:r>
                    </a:p>
                  </a:txBody>
                  <a:tcPr marL="55786" marR="55786" marT="27893" marB="27893" anchor="ctr"/>
                </a:tc>
                <a:tc>
                  <a:txBody>
                    <a:bodyPr/>
                    <a:lstStyle/>
                    <a:p>
                      <a:r>
                        <a:rPr lang="en-US" sz="2000" dirty="0"/>
                        <a:t>CNN (per region)</a:t>
                      </a:r>
                    </a:p>
                  </a:txBody>
                  <a:tcPr marL="55786" marR="55786" marT="27893" marB="27893" anchor="ctr"/>
                </a:tc>
                <a:tc>
                  <a:txBody>
                    <a:bodyPr/>
                    <a:lstStyle/>
                    <a:p>
                      <a:r>
                        <a:rPr lang="en-US" sz="2000"/>
                        <a:t>CNN (shared) + RoI Pooling</a:t>
                      </a:r>
                    </a:p>
                  </a:txBody>
                  <a:tcPr marL="55786" marR="55786" marT="27893" marB="27893" anchor="ctr"/>
                </a:tc>
                <a:tc>
                  <a:txBody>
                    <a:bodyPr/>
                    <a:lstStyle/>
                    <a:p>
                      <a:r>
                        <a:rPr lang="en-US" sz="2000"/>
                        <a:t>CNN (shared) + RoI Pooling</a:t>
                      </a:r>
                    </a:p>
                  </a:txBody>
                  <a:tcPr marL="55786" marR="55786" marT="27893" marB="27893" anchor="ctr"/>
                </a:tc>
              </a:tr>
              <a:tr h="919315">
                <a:tc>
                  <a:txBody>
                    <a:bodyPr/>
                    <a:lstStyle/>
                    <a:p>
                      <a:r>
                        <a:rPr lang="en-US" sz="2000"/>
                        <a:t>Classification</a:t>
                      </a:r>
                    </a:p>
                  </a:txBody>
                  <a:tcPr marL="55786" marR="55786" marT="27893" marB="27893" anchor="ctr"/>
                </a:tc>
                <a:tc>
                  <a:txBody>
                    <a:bodyPr/>
                    <a:lstStyle/>
                    <a:p>
                      <a:r>
                        <a:rPr lang="en-US" sz="2000" dirty="0"/>
                        <a:t>SVM</a:t>
                      </a:r>
                    </a:p>
                  </a:txBody>
                  <a:tcPr marL="55786" marR="55786" marT="27893" marB="27893" anchor="ctr"/>
                </a:tc>
                <a:tc>
                  <a:txBody>
                    <a:bodyPr/>
                    <a:lstStyle/>
                    <a:p>
                      <a:r>
                        <a:rPr lang="en-US" sz="2000"/>
                        <a:t>Softmax (Fully Connected Layers)</a:t>
                      </a:r>
                    </a:p>
                  </a:txBody>
                  <a:tcPr marL="55786" marR="55786" marT="27893" marB="27893" anchor="ctr"/>
                </a:tc>
                <a:tc>
                  <a:txBody>
                    <a:bodyPr/>
                    <a:lstStyle/>
                    <a:p>
                      <a:r>
                        <a:rPr lang="en-US" sz="2000" dirty="0" err="1"/>
                        <a:t>Softmax</a:t>
                      </a:r>
                      <a:r>
                        <a:rPr lang="en-US" sz="2000" dirty="0"/>
                        <a:t> (Fully Connected Layers)</a:t>
                      </a:r>
                    </a:p>
                  </a:txBody>
                  <a:tcPr marL="55786" marR="55786" marT="27893" marB="27893" anchor="ctr"/>
                </a:tc>
              </a:tr>
            </a:tbl>
          </a:graphicData>
        </a:graphic>
      </p:graphicFrame>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10</a:t>
            </a:fld>
            <a:endParaRPr lang="en-US"/>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89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11</a:t>
            </a:fld>
            <a:endParaRPr lang="en-US"/>
          </a:p>
        </p:txBody>
      </p:sp>
      <p:pic>
        <p:nvPicPr>
          <p:cNvPr id="7" name="Picture 2" descr="Free Thank You Slide - SlideBaza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38" y="0"/>
            <a:ext cx="117288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541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0" y="0"/>
            <a:ext cx="9338364" cy="691116"/>
          </a:xfrm>
        </p:spPr>
        <p:txBody>
          <a:bodyPr>
            <a:normAutofit/>
          </a:bodyPr>
          <a:lstStyle/>
          <a:p>
            <a:r>
              <a:rPr lang="en-US" sz="3600" b="1" dirty="0" smtClean="0"/>
              <a:t>Overview</a:t>
            </a:r>
            <a:endParaRPr lang="en-US" sz="3600" b="1" dirty="0"/>
          </a:p>
        </p:txBody>
      </p:sp>
      <p:sp>
        <p:nvSpPr>
          <p:cNvPr id="16" name="Content Placeholder 15"/>
          <p:cNvSpPr>
            <a:spLocks noGrp="1"/>
          </p:cNvSpPr>
          <p:nvPr>
            <p:ph sz="half" idx="1"/>
          </p:nvPr>
        </p:nvSpPr>
        <p:spPr>
          <a:xfrm>
            <a:off x="-1" y="1562986"/>
            <a:ext cx="9473610" cy="3968019"/>
          </a:xfrm>
        </p:spPr>
        <p:txBody>
          <a:bodyPr>
            <a:normAutofit/>
          </a:bodyPr>
          <a:lstStyle/>
          <a:p>
            <a:pPr algn="just">
              <a:buFont typeface="Wingdings" panose="05000000000000000000" pitchFamily="2" charset="2"/>
              <a:buChar char="Ø"/>
            </a:pPr>
            <a:r>
              <a:rPr lang="en-US" sz="2400" b="1" dirty="0" smtClean="0"/>
              <a:t>Problem With R-CNN</a:t>
            </a:r>
          </a:p>
          <a:p>
            <a:pPr algn="just">
              <a:buFont typeface="Wingdings" panose="05000000000000000000" pitchFamily="2" charset="2"/>
              <a:buChar char="Ø"/>
            </a:pPr>
            <a:r>
              <a:rPr lang="en-US" sz="2400" b="1" dirty="0" smtClean="0"/>
              <a:t>Fast R-CNN</a:t>
            </a:r>
          </a:p>
          <a:p>
            <a:pPr algn="just">
              <a:buFont typeface="Wingdings" panose="05000000000000000000" pitchFamily="2" charset="2"/>
              <a:buChar char="Ø"/>
            </a:pPr>
            <a:r>
              <a:rPr lang="en-US" sz="2400" b="1" dirty="0" smtClean="0"/>
              <a:t>How Fast R-CNN </a:t>
            </a:r>
            <a:r>
              <a:rPr lang="en-US" sz="2400" b="1" dirty="0" smtClean="0"/>
              <a:t>Works</a:t>
            </a:r>
            <a:endParaRPr lang="en-US" sz="2400" b="1" dirty="0" smtClean="0"/>
          </a:p>
          <a:p>
            <a:pPr algn="just">
              <a:buFont typeface="Wingdings" panose="05000000000000000000" pitchFamily="2" charset="2"/>
              <a:buChar char="Ø"/>
            </a:pPr>
            <a:r>
              <a:rPr lang="en-US" sz="2400" b="1" dirty="0" smtClean="0"/>
              <a:t>Faster R-CNN</a:t>
            </a:r>
          </a:p>
          <a:p>
            <a:pPr algn="just">
              <a:buFont typeface="Wingdings" panose="05000000000000000000" pitchFamily="2" charset="2"/>
              <a:buChar char="Ø"/>
            </a:pPr>
            <a:r>
              <a:rPr lang="en-US" sz="2400" b="1" dirty="0" smtClean="0"/>
              <a:t>How Faster R-CNN Works</a:t>
            </a:r>
          </a:p>
          <a:p>
            <a:pPr algn="just">
              <a:buFont typeface="Wingdings" panose="05000000000000000000" pitchFamily="2" charset="2"/>
              <a:buChar char="Ø"/>
            </a:pPr>
            <a:r>
              <a:rPr lang="en-US" sz="2400" b="1" dirty="0" err="1" smtClean="0"/>
              <a:t>Comparsion</a:t>
            </a:r>
            <a:r>
              <a:rPr lang="en-US" sz="2400" b="1" dirty="0" smtClean="0"/>
              <a:t> of R-CNN, Fast R-CNN and Faster R-CNN</a:t>
            </a:r>
            <a:endParaRPr lang="en-US" sz="2400" b="1" dirty="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pPr/>
              <a:t>2</a:t>
            </a:fld>
            <a:endParaRPr lang="en-US"/>
          </a:p>
        </p:txBody>
      </p:sp>
    </p:spTree>
    <p:extLst>
      <p:ext uri="{BB962C8B-B14F-4D97-AF65-F5344CB8AC3E}">
        <p14:creationId xmlns:p14="http://schemas.microsoft.com/office/powerpoint/2010/main" val="2296896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pPr/>
              <a:t>3</a:t>
            </a:fld>
            <a:endParaRPr lang="en-US"/>
          </a:p>
        </p:txBody>
      </p:sp>
      <p:sp>
        <p:nvSpPr>
          <p:cNvPr id="12" name="Title 11"/>
          <p:cNvSpPr>
            <a:spLocks noGrp="1"/>
          </p:cNvSpPr>
          <p:nvPr>
            <p:ph type="title"/>
          </p:nvPr>
        </p:nvSpPr>
        <p:spPr>
          <a:xfrm>
            <a:off x="0" y="0"/>
            <a:ext cx="8913061" cy="563527"/>
          </a:xfrm>
        </p:spPr>
        <p:txBody>
          <a:bodyPr>
            <a:noAutofit/>
          </a:bodyPr>
          <a:lstStyle/>
          <a:p>
            <a:r>
              <a:rPr lang="en-US" sz="3200" b="1" dirty="0"/>
              <a:t>Problems with </a:t>
            </a:r>
            <a:r>
              <a:rPr lang="en-US" sz="3200" b="1" dirty="0" smtClean="0"/>
              <a:t>R-CNN</a:t>
            </a:r>
            <a:endParaRPr lang="en-US" sz="3200" dirty="0"/>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647" t="34733" r="3726" b="9618"/>
          <a:stretch/>
        </p:blipFill>
        <p:spPr>
          <a:xfrm>
            <a:off x="255183" y="2222203"/>
            <a:ext cx="10845210" cy="3439634"/>
          </a:xfrm>
        </p:spPr>
      </p:pic>
      <p:sp>
        <p:nvSpPr>
          <p:cNvPr id="6" name="TextBox 5"/>
          <p:cNvSpPr txBox="1"/>
          <p:nvPr/>
        </p:nvSpPr>
        <p:spPr>
          <a:xfrm>
            <a:off x="255183" y="1281535"/>
            <a:ext cx="10845210" cy="1015663"/>
          </a:xfrm>
          <a:prstGeom prst="rect">
            <a:avLst/>
          </a:prstGeom>
          <a:noFill/>
        </p:spPr>
        <p:txBody>
          <a:bodyPr wrap="square" rtlCol="0">
            <a:spAutoFit/>
          </a:bodyPr>
          <a:lstStyle/>
          <a:p>
            <a:pPr algn="just"/>
            <a:r>
              <a:rPr lang="en-US" sz="2000" b="1" dirty="0"/>
              <a:t>This diagram highlights the major bottlenecks in RCNN, including high memory usage and long training times, which led to the development of faster models like Fast RCNN and Faster RCNN.</a:t>
            </a:r>
          </a:p>
        </p:txBody>
      </p:sp>
    </p:spTree>
    <p:extLst>
      <p:ext uri="{BB962C8B-B14F-4D97-AF65-F5344CB8AC3E}">
        <p14:creationId xmlns:p14="http://schemas.microsoft.com/office/powerpoint/2010/main" val="345423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4</a:t>
            </a:fld>
            <a:endParaRPr lang="en-US"/>
          </a:p>
        </p:txBody>
      </p:sp>
      <p:pic>
        <p:nvPicPr>
          <p:cNvPr id="9" name="Picture 8"/>
          <p:cNvPicPr>
            <a:picLocks noChangeAspect="1"/>
          </p:cNvPicPr>
          <p:nvPr/>
        </p:nvPicPr>
        <p:blipFill rotWithShape="1">
          <a:blip r:embed="rId2"/>
          <a:srcRect l="4653" t="27773" r="29250" b="37369"/>
          <a:stretch/>
        </p:blipFill>
        <p:spPr>
          <a:xfrm>
            <a:off x="1304693" y="4304369"/>
            <a:ext cx="8011326" cy="824971"/>
          </a:xfrm>
          <a:prstGeom prst="rect">
            <a:avLst/>
          </a:prstGeom>
        </p:spPr>
      </p:pic>
    </p:spTree>
    <p:extLst>
      <p:ext uri="{BB962C8B-B14F-4D97-AF65-F5344CB8AC3E}">
        <p14:creationId xmlns:p14="http://schemas.microsoft.com/office/powerpoint/2010/main" val="3108851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95833" cy="701749"/>
          </a:xfrm>
        </p:spPr>
        <p:txBody>
          <a:bodyPr>
            <a:normAutofit/>
          </a:bodyPr>
          <a:lstStyle/>
          <a:p>
            <a:r>
              <a:rPr lang="en-US" sz="3200" b="1" dirty="0" smtClean="0"/>
              <a:t>Fast R-CNN</a:t>
            </a:r>
            <a:endParaRPr lang="en-US" sz="3200" b="1" dirty="0"/>
          </a:p>
        </p:txBody>
      </p:sp>
      <p:sp>
        <p:nvSpPr>
          <p:cNvPr id="3" name="Content Placeholder 2"/>
          <p:cNvSpPr>
            <a:spLocks noGrp="1"/>
          </p:cNvSpPr>
          <p:nvPr>
            <p:ph idx="1"/>
          </p:nvPr>
        </p:nvSpPr>
        <p:spPr>
          <a:xfrm>
            <a:off x="0" y="1323164"/>
            <a:ext cx="6342990" cy="5145898"/>
          </a:xfrm>
        </p:spPr>
        <p:txBody>
          <a:bodyPr>
            <a:normAutofit/>
          </a:bodyPr>
          <a:lstStyle/>
          <a:p>
            <a:pPr algn="just">
              <a:buFont typeface="Wingdings" panose="05000000000000000000" pitchFamily="2" charset="2"/>
              <a:buChar char="Ø"/>
            </a:pPr>
            <a:r>
              <a:rPr lang="en-US" sz="2400" dirty="0"/>
              <a:t>Fast R-CNN was introduced by </a:t>
            </a:r>
            <a:r>
              <a:rPr lang="en-US" sz="2400" b="1" dirty="0"/>
              <a:t>Ross </a:t>
            </a:r>
            <a:r>
              <a:rPr lang="en-US" sz="2400" b="1" dirty="0" err="1"/>
              <a:t>Girshick</a:t>
            </a:r>
            <a:r>
              <a:rPr lang="en-US" sz="2400" dirty="0"/>
              <a:t> in 2015 as an improvement over </a:t>
            </a:r>
            <a:r>
              <a:rPr lang="en-US" sz="2400" b="1" dirty="0"/>
              <a:t>R-CNN</a:t>
            </a:r>
            <a:r>
              <a:rPr lang="en-US" sz="2400" dirty="0" smtClean="0"/>
              <a:t>.</a:t>
            </a:r>
          </a:p>
          <a:p>
            <a:pPr algn="just">
              <a:buFont typeface="Wingdings" panose="05000000000000000000" pitchFamily="2" charset="2"/>
              <a:buChar char="Ø"/>
            </a:pPr>
            <a:r>
              <a:rPr lang="en-US" sz="2400" dirty="0"/>
              <a:t>It significantly increased the speed of object detection </a:t>
            </a:r>
            <a:endParaRPr lang="en-US" sz="2400" dirty="0" smtClean="0"/>
          </a:p>
          <a:p>
            <a:pPr algn="just">
              <a:buFont typeface="Wingdings" panose="05000000000000000000" pitchFamily="2" charset="2"/>
              <a:buChar char="Ø"/>
            </a:pPr>
            <a:r>
              <a:rPr lang="en-US" sz="2400" dirty="0"/>
              <a:t>The entire input image is </a:t>
            </a:r>
            <a:r>
              <a:rPr lang="en-US" sz="2400" b="1" dirty="0"/>
              <a:t>fed into a Convolutional Neural Network (CNN)</a:t>
            </a:r>
            <a:r>
              <a:rPr lang="en-US" sz="2400" dirty="0"/>
              <a:t> (such as </a:t>
            </a:r>
            <a:r>
              <a:rPr lang="en-US" sz="2400" b="1" dirty="0"/>
              <a:t>VGG16</a:t>
            </a:r>
            <a:r>
              <a:rPr lang="en-US" sz="2400" dirty="0"/>
              <a:t> or </a:t>
            </a:r>
            <a:r>
              <a:rPr lang="en-US" sz="2400" b="1" dirty="0" err="1"/>
              <a:t>ResNet</a:t>
            </a:r>
            <a:r>
              <a:rPr lang="en-US" sz="2400" dirty="0"/>
              <a:t>).</a:t>
            </a:r>
          </a:p>
          <a:p>
            <a:pPr algn="just">
              <a:buFont typeface="Wingdings" panose="05000000000000000000" pitchFamily="2" charset="2"/>
              <a:buChar char="Ø"/>
            </a:pPr>
            <a:r>
              <a:rPr lang="en-US" sz="2400" dirty="0"/>
              <a:t>This CNN extracts </a:t>
            </a:r>
            <a:r>
              <a:rPr lang="en-US" sz="2400" b="1" dirty="0"/>
              <a:t>feature maps</a:t>
            </a:r>
            <a:r>
              <a:rPr lang="en-US" sz="2400" dirty="0"/>
              <a:t> from the whole image instead of processing each region separately.</a:t>
            </a:r>
          </a:p>
          <a:p>
            <a:pPr algn="just">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5</a:t>
            </a:fld>
            <a:endParaRPr lang="en-US"/>
          </a:p>
        </p:txBody>
      </p:sp>
      <p:pic>
        <p:nvPicPr>
          <p:cNvPr id="6" name="Picture 5"/>
          <p:cNvPicPr>
            <a:picLocks noChangeAspect="1"/>
          </p:cNvPicPr>
          <p:nvPr/>
        </p:nvPicPr>
        <p:blipFill rotWithShape="1">
          <a:blip r:embed="rId2"/>
          <a:srcRect r="53365" b="9729"/>
          <a:stretch/>
        </p:blipFill>
        <p:spPr>
          <a:xfrm>
            <a:off x="6692258" y="2821964"/>
            <a:ext cx="4076798" cy="3145646"/>
          </a:xfrm>
          <a:prstGeom prst="rect">
            <a:avLst/>
          </a:prstGeom>
        </p:spPr>
      </p:pic>
      <p:pic>
        <p:nvPicPr>
          <p:cNvPr id="2051" name="Picture 3" descr="Understanding Region of Interest in Fast RCNN along with Subsample ratio  explained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41900" t="14427" r="47436" b="73395"/>
          <a:stretch/>
        </p:blipFill>
        <p:spPr bwMode="auto">
          <a:xfrm>
            <a:off x="10356783" y="3215852"/>
            <a:ext cx="824545" cy="5300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214839" y="1153749"/>
            <a:ext cx="4078002" cy="2062103"/>
          </a:xfrm>
          <a:prstGeom prst="rect">
            <a:avLst/>
          </a:prstGeom>
        </p:spPr>
        <p:txBody>
          <a:bodyPr wrap="square">
            <a:spAutoFit/>
          </a:bodyPr>
          <a:lstStyle/>
          <a:p>
            <a:pPr algn="just"/>
            <a:r>
              <a:rPr lang="en-US" sz="1600" b="1" dirty="0"/>
              <a:t>The image </a:t>
            </a:r>
            <a:r>
              <a:rPr lang="en-US" sz="1600" b="1" dirty="0" smtClean="0"/>
              <a:t>illustrates the Fast R-CNN </a:t>
            </a:r>
            <a:r>
              <a:rPr lang="en-US" sz="1600" b="1" dirty="0"/>
              <a:t>pipeline. Instead of processing each </a:t>
            </a:r>
            <a:r>
              <a:rPr lang="en-US" sz="1600" b="1" dirty="0" smtClean="0"/>
              <a:t>region </a:t>
            </a:r>
            <a:r>
              <a:rPr lang="en-US" sz="1600" b="1" dirty="0"/>
              <a:t>separately like R-CNN, the entire image is passed through </a:t>
            </a:r>
            <a:r>
              <a:rPr lang="en-US" sz="1600" b="1" dirty="0" smtClean="0"/>
              <a:t>a </a:t>
            </a:r>
            <a:r>
              <a:rPr lang="en-US" sz="1600" b="1" dirty="0" err="1" smtClean="0"/>
              <a:t>pretrained</a:t>
            </a:r>
            <a:r>
              <a:rPr lang="en-US" sz="1600" b="1" dirty="0" smtClean="0"/>
              <a:t> </a:t>
            </a:r>
            <a:r>
              <a:rPr lang="en-US" sz="1600" b="1" dirty="0"/>
              <a:t>CNN (</a:t>
            </a:r>
            <a:r>
              <a:rPr lang="en-US" sz="1600" b="1" dirty="0" err="1"/>
              <a:t>VGGNet</a:t>
            </a:r>
            <a:r>
              <a:rPr lang="en-US" sz="1600" b="1" dirty="0"/>
              <a:t>/</a:t>
            </a:r>
            <a:r>
              <a:rPr lang="en-US" sz="1600" b="1" dirty="0" err="1"/>
              <a:t>AlexNet</a:t>
            </a:r>
            <a:r>
              <a:rPr lang="en-US" sz="1600" b="1" dirty="0" smtClean="0"/>
              <a:t>) </a:t>
            </a:r>
            <a:r>
              <a:rPr lang="en-US" sz="1600" b="1" dirty="0"/>
              <a:t>to extract a feature map. </a:t>
            </a:r>
            <a:r>
              <a:rPr lang="en-US" sz="1600" b="1" dirty="0" smtClean="0"/>
              <a:t>Selective Search </a:t>
            </a:r>
            <a:r>
              <a:rPr lang="en-US" sz="1600" b="1" dirty="0"/>
              <a:t>then proposes </a:t>
            </a:r>
            <a:r>
              <a:rPr lang="en-US" sz="1600" b="1" dirty="0" smtClean="0"/>
              <a:t>regions, which are mapped onto the feature map</a:t>
            </a:r>
            <a:endParaRPr lang="en-US" sz="1600" b="1" dirty="0"/>
          </a:p>
        </p:txBody>
      </p:sp>
    </p:spTree>
    <p:extLst>
      <p:ext uri="{BB962C8B-B14F-4D97-AF65-F5344CB8AC3E}">
        <p14:creationId xmlns:p14="http://schemas.microsoft.com/office/powerpoint/2010/main" val="3618994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7196"/>
            <a:ext cx="9437946" cy="883177"/>
          </a:xfrm>
        </p:spPr>
        <p:txBody>
          <a:bodyPr>
            <a:normAutofit/>
          </a:bodyPr>
          <a:lstStyle/>
          <a:p>
            <a:r>
              <a:rPr lang="en-US" sz="3200" b="1" dirty="0" smtClean="0"/>
              <a:t>How Fast R-CNN Works:</a:t>
            </a:r>
            <a:endParaRPr lang="en-US" sz="3200" b="1" dirty="0"/>
          </a:p>
        </p:txBody>
      </p:sp>
      <p:sp>
        <p:nvSpPr>
          <p:cNvPr id="3" name="Content Placeholder 2"/>
          <p:cNvSpPr>
            <a:spLocks noGrp="1"/>
          </p:cNvSpPr>
          <p:nvPr>
            <p:ph idx="1"/>
          </p:nvPr>
        </p:nvSpPr>
        <p:spPr>
          <a:xfrm>
            <a:off x="0" y="1260087"/>
            <a:ext cx="11128917" cy="5809785"/>
          </a:xfrm>
        </p:spPr>
        <p:txBody>
          <a:bodyPr>
            <a:normAutofit lnSpcReduction="10000"/>
          </a:bodyPr>
          <a:lstStyle/>
          <a:p>
            <a:pPr marL="0" indent="0" algn="just">
              <a:buNone/>
            </a:pPr>
            <a:r>
              <a:rPr lang="en-US" sz="2400" b="1" dirty="0" smtClean="0"/>
              <a:t>Image </a:t>
            </a:r>
            <a:r>
              <a:rPr lang="en-US" sz="2400" b="1" dirty="0"/>
              <a:t>Processing with a CNN </a:t>
            </a:r>
            <a:r>
              <a:rPr lang="en-US" sz="2400" b="1" dirty="0" smtClean="0"/>
              <a:t>Backbone:</a:t>
            </a:r>
            <a:endParaRPr lang="en-US" sz="2400" b="1" dirty="0"/>
          </a:p>
          <a:p>
            <a:pPr algn="just">
              <a:buFont typeface="Wingdings" panose="05000000000000000000" pitchFamily="2" charset="2"/>
              <a:buChar char="Ø"/>
            </a:pPr>
            <a:r>
              <a:rPr lang="en-US" sz="2400" dirty="0"/>
              <a:t>The entire input image is </a:t>
            </a:r>
            <a:r>
              <a:rPr lang="en-US" sz="2400" b="1" dirty="0"/>
              <a:t>fed into a Convolutional Neural Network (CNN)</a:t>
            </a:r>
            <a:r>
              <a:rPr lang="en-US" sz="2400" dirty="0"/>
              <a:t> (such as </a:t>
            </a:r>
            <a:r>
              <a:rPr lang="en-US" sz="2400" b="1" dirty="0"/>
              <a:t>VGG16</a:t>
            </a:r>
            <a:r>
              <a:rPr lang="en-US" sz="2400" dirty="0"/>
              <a:t> or </a:t>
            </a:r>
            <a:r>
              <a:rPr lang="en-US" sz="2400" b="1" dirty="0" err="1"/>
              <a:t>ResNet</a:t>
            </a:r>
            <a:r>
              <a:rPr lang="en-US" sz="2400" dirty="0"/>
              <a:t>).</a:t>
            </a:r>
          </a:p>
          <a:p>
            <a:pPr algn="just">
              <a:buFont typeface="Wingdings" panose="05000000000000000000" pitchFamily="2" charset="2"/>
              <a:buChar char="Ø"/>
            </a:pPr>
            <a:r>
              <a:rPr lang="en-US" sz="2400" dirty="0"/>
              <a:t>This CNN extracts </a:t>
            </a:r>
            <a:r>
              <a:rPr lang="en-US" sz="2400" b="1" dirty="0"/>
              <a:t>feature maps</a:t>
            </a:r>
            <a:r>
              <a:rPr lang="en-US" sz="2400" dirty="0"/>
              <a:t> from the whole image instead of processing each region separately</a:t>
            </a:r>
            <a:r>
              <a:rPr lang="en-US" sz="2400" dirty="0" smtClean="0"/>
              <a:t>.</a:t>
            </a:r>
          </a:p>
          <a:p>
            <a:pPr marL="0" indent="0" algn="just">
              <a:buNone/>
            </a:pPr>
            <a:r>
              <a:rPr lang="en-US" sz="2400" b="1" dirty="0"/>
              <a:t>Region Proposal via Selective </a:t>
            </a:r>
            <a:r>
              <a:rPr lang="en-US" sz="2400" b="1" dirty="0" smtClean="0"/>
              <a:t>Search:</a:t>
            </a:r>
            <a:endParaRPr lang="en-US" sz="2400" b="1" dirty="0"/>
          </a:p>
          <a:p>
            <a:pPr algn="just">
              <a:buFont typeface="Wingdings" panose="05000000000000000000" pitchFamily="2" charset="2"/>
              <a:buChar char="Ø"/>
            </a:pPr>
            <a:r>
              <a:rPr lang="en-US" sz="2400" dirty="0"/>
              <a:t>A separate region proposal method (e.g., Selective Search) identifies N region proposals (bounding boxes).</a:t>
            </a:r>
          </a:p>
          <a:p>
            <a:pPr algn="just">
              <a:buFont typeface="Wingdings" panose="05000000000000000000" pitchFamily="2" charset="2"/>
              <a:buChar char="Ø"/>
            </a:pPr>
            <a:r>
              <a:rPr lang="en-US" sz="2400" dirty="0"/>
              <a:t>These proposals are mapped onto the extracted feature map, rather than being processed separately</a:t>
            </a:r>
            <a:r>
              <a:rPr lang="en-US" sz="2400" dirty="0" smtClean="0"/>
              <a:t>.</a:t>
            </a:r>
          </a:p>
          <a:p>
            <a:pPr marL="0" indent="0" algn="just">
              <a:buNone/>
            </a:pPr>
            <a:r>
              <a:rPr lang="en-US" sz="2400" b="1" dirty="0"/>
              <a:t>ROI Pooling (Region of Interest Pooling</a:t>
            </a:r>
            <a:r>
              <a:rPr lang="en-US" sz="2400" b="1" dirty="0" smtClean="0"/>
              <a:t>):</a:t>
            </a:r>
          </a:p>
          <a:p>
            <a:pPr algn="just">
              <a:buFont typeface="Wingdings" panose="05000000000000000000" pitchFamily="2" charset="2"/>
              <a:buChar char="Ø"/>
            </a:pPr>
            <a:r>
              <a:rPr lang="en-US" sz="2400" dirty="0"/>
              <a:t>ROI pooling ensures all proposals have a fixed-size output (e.g., 7×7×512) regardless of the original proposal size.</a:t>
            </a:r>
          </a:p>
          <a:p>
            <a:pPr algn="just">
              <a:buFont typeface="Wingdings" panose="05000000000000000000" pitchFamily="2" charset="2"/>
              <a:buChar char="Ø"/>
            </a:pPr>
            <a:endParaRPr lang="en-US" sz="2400" b="1" dirty="0"/>
          </a:p>
          <a:p>
            <a:pPr algn="just">
              <a:buFont typeface="Wingdings" panose="05000000000000000000" pitchFamily="2" charset="2"/>
              <a:buChar char="Ø"/>
            </a:pPr>
            <a:endParaRPr lang="en-US" sz="2400" dirty="0"/>
          </a:p>
          <a:p>
            <a:pPr algn="just">
              <a:buFont typeface="Wingdings" panose="05000000000000000000" pitchFamily="2" charset="2"/>
              <a:buChar char="Ø"/>
            </a:pPr>
            <a:endParaRPr lang="en-US" sz="2400" dirty="0"/>
          </a:p>
          <a:p>
            <a:pPr algn="just">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6</a:t>
            </a:fld>
            <a:endParaRPr lang="en-US"/>
          </a:p>
        </p:txBody>
      </p:sp>
    </p:spTree>
    <p:extLst>
      <p:ext uri="{BB962C8B-B14F-4D97-AF65-F5344CB8AC3E}">
        <p14:creationId xmlns:p14="http://schemas.microsoft.com/office/powerpoint/2010/main" val="38578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743"/>
            <a:ext cx="9404492" cy="749363"/>
          </a:xfrm>
        </p:spPr>
        <p:txBody>
          <a:bodyPr>
            <a:normAutofit/>
          </a:bodyPr>
          <a:lstStyle/>
          <a:p>
            <a:r>
              <a:rPr lang="en-US" sz="3200" b="1" dirty="0" smtClean="0"/>
              <a:t>How Fast R-CNN Works:</a:t>
            </a:r>
            <a:endParaRPr lang="en-US" sz="3200" b="1" dirty="0"/>
          </a:p>
        </p:txBody>
      </p:sp>
      <p:sp>
        <p:nvSpPr>
          <p:cNvPr id="3" name="Content Placeholder 2"/>
          <p:cNvSpPr>
            <a:spLocks noGrp="1"/>
          </p:cNvSpPr>
          <p:nvPr>
            <p:ph idx="1"/>
          </p:nvPr>
        </p:nvSpPr>
        <p:spPr>
          <a:xfrm>
            <a:off x="0" y="1516566"/>
            <a:ext cx="6423102" cy="5464097"/>
          </a:xfrm>
        </p:spPr>
        <p:txBody>
          <a:bodyPr>
            <a:normAutofit/>
          </a:bodyPr>
          <a:lstStyle/>
          <a:p>
            <a:pPr algn="just">
              <a:buFont typeface="Wingdings" panose="05000000000000000000" pitchFamily="2" charset="2"/>
              <a:buChar char="Ø"/>
            </a:pPr>
            <a:r>
              <a:rPr lang="en-US" sz="2400" b="1" dirty="0"/>
              <a:t>Fully Connected </a:t>
            </a:r>
            <a:r>
              <a:rPr lang="en-US" sz="2400" b="1" dirty="0" smtClean="0"/>
              <a:t>Layers:</a:t>
            </a:r>
          </a:p>
          <a:p>
            <a:pPr algn="just">
              <a:buFont typeface="Wingdings" panose="05000000000000000000" pitchFamily="2" charset="2"/>
              <a:buChar char="Ø"/>
            </a:pPr>
            <a:r>
              <a:rPr lang="en-US" sz="2400" dirty="0"/>
              <a:t>The pooled features go through </a:t>
            </a:r>
            <a:r>
              <a:rPr lang="en-US" sz="2400" b="1" dirty="0"/>
              <a:t>fully connected layers</a:t>
            </a:r>
            <a:r>
              <a:rPr lang="en-US" sz="2400" dirty="0"/>
              <a:t> (like in traditional CNNs</a:t>
            </a:r>
            <a:r>
              <a:rPr lang="en-US" sz="2400" dirty="0" smtClean="0"/>
              <a:t>).</a:t>
            </a:r>
          </a:p>
          <a:p>
            <a:pPr algn="just">
              <a:buFont typeface="Wingdings" panose="05000000000000000000" pitchFamily="2" charset="2"/>
              <a:buChar char="Ø"/>
            </a:pPr>
            <a:r>
              <a:rPr lang="en-US" sz="2400" dirty="0"/>
              <a:t>Two outputs are generated</a:t>
            </a:r>
            <a:r>
              <a:rPr lang="en-US" sz="2400" dirty="0" smtClean="0"/>
              <a:t>:</a:t>
            </a:r>
          </a:p>
          <a:p>
            <a:pPr algn="just">
              <a:buFont typeface="Wingdings" panose="05000000000000000000" pitchFamily="2" charset="2"/>
              <a:buChar char="Ø"/>
            </a:pPr>
            <a:r>
              <a:rPr lang="en-US" sz="2400" b="1" dirty="0" smtClean="0"/>
              <a:t>Object </a:t>
            </a:r>
            <a:r>
              <a:rPr lang="en-US" sz="2400" b="1" dirty="0"/>
              <a:t>Classification:</a:t>
            </a:r>
            <a:r>
              <a:rPr lang="en-US" sz="2400" dirty="0"/>
              <a:t> Determines the object category (e.g., car, dog, person).</a:t>
            </a:r>
          </a:p>
          <a:p>
            <a:pPr algn="just">
              <a:buFont typeface="Wingdings" panose="05000000000000000000" pitchFamily="2" charset="2"/>
              <a:buChar char="Ø"/>
            </a:pPr>
            <a:r>
              <a:rPr lang="en-US" sz="2400" b="1" dirty="0"/>
              <a:t>Bounding Box Regression:</a:t>
            </a:r>
            <a:r>
              <a:rPr lang="en-US" sz="2400" dirty="0"/>
              <a:t> Refines the coordinates of the detected objects for better localization.</a:t>
            </a:r>
          </a:p>
          <a:p>
            <a:pPr algn="just"/>
            <a:endParaRPr lang="en-US" sz="2400" b="1" dirty="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7</a:t>
            </a:fld>
            <a:endParaRPr lang="en-US"/>
          </a:p>
        </p:txBody>
      </p:sp>
      <p:pic>
        <p:nvPicPr>
          <p:cNvPr id="5" name="Picture 2" descr="Fast R-CNN for object detection. A technical summary | by Shilpa Ananth |  TDS Archive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2036" t="11259" r="7085" b="7114"/>
          <a:stretch/>
        </p:blipFill>
        <p:spPr bwMode="auto">
          <a:xfrm>
            <a:off x="6568068" y="3111191"/>
            <a:ext cx="4724772" cy="35683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147932" y="1632753"/>
            <a:ext cx="4144908" cy="1569660"/>
          </a:xfrm>
          <a:prstGeom prst="rect">
            <a:avLst/>
          </a:prstGeom>
        </p:spPr>
        <p:txBody>
          <a:bodyPr wrap="square">
            <a:spAutoFit/>
          </a:bodyPr>
          <a:lstStyle/>
          <a:p>
            <a:pPr algn="just"/>
            <a:r>
              <a:rPr lang="en-US" sz="1200" b="1" dirty="0"/>
              <a:t>The Fast R-CNN architecture processes an input image using a CNN backbone (e.g., VGG) to extract feature maps. Region proposals are mapped onto these feature maps and standardized via ROI Pooling. The pooled features pass through fully connected layers, enabling object classification and bounding box regression for accurate localization.</a:t>
            </a:r>
          </a:p>
        </p:txBody>
      </p:sp>
    </p:spTree>
    <p:extLst>
      <p:ext uri="{BB962C8B-B14F-4D97-AF65-F5344CB8AC3E}">
        <p14:creationId xmlns:p14="http://schemas.microsoft.com/office/powerpoint/2010/main" val="1953025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117"/>
            <a:ext cx="9315283" cy="649001"/>
          </a:xfrm>
        </p:spPr>
        <p:txBody>
          <a:bodyPr>
            <a:normAutofit/>
          </a:bodyPr>
          <a:lstStyle/>
          <a:p>
            <a:r>
              <a:rPr lang="en-US" sz="3200" b="1" dirty="0" smtClean="0"/>
              <a:t>Faster R-CNN</a:t>
            </a:r>
            <a:endParaRPr lang="en-US" sz="3200" b="1" dirty="0"/>
          </a:p>
        </p:txBody>
      </p:sp>
      <p:sp>
        <p:nvSpPr>
          <p:cNvPr id="3" name="Content Placeholder 2"/>
          <p:cNvSpPr>
            <a:spLocks noGrp="1"/>
          </p:cNvSpPr>
          <p:nvPr>
            <p:ph idx="1"/>
          </p:nvPr>
        </p:nvSpPr>
        <p:spPr>
          <a:xfrm>
            <a:off x="0" y="1622503"/>
            <a:ext cx="7270594" cy="4549697"/>
          </a:xfrm>
        </p:spPr>
        <p:txBody>
          <a:bodyPr>
            <a:normAutofit/>
          </a:bodyPr>
          <a:lstStyle/>
          <a:p>
            <a:pPr algn="just">
              <a:buFont typeface="Wingdings" panose="05000000000000000000" pitchFamily="2" charset="2"/>
              <a:buChar char="Ø"/>
            </a:pPr>
            <a:r>
              <a:rPr lang="en-US" sz="2400" dirty="0" smtClean="0"/>
              <a:t>Faster R-CNN (Faster Region-Based Convolutional Neural Network) is a leading object detection model introduced in 2015 by </a:t>
            </a:r>
            <a:r>
              <a:rPr lang="en-US" sz="2400" dirty="0" err="1" smtClean="0"/>
              <a:t>Ren</a:t>
            </a:r>
            <a:r>
              <a:rPr lang="en-US" sz="2400" dirty="0" smtClean="0"/>
              <a:t>, He, </a:t>
            </a:r>
            <a:r>
              <a:rPr lang="en-US" sz="2400" dirty="0" err="1" smtClean="0"/>
              <a:t>Girshick</a:t>
            </a:r>
            <a:r>
              <a:rPr lang="en-US" sz="2400" dirty="0" smtClean="0"/>
              <a:t>, and Sun. </a:t>
            </a:r>
          </a:p>
          <a:p>
            <a:pPr algn="just">
              <a:buFont typeface="Wingdings" panose="05000000000000000000" pitchFamily="2" charset="2"/>
              <a:buChar char="Ø"/>
            </a:pPr>
            <a:r>
              <a:rPr lang="en-US" sz="2400" dirty="0" smtClean="0"/>
              <a:t>Designed to identify and accurately locate objects  within an image. </a:t>
            </a:r>
          </a:p>
          <a:p>
            <a:pPr algn="just">
              <a:buFont typeface="Wingdings" panose="05000000000000000000" pitchFamily="2" charset="2"/>
              <a:buChar char="Ø"/>
            </a:pPr>
            <a:r>
              <a:rPr lang="en-US" sz="2400" dirty="0" smtClean="0"/>
              <a:t>Integrates deep learning, CNNs, and Region Proposal Networks (RPNs) into a unified framework. </a:t>
            </a:r>
            <a:endParaRPr lang="en-US" sz="2400" dirty="0"/>
          </a:p>
          <a:p>
            <a:pPr algn="just">
              <a:buFont typeface="Wingdings" panose="05000000000000000000" pitchFamily="2" charset="2"/>
              <a:buChar char="Ø"/>
            </a:pPr>
            <a:r>
              <a:rPr lang="en-US" sz="2400" dirty="0" smtClean="0"/>
              <a:t>Significantly </a:t>
            </a:r>
            <a:r>
              <a:rPr lang="en-US" sz="2400" dirty="0"/>
              <a:t>improves speed and </a:t>
            </a:r>
            <a:r>
              <a:rPr lang="en-US" sz="2400" dirty="0" smtClean="0"/>
              <a:t>accuracy over </a:t>
            </a:r>
            <a:r>
              <a:rPr lang="en-US" sz="2400" dirty="0"/>
              <a:t>previous R-CNN models.</a:t>
            </a:r>
          </a:p>
          <a:p>
            <a:pPr algn="just">
              <a:buFont typeface="Wingdings" panose="05000000000000000000" pitchFamily="2" charset="2"/>
              <a:buChar char="Ø"/>
            </a:pPr>
            <a:endParaRPr lang="en-US" sz="2400" spc="0" dirty="0">
              <a:ln w="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8</a:t>
            </a:fld>
            <a:endParaRPr lang="en-US"/>
          </a:p>
        </p:txBody>
      </p:sp>
      <p:sp>
        <p:nvSpPr>
          <p:cNvPr id="6" name="TextBox 5"/>
          <p:cNvSpPr txBox="1"/>
          <p:nvPr/>
        </p:nvSpPr>
        <p:spPr>
          <a:xfrm>
            <a:off x="7614610" y="1622503"/>
            <a:ext cx="3678230" cy="2308324"/>
          </a:xfrm>
          <a:prstGeom prst="rect">
            <a:avLst/>
          </a:prstGeom>
          <a:noFill/>
        </p:spPr>
        <p:txBody>
          <a:bodyPr wrap="square" rtlCol="0">
            <a:spAutoFit/>
          </a:bodyPr>
          <a:lstStyle/>
          <a:p>
            <a:pPr algn="just"/>
            <a:r>
              <a:rPr lang="en-US" sz="1600" b="1" dirty="0"/>
              <a:t>The image depicts the </a:t>
            </a:r>
            <a:r>
              <a:rPr lang="en-US" sz="1600" b="1" dirty="0" smtClean="0"/>
              <a:t>Faster R-CNN </a:t>
            </a:r>
            <a:r>
              <a:rPr lang="en-US" sz="1600" b="1" dirty="0"/>
              <a:t>pipeline. An input image passes through </a:t>
            </a:r>
            <a:r>
              <a:rPr lang="en-US" sz="1600" b="1" dirty="0" smtClean="0"/>
              <a:t>CNN layers </a:t>
            </a:r>
            <a:r>
              <a:rPr lang="en-US" sz="1600" b="1" dirty="0"/>
              <a:t>to extract feature maps. The </a:t>
            </a:r>
            <a:r>
              <a:rPr lang="en-US" sz="1600" b="1" dirty="0" smtClean="0"/>
              <a:t>Region </a:t>
            </a:r>
            <a:r>
              <a:rPr lang="en-US" sz="1600" b="1" dirty="0"/>
              <a:t>Proposal Network (</a:t>
            </a:r>
            <a:r>
              <a:rPr lang="en-US" sz="1600" b="1" dirty="0" smtClean="0"/>
              <a:t>RPN) generates </a:t>
            </a:r>
            <a:r>
              <a:rPr lang="en-US" sz="1600" b="1" dirty="0"/>
              <a:t>object proposals, which are refined through </a:t>
            </a:r>
            <a:r>
              <a:rPr lang="en-US" sz="1600" b="1" dirty="0" err="1" smtClean="0"/>
              <a:t>RoI</a:t>
            </a:r>
            <a:r>
              <a:rPr lang="en-US" sz="1600" b="1" dirty="0" smtClean="0"/>
              <a:t> pooling </a:t>
            </a:r>
            <a:r>
              <a:rPr lang="en-US" sz="1600" b="1" dirty="0"/>
              <a:t>and classified to detect objects accurately.</a:t>
            </a:r>
          </a:p>
        </p:txBody>
      </p:sp>
      <p:pic>
        <p:nvPicPr>
          <p:cNvPr id="1029" name="Picture 5" descr="Region Proposal Network (RPN) — Backbone of Faster R-CNN | by Tanay  Karmarkar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t="2439" b="2891"/>
          <a:stretch/>
        </p:blipFill>
        <p:spPr bwMode="auto">
          <a:xfrm>
            <a:off x="7815425" y="3844306"/>
            <a:ext cx="3276600" cy="292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5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815"/>
            <a:ext cx="9471399" cy="669073"/>
          </a:xfrm>
        </p:spPr>
        <p:txBody>
          <a:bodyPr>
            <a:normAutofit/>
          </a:bodyPr>
          <a:lstStyle/>
          <a:p>
            <a:r>
              <a:rPr lang="en-US" sz="3200" b="1" dirty="0" smtClean="0"/>
              <a:t>How Faster R-CNN Works</a:t>
            </a:r>
            <a:endParaRPr lang="en-US" sz="3200" b="1" dirty="0"/>
          </a:p>
        </p:txBody>
      </p:sp>
      <p:sp>
        <p:nvSpPr>
          <p:cNvPr id="3" name="Content Placeholder 2"/>
          <p:cNvSpPr>
            <a:spLocks noGrp="1"/>
          </p:cNvSpPr>
          <p:nvPr>
            <p:ph idx="1"/>
          </p:nvPr>
        </p:nvSpPr>
        <p:spPr>
          <a:xfrm>
            <a:off x="0" y="1039773"/>
            <a:ext cx="6754295" cy="5826513"/>
          </a:xfrm>
        </p:spPr>
        <p:txBody>
          <a:bodyPr>
            <a:noAutofit/>
          </a:bodyPr>
          <a:lstStyle/>
          <a:p>
            <a:pPr marL="0" indent="0" algn="just">
              <a:buNone/>
            </a:pPr>
            <a:r>
              <a:rPr lang="en-US" sz="2400" b="1" dirty="0" smtClean="0"/>
              <a:t>Region </a:t>
            </a:r>
            <a:r>
              <a:rPr lang="en-US" sz="2400" b="1" dirty="0"/>
              <a:t>Proposal Network (RPN</a:t>
            </a:r>
            <a:r>
              <a:rPr lang="en-US" sz="2400" b="1" dirty="0" smtClean="0"/>
              <a:t>)</a:t>
            </a:r>
            <a:endParaRPr lang="en-US" sz="2400" b="1" dirty="0"/>
          </a:p>
          <a:p>
            <a:pPr algn="just">
              <a:buFont typeface="Wingdings" panose="05000000000000000000" pitchFamily="2" charset="2"/>
              <a:buChar char="Ø"/>
            </a:pPr>
            <a:r>
              <a:rPr lang="en-US" sz="2400" dirty="0" smtClean="0"/>
              <a:t> </a:t>
            </a:r>
            <a:r>
              <a:rPr lang="en-US" sz="2400" dirty="0"/>
              <a:t>A </a:t>
            </a:r>
            <a:r>
              <a:rPr lang="en-US" sz="2400" dirty="0" smtClean="0"/>
              <a:t>CNN backbone </a:t>
            </a:r>
            <a:r>
              <a:rPr lang="en-US" sz="2400" dirty="0"/>
              <a:t>extracts </a:t>
            </a:r>
            <a:r>
              <a:rPr lang="en-US" sz="2400" dirty="0" smtClean="0"/>
              <a:t>feature maps from </a:t>
            </a:r>
            <a:r>
              <a:rPr lang="en-US" sz="2400" dirty="0"/>
              <a:t>the input image. </a:t>
            </a:r>
          </a:p>
          <a:p>
            <a:pPr algn="just">
              <a:buFont typeface="Wingdings" panose="05000000000000000000" pitchFamily="2" charset="2"/>
              <a:buChar char="Ø"/>
            </a:pPr>
            <a:r>
              <a:rPr lang="en-US" sz="2400" dirty="0" smtClean="0"/>
              <a:t>Anchors (</a:t>
            </a:r>
            <a:r>
              <a:rPr lang="en-US" sz="2400" dirty="0"/>
              <a:t>predefined boxes) predict potential object locations. </a:t>
            </a:r>
          </a:p>
          <a:p>
            <a:pPr algn="just">
              <a:buFont typeface="Wingdings" panose="05000000000000000000" pitchFamily="2" charset="2"/>
              <a:buChar char="Ø"/>
            </a:pPr>
            <a:r>
              <a:rPr lang="en-US" sz="2400" dirty="0" smtClean="0"/>
              <a:t>The </a:t>
            </a:r>
            <a:r>
              <a:rPr lang="en-US" sz="2400" dirty="0"/>
              <a:t>RPN classifies anchors as </a:t>
            </a:r>
            <a:r>
              <a:rPr lang="en-US" sz="2400" dirty="0" smtClean="0"/>
              <a:t>object </a:t>
            </a:r>
            <a:r>
              <a:rPr lang="en-US" sz="2400" dirty="0"/>
              <a:t>or </a:t>
            </a:r>
            <a:r>
              <a:rPr lang="en-US" sz="2400" dirty="0" smtClean="0"/>
              <a:t>background </a:t>
            </a:r>
            <a:r>
              <a:rPr lang="en-US" sz="2400" dirty="0"/>
              <a:t>and refines box positions. </a:t>
            </a:r>
          </a:p>
          <a:p>
            <a:pPr marL="0" indent="0" algn="just">
              <a:buNone/>
            </a:pPr>
            <a:r>
              <a:rPr lang="en-US" sz="2400" b="1" dirty="0" smtClean="0"/>
              <a:t>Object </a:t>
            </a:r>
            <a:r>
              <a:rPr lang="en-US" sz="2400" b="1" dirty="0"/>
              <a:t>Detection &amp; </a:t>
            </a:r>
            <a:r>
              <a:rPr lang="en-US" sz="2400" b="1" dirty="0" smtClean="0"/>
              <a:t>Refinement</a:t>
            </a:r>
          </a:p>
          <a:p>
            <a:pPr algn="just">
              <a:buFont typeface="Wingdings" panose="05000000000000000000" pitchFamily="2" charset="2"/>
              <a:buChar char="Ø"/>
            </a:pPr>
            <a:r>
              <a:rPr lang="en-US" sz="2400" dirty="0" err="1" smtClean="0"/>
              <a:t>RoI</a:t>
            </a:r>
            <a:r>
              <a:rPr lang="en-US" sz="2400" dirty="0" smtClean="0"/>
              <a:t> Pooling </a:t>
            </a:r>
            <a:r>
              <a:rPr lang="en-US" sz="2400" dirty="0"/>
              <a:t>resizes proposals to a fixed size. </a:t>
            </a:r>
          </a:p>
          <a:p>
            <a:pPr algn="just">
              <a:buFont typeface="Wingdings" panose="05000000000000000000" pitchFamily="2" charset="2"/>
              <a:buChar char="Ø"/>
            </a:pPr>
            <a:r>
              <a:rPr lang="en-US" sz="2400" dirty="0"/>
              <a:t>The resized </a:t>
            </a:r>
            <a:r>
              <a:rPr lang="en-US" sz="2400" dirty="0" err="1"/>
              <a:t>RoIs</a:t>
            </a:r>
            <a:r>
              <a:rPr lang="en-US" sz="2400" dirty="0"/>
              <a:t> are passed through </a:t>
            </a:r>
            <a:r>
              <a:rPr lang="en-US" sz="2400" b="1" dirty="0"/>
              <a:t>fully connected layers</a:t>
            </a:r>
            <a:r>
              <a:rPr lang="en-US" sz="2400" dirty="0"/>
              <a:t> for </a:t>
            </a:r>
            <a:r>
              <a:rPr lang="en-US" sz="2400" dirty="0" smtClean="0"/>
              <a:t>Classification and Bonding Box regression.</a:t>
            </a:r>
            <a:endParaRPr lang="en-US" sz="2400" dirty="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9</a:t>
            </a:fld>
            <a:endParaRPr lang="en-US"/>
          </a:p>
        </p:txBody>
      </p:sp>
      <p:sp>
        <p:nvSpPr>
          <p:cNvPr id="6" name="Rectangle 5"/>
          <p:cNvSpPr/>
          <p:nvPr/>
        </p:nvSpPr>
        <p:spPr>
          <a:xfrm>
            <a:off x="7033076" y="1318490"/>
            <a:ext cx="4189513" cy="3108543"/>
          </a:xfrm>
          <a:prstGeom prst="rect">
            <a:avLst/>
          </a:prstGeom>
        </p:spPr>
        <p:txBody>
          <a:bodyPr wrap="square">
            <a:spAutoFit/>
          </a:bodyPr>
          <a:lstStyle/>
          <a:p>
            <a:pPr algn="just"/>
            <a:r>
              <a:rPr lang="en-US" sz="1400" b="1" dirty="0" smtClean="0"/>
              <a:t>The </a:t>
            </a:r>
            <a:r>
              <a:rPr lang="en-US" sz="1400" b="1" dirty="0"/>
              <a:t>CNN backbone (VGG) extracts feature maps from the input image. Next, the Region Proposal Network (RPN) uses sliding windows and predefined anchors to generate potential object regions, classifying them as object or background and refining their positions. The proposed regions are resized using </a:t>
            </a:r>
            <a:r>
              <a:rPr lang="en-US" sz="1400" b="1" dirty="0" err="1"/>
              <a:t>RoI</a:t>
            </a:r>
            <a:r>
              <a:rPr lang="en-US" sz="1400" b="1" dirty="0"/>
              <a:t> pooling and passed through fully connected layers in the Fast R-CNN module. This module performs classification to assign object labels and bounding box regression to refine object boundaries, producing the final detection results.</a:t>
            </a:r>
          </a:p>
        </p:txBody>
      </p:sp>
      <p:pic>
        <p:nvPicPr>
          <p:cNvPr id="2051" name="Picture 3" descr="The architecture of Faster R-CNN. | Download Scientific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10199" t="4420" r="9641" b="5714"/>
          <a:stretch/>
        </p:blipFill>
        <p:spPr bwMode="auto">
          <a:xfrm>
            <a:off x="6824547" y="4427033"/>
            <a:ext cx="4398042" cy="198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85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7571</TotalTime>
  <Words>634</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Wingdings</vt:lpstr>
      <vt:lpstr>Wingdings 2</vt:lpstr>
      <vt:lpstr>View</vt:lpstr>
      <vt:lpstr>PowerPoint Presentation</vt:lpstr>
      <vt:lpstr>Overview</vt:lpstr>
      <vt:lpstr>Problems with R-CNN</vt:lpstr>
      <vt:lpstr>PowerPoint Presentation</vt:lpstr>
      <vt:lpstr>Fast R-CNN</vt:lpstr>
      <vt:lpstr>How Fast R-CNN Works:</vt:lpstr>
      <vt:lpstr>How Fast R-CNN Works:</vt:lpstr>
      <vt:lpstr>Faster R-CNN</vt:lpstr>
      <vt:lpstr>How Faster R-CNN Works</vt:lpstr>
      <vt:lpstr>Comparison of R-CNN , Fast R-CNN , Faster R-CNN</vt:lpstr>
      <vt:lpstr>Thank You</vt:lpstr>
    </vt:vector>
  </TitlesOfParts>
  <Company>Islamia College Peshawar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Retrieval Foundations &amp; Trends</dc:title>
  <dc:creator>Jamil Ahmad</dc:creator>
  <cp:lastModifiedBy>Microsoft account</cp:lastModifiedBy>
  <cp:revision>457</cp:revision>
  <dcterms:created xsi:type="dcterms:W3CDTF">2015-12-26T11:48:24Z</dcterms:created>
  <dcterms:modified xsi:type="dcterms:W3CDTF">2025-03-02T09:58:48Z</dcterms:modified>
</cp:coreProperties>
</file>