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4"/>
  </p:notesMasterIdLst>
  <p:sldIdLst>
    <p:sldId id="256" r:id="rId2"/>
    <p:sldId id="257" r:id="rId3"/>
    <p:sldId id="289" r:id="rId4"/>
    <p:sldId id="294" r:id="rId5"/>
    <p:sldId id="292" r:id="rId6"/>
    <p:sldId id="293" r:id="rId7"/>
    <p:sldId id="295" r:id="rId8"/>
    <p:sldId id="296" r:id="rId9"/>
    <p:sldId id="297" r:id="rId10"/>
    <p:sldId id="298" r:id="rId11"/>
    <p:sldId id="299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88062" autoAdjust="0"/>
  </p:normalViewPr>
  <p:slideViewPr>
    <p:cSldViewPr snapToGrid="0">
      <p:cViewPr varScale="1">
        <p:scale>
          <a:sx n="58" d="100"/>
          <a:sy n="58" d="100"/>
        </p:scale>
        <p:origin x="776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2513F-10D7-43B8-BD18-F250194E00F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027D8-EDF7-4F60-B1D9-953B6983C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0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EA57D64-9DC5-4159-89A6-E1EF6778DE39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9167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F1EE-ACFC-4521-B6C4-E578FAD9D2F1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6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265F-4CCC-4F87-98B2-1597E9224289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2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3ED9-1853-4E9A-BEA1-97DB1E34C977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FC99-E00E-4CA7-9A71-4E257C654C63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58256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9440-99FB-4B3B-A256-28D9E5B0C2D8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9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341-CC28-4470-86D6-E0C5AD9E15C0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9719-A9B0-4A29-A0B6-5065B2E9BF17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6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03CD-44FE-4ED0-BB85-F76BC293C635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6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5E2E-CBE9-4AAB-A5C2-FF2BD7DB911F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4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6C37-131E-4072-8F7D-D15C99E1C145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C6D8757-6514-4FC8-A89B-D6B4F4E38CF0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1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07763" y="3030280"/>
            <a:ext cx="9942730" cy="818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/>
              <a:t>Object Detection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1" y="5710535"/>
            <a:ext cx="568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Presented : Muhammad Zaqeem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490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7085"/>
            <a:ext cx="9539369" cy="788126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One Stage </a:t>
            </a:r>
            <a:r>
              <a:rPr lang="en-US" sz="3200" b="1" dirty="0" err="1" smtClean="0"/>
              <a:t>vs</a:t>
            </a:r>
            <a:r>
              <a:rPr lang="en-US" sz="3200" b="1" dirty="0" smtClean="0"/>
              <a:t> Two Stage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0458"/>
            <a:ext cx="7335392" cy="39297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One Stage: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Detects </a:t>
            </a:r>
            <a:r>
              <a:rPr lang="en-US" sz="2400" dirty="0"/>
              <a:t>objects </a:t>
            </a:r>
            <a:r>
              <a:rPr lang="en-US" sz="2400" b="1" dirty="0"/>
              <a:t>directly in one step</a:t>
            </a:r>
            <a:r>
              <a:rPr lang="en-US" sz="2400" dirty="0"/>
              <a:t> by predicting bounding boxes and class labels in a single pass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They prioritize speed and efficiency by eliminating the region proposal step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b="1" dirty="0"/>
              <a:t>Example Models:</a:t>
            </a:r>
            <a:r>
              <a:rPr lang="en-US" sz="2400" dirty="0"/>
              <a:t> </a:t>
            </a:r>
            <a:endParaRPr lang="en-US" sz="24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YOLO</a:t>
            </a:r>
            <a:r>
              <a:rPr lang="en-US" sz="2400" dirty="0"/>
              <a:t>, SSD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10</a:t>
            </a:fld>
            <a:endParaRPr lang="en-US"/>
          </a:p>
        </p:txBody>
      </p:sp>
      <p:pic>
        <p:nvPicPr>
          <p:cNvPr id="2051" name="Picture 3" descr="2: Two stage vs one stage object detection models. | Download Scientific 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392" y="2628215"/>
            <a:ext cx="3957448" cy="258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553565" y="1981884"/>
            <a:ext cx="39716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 of One-Stage and Two-Stage Object Detection.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623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7971"/>
            <a:ext cx="9593798" cy="87085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One Stage </a:t>
            </a:r>
            <a:r>
              <a:rPr lang="en-US" sz="3200" b="1" dirty="0" err="1" smtClean="0"/>
              <a:t>vs</a:t>
            </a:r>
            <a:r>
              <a:rPr lang="en-US" sz="3200" b="1" dirty="0" smtClean="0"/>
              <a:t> Two Stage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035" t="4604" b="821"/>
          <a:stretch/>
        </p:blipFill>
        <p:spPr>
          <a:xfrm>
            <a:off x="446315" y="1595210"/>
            <a:ext cx="10274754" cy="5262789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5330" y="1328449"/>
            <a:ext cx="93367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Two-Stage (RCNN, Fast RCNN, Mask RCNN) vs. One-Stage (YOLO, SSD,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RetinaNet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010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2" descr="Free Thank You Slide - SlideBaza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8" y="0"/>
            <a:ext cx="117288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5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662680" cy="60488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Overview: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0199"/>
            <a:ext cx="6607359" cy="4243922"/>
          </a:xfrm>
        </p:spPr>
        <p:txBody>
          <a:bodyPr>
            <a:noAutofit/>
          </a:bodyPr>
          <a:lstStyle/>
          <a:p>
            <a:pPr marL="0" indent="0" algn="just">
              <a:spcBef>
                <a:spcPts val="700"/>
              </a:spcBef>
              <a:buNone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Classification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vs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 Localization</a:t>
            </a:r>
          </a:p>
          <a:p>
            <a:pPr marL="0" indent="0" algn="just">
              <a:spcBef>
                <a:spcPts val="700"/>
              </a:spcBef>
              <a:buNone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Object Detection</a:t>
            </a:r>
          </a:p>
          <a:p>
            <a:pPr marL="0" indent="0" algn="just">
              <a:spcBef>
                <a:spcPts val="700"/>
              </a:spcBef>
              <a:buNone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Window Sliding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Approch</a:t>
            </a: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  <a:p>
            <a:pPr marL="0" indent="0" algn="just">
              <a:spcBef>
                <a:spcPts val="700"/>
              </a:spcBef>
              <a:buNone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Intersection Over Union (IOU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spcBef>
                <a:spcPts val="700"/>
              </a:spcBef>
              <a:buNone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Non-Maximum Suppression(NMS)</a:t>
            </a:r>
          </a:p>
          <a:p>
            <a:pPr marL="0" indent="0" algn="just">
              <a:spcBef>
                <a:spcPts val="700"/>
              </a:spcBef>
              <a:buNone/>
            </a:pP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One Stage </a:t>
            </a:r>
            <a:r>
              <a:rPr lang="en-US" sz="2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vs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 Two Stage Detection</a:t>
            </a:r>
          </a:p>
          <a:p>
            <a:pPr marL="0" indent="0" algn="just">
              <a:spcBef>
                <a:spcPts val="700"/>
              </a:spcBef>
              <a:buNone/>
            </a:pP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  <a:p>
            <a:pPr marL="0" indent="0" algn="just">
              <a:spcBef>
                <a:spcPts val="700"/>
              </a:spcBef>
              <a:buNone/>
            </a:pP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  <a:p>
            <a:pPr marL="0" indent="0" algn="just">
              <a:spcBef>
                <a:spcPts val="700"/>
              </a:spcBef>
              <a:buNone/>
            </a:pP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  <a:p>
            <a:pPr marL="0" indent="0" algn="just">
              <a:spcBef>
                <a:spcPts val="700"/>
              </a:spcBef>
              <a:buNone/>
            </a:pP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9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44688" cy="56456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Classification </a:t>
            </a:r>
            <a:r>
              <a:rPr lang="en-US" sz="3200" b="1" dirty="0" err="1" smtClean="0"/>
              <a:t>vs</a:t>
            </a:r>
            <a:r>
              <a:rPr lang="en-US" sz="3200" b="1" dirty="0" smtClean="0"/>
              <a:t> Localization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215"/>
            <a:ext cx="6780518" cy="59540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Classification</a:t>
            </a:r>
            <a:r>
              <a:rPr lang="en-US" sz="2400" b="1" dirty="0"/>
              <a:t>:</a:t>
            </a:r>
            <a:endParaRPr lang="en-US" sz="24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 Task </a:t>
            </a:r>
            <a:r>
              <a:rPr lang="en-US" sz="2400" dirty="0"/>
              <a:t>to assign a label or category to an input image or object. </a:t>
            </a:r>
            <a:endParaRPr lang="en-US" sz="24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/>
              <a:t>Determine what is present in the image </a:t>
            </a:r>
            <a:r>
              <a:rPr lang="en-US" sz="2400" dirty="0" smtClean="0"/>
              <a:t>    without </a:t>
            </a:r>
            <a:r>
              <a:rPr lang="en-US" sz="2400" dirty="0"/>
              <a:t>specifying location</a:t>
            </a:r>
            <a:r>
              <a:rPr lang="en-US" sz="2400" dirty="0" smtClean="0"/>
              <a:t> </a:t>
            </a:r>
          </a:p>
          <a:p>
            <a:pPr marL="0" indent="0" algn="just">
              <a:buNone/>
            </a:pPr>
            <a:r>
              <a:rPr lang="en-US" sz="2400" b="1" dirty="0" smtClean="0"/>
              <a:t>Limitation: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 Object classification only assigns a label to an image but does not indicate the object's location within </a:t>
            </a:r>
            <a:r>
              <a:rPr lang="en-US" sz="2400" dirty="0" smtClean="0"/>
              <a:t>it.</a:t>
            </a:r>
          </a:p>
          <a:p>
            <a:pPr marL="0" indent="0" algn="just">
              <a:buNone/>
            </a:pPr>
            <a:r>
              <a:rPr lang="en-US" sz="2400" b="1" dirty="0" smtClean="0"/>
              <a:t>Example: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 The system classifies an image of fruit as belonging to the </a:t>
            </a:r>
            <a:r>
              <a:rPr lang="en-US" sz="2400" b="1" dirty="0" smtClean="0"/>
              <a:t>"</a:t>
            </a:r>
            <a:r>
              <a:rPr lang="en-US" sz="2400" b="1" dirty="0"/>
              <a:t>Apple,"</a:t>
            </a:r>
            <a:r>
              <a:rPr lang="en-US" sz="2400" dirty="0"/>
              <a:t> </a:t>
            </a:r>
            <a:r>
              <a:rPr lang="en-US" sz="2400" b="1" dirty="0"/>
              <a:t>"Mango</a:t>
            </a:r>
            <a:r>
              <a:rPr lang="en-US" sz="2400" b="1" dirty="0" smtClean="0"/>
              <a:t>," </a:t>
            </a:r>
            <a:r>
              <a:rPr lang="en-US" sz="2400" dirty="0"/>
              <a:t>or </a:t>
            </a:r>
            <a:r>
              <a:rPr lang="en-US" sz="2400" b="1" dirty="0" smtClean="0"/>
              <a:t>"</a:t>
            </a:r>
            <a:r>
              <a:rPr lang="en-US" sz="2400" b="1" dirty="0"/>
              <a:t>Strawberry</a:t>
            </a:r>
            <a:r>
              <a:rPr lang="en-US" sz="2400" b="1" dirty="0" smtClean="0"/>
              <a:t>" </a:t>
            </a:r>
            <a:r>
              <a:rPr lang="en-US" sz="2400" dirty="0"/>
              <a:t>category.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64473" y="2184131"/>
            <a:ext cx="4615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This </a:t>
            </a:r>
            <a:r>
              <a:rPr lang="en-US" sz="1400" b="1" i="1" dirty="0"/>
              <a:t>image illustrates </a:t>
            </a:r>
            <a:r>
              <a:rPr lang="en-US" sz="1400" b="1" i="1" dirty="0" smtClean="0"/>
              <a:t>how fruit are classified </a:t>
            </a:r>
            <a:r>
              <a:rPr lang="en-US" sz="1400" b="1" i="1" dirty="0"/>
              <a:t>based on features.</a:t>
            </a:r>
          </a:p>
        </p:txBody>
      </p:sp>
      <p:pic>
        <p:nvPicPr>
          <p:cNvPr id="10" name="Picture 4" descr="What are algorithms in the context of building models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518" y="2371313"/>
            <a:ext cx="4615592" cy="308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2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886"/>
            <a:ext cx="9692640" cy="679738"/>
          </a:xfrm>
        </p:spPr>
        <p:txBody>
          <a:bodyPr>
            <a:normAutofit/>
          </a:bodyPr>
          <a:lstStyle/>
          <a:p>
            <a:r>
              <a:rPr lang="en-US" sz="3200" b="1" dirty="0"/>
              <a:t>Classification </a:t>
            </a:r>
            <a:r>
              <a:rPr lang="en-US" sz="3200" b="1" dirty="0" err="1"/>
              <a:t>vs</a:t>
            </a:r>
            <a:r>
              <a:rPr lang="en-US" sz="3200" b="1" dirty="0"/>
              <a:t> Localization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8812"/>
            <a:ext cx="7487265" cy="56071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Localization:                                                                                                                   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 Predicting object locations within an image by drawing bounding boxes.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 Provide spatial information about object positions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b="1" dirty="0" smtClean="0"/>
              <a:t>Limitation: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 Object </a:t>
            </a:r>
            <a:r>
              <a:rPr lang="en-US" sz="2400" dirty="0"/>
              <a:t>localization is generally designed to detect </a:t>
            </a:r>
            <a:r>
              <a:rPr lang="en-US" sz="2400" b="1" dirty="0"/>
              <a:t>one primary object</a:t>
            </a:r>
            <a:r>
              <a:rPr lang="en-US" sz="2400" dirty="0"/>
              <a:t> in an image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b="1" dirty="0" smtClean="0"/>
              <a:t>Example: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 System </a:t>
            </a:r>
            <a:r>
              <a:rPr lang="en-US" sz="2400" dirty="0"/>
              <a:t>predicts coordinates of a bounding box around a </a:t>
            </a:r>
            <a:r>
              <a:rPr lang="en-US" sz="2400" dirty="0" smtClean="0"/>
              <a:t>dog </a:t>
            </a:r>
            <a:r>
              <a:rPr lang="en-US" sz="2400" dirty="0"/>
              <a:t>in an image. 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endParaRPr lang="en-US" sz="2400" b="1" dirty="0"/>
          </a:p>
          <a:p>
            <a:pPr marL="0" indent="0" algn="just">
              <a:buNone/>
            </a:pPr>
            <a:endParaRPr lang="en-US" sz="2400" b="1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Zero Shot Object Detection with OpenAI's CLIP | Pinecon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31" t="40978" r="3959" b="2785"/>
          <a:stretch/>
        </p:blipFill>
        <p:spPr bwMode="auto">
          <a:xfrm>
            <a:off x="7612912" y="2372589"/>
            <a:ext cx="3679928" cy="261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02010" y="2115879"/>
            <a:ext cx="315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 Dog image with bounding box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305704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8" y="0"/>
            <a:ext cx="9090412" cy="718761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Object Detection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10465"/>
            <a:ext cx="7336465" cy="466492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 Identifying </a:t>
            </a:r>
            <a:r>
              <a:rPr lang="en-US" sz="2400" dirty="0"/>
              <a:t>and localizing objects within an image by drawing bounding boxes around them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 Detect </a:t>
            </a:r>
            <a:r>
              <a:rPr lang="en-US" sz="2400" dirty="0"/>
              <a:t>and localize objects, providing spatial information about their positions in the image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b="1" dirty="0"/>
              <a:t>Example: </a:t>
            </a:r>
            <a:endParaRPr lang="en-US" sz="2400" b="1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400" dirty="0" smtClean="0"/>
              <a:t>Detecting </a:t>
            </a:r>
            <a:r>
              <a:rPr lang="en-US" sz="2400" dirty="0"/>
              <a:t>and localizing multiple instances of </a:t>
            </a:r>
            <a:r>
              <a:rPr lang="en-US" sz="2400" dirty="0" smtClean="0"/>
              <a:t> </a:t>
            </a:r>
            <a:r>
              <a:rPr lang="en-US" sz="2400" dirty="0"/>
              <a:t>cars, pedestrians, bicycles, traffic signs, and buildings with bounding boxes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423" y="3009505"/>
            <a:ext cx="3839417" cy="22920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70381" y="2086175"/>
            <a:ext cx="383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Traffic </a:t>
            </a:r>
            <a:r>
              <a:rPr lang="en-US" b="1" i="1" dirty="0"/>
              <a:t>lights guiding the flow of vehicles and pedestrians safely</a:t>
            </a:r>
            <a:r>
              <a:rPr lang="en-US" b="1" i="1" dirty="0" smtClean="0"/>
              <a:t>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41314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5060"/>
            <a:ext cx="9487219" cy="70812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Window Sliding </a:t>
            </a:r>
            <a:r>
              <a:rPr lang="en-US" sz="3200" b="1" dirty="0" err="1" smtClean="0"/>
              <a:t>Approch</a:t>
            </a:r>
            <a:r>
              <a:rPr lang="en-US" sz="3200" b="1" dirty="0" smtClean="0"/>
              <a:t>:</a:t>
            </a:r>
            <a:endParaRPr lang="en-US" sz="3200" b="1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0" y="904346"/>
            <a:ext cx="7630887" cy="573095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 smtClean="0"/>
              <a:t>Sliding </a:t>
            </a:r>
            <a:r>
              <a:rPr lang="en-US" sz="2400" b="1" dirty="0"/>
              <a:t>Window </a:t>
            </a:r>
            <a:r>
              <a:rPr lang="en-US" sz="2400" b="1" dirty="0" smtClean="0"/>
              <a:t>Approach </a:t>
            </a:r>
            <a:r>
              <a:rPr lang="en-US" sz="2400" dirty="0"/>
              <a:t>scans an image with a fixed-size window, moving step by step to detect objects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b="1" dirty="0" smtClean="0"/>
              <a:t>How it Works: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Select a small rectangular window (smaller than the image</a:t>
            </a:r>
            <a:r>
              <a:rPr lang="en-US" sz="2400" dirty="0" smtClean="0"/>
              <a:t>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Move the window across the image, cropping out that region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Pass each cropped region to an image classifier to check if it contains an object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Pass each cropped region to an image classifier to check if it contains an object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At the end, store the regions where an object was detected.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b="1" dirty="0" smtClean="0"/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32" name="Picture 8" descr="Object Detection Series 3.0 : Sliding Window Approach | by Rajshekhar |  Medium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886" y="3099022"/>
            <a:ext cx="3661953" cy="224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888876" y="2600812"/>
            <a:ext cx="3403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Window is sliding over the image for detecting the car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594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1784"/>
            <a:ext cx="9692640" cy="751114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Intersection Over Union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0086"/>
            <a:ext cx="7402286" cy="562791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err="1" smtClean="0"/>
              <a:t>IoU</a:t>
            </a:r>
            <a:r>
              <a:rPr lang="en-US" sz="2400" dirty="0" smtClean="0"/>
              <a:t> </a:t>
            </a:r>
            <a:r>
              <a:rPr lang="en-US" sz="2400" dirty="0"/>
              <a:t>(Intersection over Union) is a metric used in object detection to measure how much two bounding boxes </a:t>
            </a:r>
            <a:r>
              <a:rPr lang="en-US" sz="2400" dirty="0" smtClean="0"/>
              <a:t>overlap.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It </a:t>
            </a:r>
            <a:r>
              <a:rPr lang="en-US" sz="2400" dirty="0"/>
              <a:t>quantifies the accuracy of object localization by calculating the ratio of the area of intersection between the two bounding boxes to the area of </a:t>
            </a:r>
            <a:r>
              <a:rPr lang="en-US" sz="2400" dirty="0" smtClean="0"/>
              <a:t>their </a:t>
            </a:r>
            <a:r>
              <a:rPr lang="en-US" sz="2400" dirty="0"/>
              <a:t>union</a:t>
            </a:r>
            <a:r>
              <a:rPr lang="en-US" sz="2400" dirty="0" smtClean="0"/>
              <a:t>.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sz="2400" dirty="0" smtClean="0"/>
              <a:t>Area </a:t>
            </a:r>
            <a:r>
              <a:rPr lang="en-US" sz="2400" dirty="0"/>
              <a:t>of Intersection = Common area shared by the two bounding boxes (Overlap)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US" sz="2400" dirty="0" smtClean="0"/>
              <a:t>Area </a:t>
            </a:r>
            <a:r>
              <a:rPr lang="en-US" sz="2400" dirty="0"/>
              <a:t>of Union = Total area covered by the two bounding boxes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96" y="5743575"/>
            <a:ext cx="6686550" cy="1114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560" y="2940505"/>
            <a:ext cx="3807280" cy="1903640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561760" y="2311169"/>
            <a:ext cx="40750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err="1">
                <a:latin typeface="Arial" panose="020B0604020202020204" pitchFamily="34" charset="0"/>
              </a:rPr>
              <a:t>I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measures overlap between predicted and ground-truth boxes.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Tutorial: Understanding Intersection over Union and Non-Maximum Suppression  | by Jesse Annan | Medi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3" r="3151" b="9134"/>
          <a:stretch/>
        </p:blipFill>
        <p:spPr bwMode="auto">
          <a:xfrm>
            <a:off x="7485560" y="2927573"/>
            <a:ext cx="3807280" cy="190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93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9144000" cy="620486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Non-Maximum Suppression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649639"/>
            <a:ext cx="6531429" cy="520836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Non-Maximum </a:t>
            </a:r>
            <a:r>
              <a:rPr lang="en-US" sz="2400" dirty="0"/>
              <a:t>Suppression (NMS) is used in object detection to remove redundant bounding boxes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It selects the box with the highest confidence score and discards overlapping </a:t>
            </a:r>
            <a:r>
              <a:rPr lang="en-US" sz="2400" dirty="0" smtClean="0"/>
              <a:t>boxes.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Helps </a:t>
            </a:r>
            <a:r>
              <a:rPr lang="en-US" sz="2400" dirty="0"/>
              <a:t>ensure each object is detected only once with the most accurate bounding box</a:t>
            </a:r>
            <a:r>
              <a:rPr lang="en-US" sz="2400" dirty="0" smtClean="0"/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Improves </a:t>
            </a:r>
            <a:r>
              <a:rPr lang="en-US" sz="2400" dirty="0"/>
              <a:t>precision and clarity of detection results.</a:t>
            </a: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2.8 Non-maxima suppression | Computer Vis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" t="15347" r="1941" b="3369"/>
          <a:stretch/>
        </p:blipFill>
        <p:spPr bwMode="auto">
          <a:xfrm>
            <a:off x="6607629" y="2558142"/>
            <a:ext cx="4685211" cy="253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781801" y="1937658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NMS </a:t>
            </a:r>
            <a:r>
              <a:rPr lang="en-US" b="1" dirty="0"/>
              <a:t>removes redundant boxes, keeping the most accurate detection</a:t>
            </a:r>
            <a:r>
              <a:rPr lang="en-US" b="1" dirty="0" smtClean="0"/>
              <a:t>.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290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376082" cy="62452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One Stage </a:t>
            </a:r>
            <a:r>
              <a:rPr lang="en-US" sz="3200" b="1" dirty="0" err="1" smtClean="0"/>
              <a:t>vs</a:t>
            </a:r>
            <a:r>
              <a:rPr lang="en-US" sz="3200" b="1" dirty="0" smtClean="0"/>
              <a:t> Two Stage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8525"/>
            <a:ext cx="10863943" cy="5867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/>
              <a:t>Two-Stage Object </a:t>
            </a:r>
            <a:r>
              <a:rPr lang="en-US" sz="2400" b="1" dirty="0" smtClean="0"/>
              <a:t>Detectors:</a:t>
            </a:r>
            <a:endParaRPr lang="en-US" sz="24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Two-stage object detectors follow a two-step process for detecting objects in an </a:t>
            </a:r>
            <a:r>
              <a:rPr lang="en-US" sz="2400" dirty="0" smtClean="0"/>
              <a:t>image.</a:t>
            </a:r>
          </a:p>
          <a:p>
            <a:pPr marL="0" indent="0" algn="just">
              <a:buNone/>
            </a:pPr>
            <a:r>
              <a:rPr lang="en-US" sz="2400" b="1" dirty="0" smtClean="0"/>
              <a:t>1 Region </a:t>
            </a:r>
            <a:r>
              <a:rPr lang="en-US" sz="2400" b="1" dirty="0"/>
              <a:t>Proposal </a:t>
            </a:r>
            <a:r>
              <a:rPr lang="en-US" sz="2400" b="1" dirty="0" smtClean="0"/>
              <a:t>Generation: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Identifies candidate regions likely to contain objects.</a:t>
            </a:r>
          </a:p>
          <a:p>
            <a:pPr marL="0" indent="0" algn="just">
              <a:buNone/>
            </a:pPr>
            <a:r>
              <a:rPr lang="en-US" sz="2400" b="1" dirty="0"/>
              <a:t>Techniques:</a:t>
            </a:r>
            <a:r>
              <a:rPr lang="en-US" sz="2400" dirty="0"/>
              <a:t> Selective Search, Edge Boxes, Region Proposal Networks (RPNs</a:t>
            </a:r>
            <a:r>
              <a:rPr lang="en-US" sz="2400" dirty="0" smtClean="0"/>
              <a:t>).</a:t>
            </a:r>
          </a:p>
          <a:p>
            <a:pPr marL="0" indent="0" algn="just">
              <a:buNone/>
            </a:pPr>
            <a:r>
              <a:rPr lang="en-US" sz="2400" b="1" dirty="0" smtClean="0"/>
              <a:t>2 Object </a:t>
            </a:r>
            <a:r>
              <a:rPr lang="en-US" sz="2400" b="1" dirty="0"/>
              <a:t>Classification &amp; </a:t>
            </a:r>
            <a:r>
              <a:rPr lang="en-US" sz="2400" b="1" dirty="0" smtClean="0"/>
              <a:t>Refinement:</a:t>
            </a:r>
            <a:endParaRPr lang="en-US" sz="2400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Classifies objects in proposed regions and refines bounding boxes.</a:t>
            </a:r>
          </a:p>
          <a:p>
            <a:pPr marL="0" indent="0" algn="just">
              <a:buNone/>
            </a:pPr>
            <a:r>
              <a:rPr lang="en-US" sz="2400" b="1" dirty="0"/>
              <a:t>Method:</a:t>
            </a:r>
            <a:r>
              <a:rPr lang="en-US" sz="2400" dirty="0"/>
              <a:t> Uses CNN for feature extraction, followed by classification &amp; regression.</a:t>
            </a:r>
          </a:p>
          <a:p>
            <a:pPr marL="0" indent="0" algn="just">
              <a:buNone/>
            </a:pPr>
            <a:r>
              <a:rPr lang="en-US" sz="2400" b="1" dirty="0"/>
              <a:t>Examples:</a:t>
            </a:r>
            <a:r>
              <a:rPr lang="en-US" sz="2400" dirty="0"/>
              <a:t> Faster R-CNN, Cascade R-CNN, Mask R-CNN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6016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8813</TotalTime>
  <Words>651</Words>
  <Application>Microsoft Office PowerPoint</Application>
  <PresentationFormat>Widescreen</PresentationFormat>
  <Paragraphs>95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Schoolbook</vt:lpstr>
      <vt:lpstr>Times New Roman</vt:lpstr>
      <vt:lpstr>Wingdings</vt:lpstr>
      <vt:lpstr>Wingdings 2</vt:lpstr>
      <vt:lpstr>View</vt:lpstr>
      <vt:lpstr>PowerPoint Presentation</vt:lpstr>
      <vt:lpstr>Overview:</vt:lpstr>
      <vt:lpstr>Classification vs Localization</vt:lpstr>
      <vt:lpstr>Classification vs Localization</vt:lpstr>
      <vt:lpstr>Object Detection</vt:lpstr>
      <vt:lpstr>Window Sliding Approch:</vt:lpstr>
      <vt:lpstr>Intersection Over Union</vt:lpstr>
      <vt:lpstr>Non-Maximum Suppression</vt:lpstr>
      <vt:lpstr>One Stage vs Two Stage</vt:lpstr>
      <vt:lpstr>One Stage vs Two Stage</vt:lpstr>
      <vt:lpstr>One Stage vs Two Stage</vt:lpstr>
      <vt:lpstr>Thank You</vt:lpstr>
    </vt:vector>
  </TitlesOfParts>
  <Company>Islamia College Peshawar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Retrieval Foundations &amp; Trends</dc:title>
  <dc:creator>Jamil Ahmad</dc:creator>
  <cp:lastModifiedBy>Microsoft account</cp:lastModifiedBy>
  <cp:revision>498</cp:revision>
  <dcterms:created xsi:type="dcterms:W3CDTF">2015-12-26T11:48:24Z</dcterms:created>
  <dcterms:modified xsi:type="dcterms:W3CDTF">2025-02-25T05:31:02Z</dcterms:modified>
</cp:coreProperties>
</file>