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12"/>
  </p:notesMasterIdLst>
  <p:sldIdLst>
    <p:sldId id="256" r:id="rId2"/>
    <p:sldId id="257" r:id="rId3"/>
    <p:sldId id="292" r:id="rId4"/>
    <p:sldId id="293" r:id="rId5"/>
    <p:sldId id="294" r:id="rId6"/>
    <p:sldId id="295" r:id="rId7"/>
    <p:sldId id="296" r:id="rId8"/>
    <p:sldId id="297" r:id="rId9"/>
    <p:sldId id="298" r:id="rId10"/>
    <p:sldId id="28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77" autoAdjust="0"/>
    <p:restoredTop sz="90244" autoAdjust="0"/>
  </p:normalViewPr>
  <p:slideViewPr>
    <p:cSldViewPr snapToGrid="0">
      <p:cViewPr varScale="1">
        <p:scale>
          <a:sx n="77" d="100"/>
          <a:sy n="77" d="100"/>
        </p:scale>
        <p:origin x="60" y="496"/>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B2513F-10D7-43B8-BD18-F250194E00F7}" type="datetimeFigureOut">
              <a:rPr lang="en-US" smtClean="0"/>
              <a:t>3/14/2025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E027D8-EDF7-4F60-B1D9-953B6983C2D8}" type="slidenum">
              <a:rPr lang="en-US" smtClean="0"/>
              <a:t>‹#›</a:t>
            </a:fld>
            <a:endParaRPr lang="en-US"/>
          </a:p>
        </p:txBody>
      </p:sp>
    </p:spTree>
    <p:extLst>
      <p:ext uri="{BB962C8B-B14F-4D97-AF65-F5344CB8AC3E}">
        <p14:creationId xmlns:p14="http://schemas.microsoft.com/office/powerpoint/2010/main" val="1330621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E027D8-EDF7-4F60-B1D9-953B6983C2D8}" type="slidenum">
              <a:rPr lang="en-US" smtClean="0"/>
              <a:t>1</a:t>
            </a:fld>
            <a:endParaRPr lang="en-US"/>
          </a:p>
        </p:txBody>
      </p:sp>
    </p:spTree>
    <p:extLst>
      <p:ext uri="{BB962C8B-B14F-4D97-AF65-F5344CB8AC3E}">
        <p14:creationId xmlns:p14="http://schemas.microsoft.com/office/powerpoint/2010/main" val="159653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EA57D64-9DC5-4159-89A6-E1EF6778DE39}" type="datetime1">
              <a:rPr lang="en-US" smtClean="0"/>
              <a:t>3/14/2025</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7861E9F1-9214-4563-ABFC-1D940E589AFF}"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8916755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A1F1EE-ACFC-4521-B6C4-E578FAD9D2F1}" type="datetime1">
              <a:rPr lang="en-US" smtClean="0"/>
              <a:t>3/14/2025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61E9F1-9214-4563-ABFC-1D940E589AFF}" type="slidenum">
              <a:rPr lang="en-US" smtClean="0"/>
              <a:t>‹#›</a:t>
            </a:fld>
            <a:endParaRPr lang="en-US"/>
          </a:p>
        </p:txBody>
      </p:sp>
    </p:spTree>
    <p:extLst>
      <p:ext uri="{BB962C8B-B14F-4D97-AF65-F5344CB8AC3E}">
        <p14:creationId xmlns:p14="http://schemas.microsoft.com/office/powerpoint/2010/main" val="2421964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EB265F-4CCC-4F87-98B2-1597E9224289}" type="datetime1">
              <a:rPr lang="en-US" smtClean="0"/>
              <a:t>3/14/2025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61E9F1-9214-4563-ABFC-1D940E589AFF}" type="slidenum">
              <a:rPr lang="en-US" smtClean="0"/>
              <a:t>‹#›</a:t>
            </a:fld>
            <a:endParaRPr lang="en-US"/>
          </a:p>
        </p:txBody>
      </p:sp>
    </p:spTree>
    <p:extLst>
      <p:ext uri="{BB962C8B-B14F-4D97-AF65-F5344CB8AC3E}">
        <p14:creationId xmlns:p14="http://schemas.microsoft.com/office/powerpoint/2010/main" val="7800289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A23ED9-1853-4E9A-BEA1-97DB1E34C977}" type="datetime1">
              <a:rPr lang="en-US" smtClean="0"/>
              <a:t>3/14/2025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61E9F1-9214-4563-ABFC-1D940E589AFF}" type="slidenum">
              <a:rPr lang="en-US" smtClean="0"/>
              <a:t>‹#›</a:t>
            </a:fld>
            <a:endParaRPr lang="en-US"/>
          </a:p>
        </p:txBody>
      </p:sp>
    </p:spTree>
    <p:extLst>
      <p:ext uri="{BB962C8B-B14F-4D97-AF65-F5344CB8AC3E}">
        <p14:creationId xmlns:p14="http://schemas.microsoft.com/office/powerpoint/2010/main" val="4053202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78FC99-E00E-4CA7-9A71-4E257C654C63}" type="datetime1">
              <a:rPr lang="en-US" smtClean="0"/>
              <a:t>3/14/2025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61E9F1-9214-4563-ABFC-1D940E589AFF}"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8582561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C19440-99FB-4B3B-A256-28D9E5B0C2D8}" type="datetime1">
              <a:rPr lang="en-US" smtClean="0"/>
              <a:t>3/14/2025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61E9F1-9214-4563-ABFC-1D940E589AFF}" type="slidenum">
              <a:rPr lang="en-US" smtClean="0"/>
              <a:t>‹#›</a:t>
            </a:fld>
            <a:endParaRPr lang="en-US"/>
          </a:p>
        </p:txBody>
      </p:sp>
    </p:spTree>
    <p:extLst>
      <p:ext uri="{BB962C8B-B14F-4D97-AF65-F5344CB8AC3E}">
        <p14:creationId xmlns:p14="http://schemas.microsoft.com/office/powerpoint/2010/main" val="3361096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216341-CC28-4470-86D6-E0C5AD9E15C0}" type="datetime1">
              <a:rPr lang="en-US" smtClean="0"/>
              <a:t>3/14/2025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61E9F1-9214-4563-ABFC-1D940E589AFF}" type="slidenum">
              <a:rPr lang="en-US" smtClean="0"/>
              <a:t>‹#›</a:t>
            </a:fld>
            <a:endParaRPr lang="en-US"/>
          </a:p>
        </p:txBody>
      </p:sp>
    </p:spTree>
    <p:extLst>
      <p:ext uri="{BB962C8B-B14F-4D97-AF65-F5344CB8AC3E}">
        <p14:creationId xmlns:p14="http://schemas.microsoft.com/office/powerpoint/2010/main" val="2061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F69719-A9B0-4A29-A0B6-5065B2E9BF17}" type="datetime1">
              <a:rPr lang="en-US" smtClean="0"/>
              <a:t>3/14/2025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61E9F1-9214-4563-ABFC-1D940E589AFF}" type="slidenum">
              <a:rPr lang="en-US" smtClean="0"/>
              <a:t>‹#›</a:t>
            </a:fld>
            <a:endParaRPr lang="en-US"/>
          </a:p>
        </p:txBody>
      </p:sp>
    </p:spTree>
    <p:extLst>
      <p:ext uri="{BB962C8B-B14F-4D97-AF65-F5344CB8AC3E}">
        <p14:creationId xmlns:p14="http://schemas.microsoft.com/office/powerpoint/2010/main" val="2372668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9103CD-44FE-4ED0-BB85-F76BC293C635}" type="datetime1">
              <a:rPr lang="en-US" smtClean="0"/>
              <a:t>3/14/2025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61E9F1-9214-4563-ABFC-1D940E589AFF}" type="slidenum">
              <a:rPr lang="en-US" smtClean="0"/>
              <a:t>‹#›</a:t>
            </a:fld>
            <a:endParaRPr lang="en-US"/>
          </a:p>
        </p:txBody>
      </p:sp>
    </p:spTree>
    <p:extLst>
      <p:ext uri="{BB962C8B-B14F-4D97-AF65-F5344CB8AC3E}">
        <p14:creationId xmlns:p14="http://schemas.microsoft.com/office/powerpoint/2010/main" val="2766962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375E2E-CBE9-4AAB-A5C2-FF2BD7DB911F}" type="datetime1">
              <a:rPr lang="en-US" smtClean="0"/>
              <a:t>3/14/2025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61E9F1-9214-4563-ABFC-1D940E589AFF}" type="slidenum">
              <a:rPr lang="en-US" smtClean="0"/>
              <a:t>‹#›</a:t>
            </a:fld>
            <a:endParaRPr lang="en-US"/>
          </a:p>
        </p:txBody>
      </p:sp>
    </p:spTree>
    <p:extLst>
      <p:ext uri="{BB962C8B-B14F-4D97-AF65-F5344CB8AC3E}">
        <p14:creationId xmlns:p14="http://schemas.microsoft.com/office/powerpoint/2010/main" val="891742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A06C37-131E-4072-8F7D-D15C99E1C145}" type="datetime1">
              <a:rPr lang="en-US" smtClean="0"/>
              <a:t>3/14/2025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61E9F1-9214-4563-ABFC-1D940E589AFF}" type="slidenum">
              <a:rPr lang="en-US" smtClean="0"/>
              <a:t>‹#›</a:t>
            </a:fld>
            <a:endParaRPr lang="en-US"/>
          </a:p>
        </p:txBody>
      </p:sp>
    </p:spTree>
    <p:extLst>
      <p:ext uri="{BB962C8B-B14F-4D97-AF65-F5344CB8AC3E}">
        <p14:creationId xmlns:p14="http://schemas.microsoft.com/office/powerpoint/2010/main" val="4244385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2C6D8757-6514-4FC8-A89B-D6B4F4E38CF0}" type="datetime1">
              <a:rPr lang="en-US" smtClean="0"/>
              <a:t>3/14/2025</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7861E9F1-9214-4563-ABFC-1D940E589AFF}" type="slidenum">
              <a:rPr lang="en-US" smtClean="0"/>
              <a:t>‹#›</a:t>
            </a:fld>
            <a:endParaRPr lang="en-US"/>
          </a:p>
        </p:txBody>
      </p:sp>
    </p:spTree>
    <p:extLst>
      <p:ext uri="{BB962C8B-B14F-4D97-AF65-F5344CB8AC3E}">
        <p14:creationId xmlns:p14="http://schemas.microsoft.com/office/powerpoint/2010/main" val="2038510380"/>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normAutofit lnSpcReduction="10000"/>
          </a:bodyPr>
          <a:lstStyle/>
          <a:p>
            <a:fld id="{7861E9F1-9214-4563-ABFC-1D940E589AFF}" type="slidenum">
              <a:rPr lang="en-US" smtClean="0"/>
              <a:t>1</a:t>
            </a:fld>
            <a:endParaRPr lang="en-US"/>
          </a:p>
        </p:txBody>
      </p:sp>
      <p:sp>
        <p:nvSpPr>
          <p:cNvPr id="5" name="Title 1"/>
          <p:cNvSpPr txBox="1">
            <a:spLocks/>
          </p:cNvSpPr>
          <p:nvPr/>
        </p:nvSpPr>
        <p:spPr>
          <a:xfrm>
            <a:off x="1679944" y="3285461"/>
            <a:ext cx="9271672" cy="850605"/>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pPr algn="ctr"/>
            <a:r>
              <a:rPr lang="en-US" sz="3200" b="1" dirty="0" smtClean="0"/>
              <a:t>YOLO v1, YOLO v2, YOLO v3, YOLO v4</a:t>
            </a:r>
          </a:p>
        </p:txBody>
      </p:sp>
      <p:sp>
        <p:nvSpPr>
          <p:cNvPr id="7" name="TextBox 6"/>
          <p:cNvSpPr txBox="1"/>
          <p:nvPr/>
        </p:nvSpPr>
        <p:spPr>
          <a:xfrm>
            <a:off x="495301" y="5710535"/>
            <a:ext cx="5683827" cy="461665"/>
          </a:xfrm>
          <a:prstGeom prst="rect">
            <a:avLst/>
          </a:prstGeom>
          <a:noFill/>
        </p:spPr>
        <p:txBody>
          <a:bodyPr wrap="square" rtlCol="0">
            <a:spAutoFit/>
          </a:bodyPr>
          <a:lstStyle/>
          <a:p>
            <a:r>
              <a:rPr lang="en-US" sz="2400" dirty="0" smtClean="0"/>
              <a:t>Presented : Muhammad Zaqeem</a:t>
            </a:r>
            <a:endParaRPr lang="en-US" sz="2400" dirty="0"/>
          </a:p>
        </p:txBody>
      </p:sp>
    </p:spTree>
    <p:extLst>
      <p:ext uri="{BB962C8B-B14F-4D97-AF65-F5344CB8AC3E}">
        <p14:creationId xmlns:p14="http://schemas.microsoft.com/office/powerpoint/2010/main" val="12849062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Thank You</a:t>
            </a:r>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normAutofit lnSpcReduction="10000"/>
          </a:bodyPr>
          <a:lstStyle/>
          <a:p>
            <a:fld id="{7861E9F1-9214-4563-ABFC-1D940E589AFF}" type="slidenum">
              <a:rPr lang="en-US" smtClean="0"/>
              <a:t>10</a:t>
            </a:fld>
            <a:endParaRPr lang="en-US"/>
          </a:p>
        </p:txBody>
      </p:sp>
    </p:spTree>
    <p:extLst>
      <p:ext uri="{BB962C8B-B14F-4D97-AF65-F5344CB8AC3E}">
        <p14:creationId xmlns:p14="http://schemas.microsoft.com/office/powerpoint/2010/main" val="22745415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0" y="0"/>
            <a:ext cx="9338364" cy="691116"/>
          </a:xfrm>
        </p:spPr>
        <p:txBody>
          <a:bodyPr>
            <a:normAutofit/>
          </a:bodyPr>
          <a:lstStyle/>
          <a:p>
            <a:r>
              <a:rPr lang="en-US" sz="3600" b="1" dirty="0" smtClean="0"/>
              <a:t>Overview</a:t>
            </a:r>
            <a:endParaRPr lang="en-US" sz="3600" b="1" dirty="0"/>
          </a:p>
        </p:txBody>
      </p:sp>
      <p:sp>
        <p:nvSpPr>
          <p:cNvPr id="16" name="Content Placeholder 15"/>
          <p:cNvSpPr>
            <a:spLocks noGrp="1"/>
          </p:cNvSpPr>
          <p:nvPr>
            <p:ph sz="half" idx="1"/>
          </p:nvPr>
        </p:nvSpPr>
        <p:spPr>
          <a:xfrm>
            <a:off x="-1" y="1562986"/>
            <a:ext cx="9473610" cy="5124893"/>
          </a:xfrm>
        </p:spPr>
        <p:txBody>
          <a:bodyPr>
            <a:normAutofit/>
          </a:bodyPr>
          <a:lstStyle/>
          <a:p>
            <a:pPr algn="just">
              <a:buFont typeface="Wingdings" panose="05000000000000000000" pitchFamily="2" charset="2"/>
              <a:buChar char="Ø"/>
            </a:pPr>
            <a:r>
              <a:rPr lang="en-US" sz="2400" b="1" dirty="0" smtClean="0"/>
              <a:t>Yolo v1</a:t>
            </a:r>
          </a:p>
          <a:p>
            <a:pPr algn="just">
              <a:buFont typeface="Wingdings" panose="05000000000000000000" pitchFamily="2" charset="2"/>
              <a:buChar char="Ø"/>
            </a:pPr>
            <a:r>
              <a:rPr lang="en-US" sz="2400" b="1" dirty="0" smtClean="0"/>
              <a:t>How Yolo v1 Work</a:t>
            </a:r>
          </a:p>
          <a:p>
            <a:pPr algn="just">
              <a:buFont typeface="Wingdings" panose="05000000000000000000" pitchFamily="2" charset="2"/>
              <a:buChar char="Ø"/>
            </a:pPr>
            <a:r>
              <a:rPr lang="en-US" sz="2400" b="1" dirty="0"/>
              <a:t>Architecture of Yolo </a:t>
            </a:r>
            <a:r>
              <a:rPr lang="en-US" sz="2400" b="1" dirty="0" smtClean="0"/>
              <a:t>v1</a:t>
            </a:r>
          </a:p>
          <a:p>
            <a:pPr algn="just">
              <a:buFont typeface="Wingdings" panose="05000000000000000000" pitchFamily="2" charset="2"/>
              <a:buChar char="Ø"/>
            </a:pPr>
            <a:r>
              <a:rPr lang="en-US" sz="2400" b="1" dirty="0" smtClean="0"/>
              <a:t>Yolo v2 </a:t>
            </a:r>
          </a:p>
          <a:p>
            <a:pPr marL="0" indent="0" algn="just">
              <a:buNone/>
            </a:pPr>
            <a:endParaRPr lang="en-US" sz="2400" b="1" dirty="0" smtClean="0"/>
          </a:p>
        </p:txBody>
      </p:sp>
      <p:sp>
        <p:nvSpPr>
          <p:cNvPr id="4" name="Slide Number Placeholder 3"/>
          <p:cNvSpPr>
            <a:spLocks noGrp="1"/>
          </p:cNvSpPr>
          <p:nvPr>
            <p:ph type="sldNum" sz="quarter" idx="12"/>
          </p:nvPr>
        </p:nvSpPr>
        <p:spPr/>
        <p:txBody>
          <a:bodyPr>
            <a:normAutofit lnSpcReduction="10000"/>
          </a:bodyPr>
          <a:lstStyle/>
          <a:p>
            <a:fld id="{7861E9F1-9214-4563-ABFC-1D940E589AFF}" type="slidenum">
              <a:rPr lang="en-US" smtClean="0"/>
              <a:pPr/>
              <a:t>2</a:t>
            </a:fld>
            <a:endParaRPr lang="en-US"/>
          </a:p>
        </p:txBody>
      </p:sp>
    </p:spTree>
    <p:extLst>
      <p:ext uri="{BB962C8B-B14F-4D97-AF65-F5344CB8AC3E}">
        <p14:creationId xmlns:p14="http://schemas.microsoft.com/office/powerpoint/2010/main" val="22968960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2073"/>
            <a:ext cx="9317098" cy="697496"/>
          </a:xfrm>
        </p:spPr>
        <p:txBody>
          <a:bodyPr>
            <a:normAutofit/>
          </a:bodyPr>
          <a:lstStyle/>
          <a:p>
            <a:r>
              <a:rPr lang="en-US" sz="3200" b="1" dirty="0" smtClean="0"/>
              <a:t>YOLO v1</a:t>
            </a:r>
            <a:endParaRPr lang="en-US" sz="3200" b="1" dirty="0"/>
          </a:p>
        </p:txBody>
      </p:sp>
      <p:sp>
        <p:nvSpPr>
          <p:cNvPr id="3" name="Content Placeholder 2"/>
          <p:cNvSpPr>
            <a:spLocks noGrp="1"/>
          </p:cNvSpPr>
          <p:nvPr>
            <p:ph sz="half" idx="1"/>
          </p:nvPr>
        </p:nvSpPr>
        <p:spPr>
          <a:xfrm>
            <a:off x="0" y="1222745"/>
            <a:ext cx="6475227" cy="5465135"/>
          </a:xfrm>
        </p:spPr>
        <p:txBody>
          <a:bodyPr>
            <a:normAutofit lnSpcReduction="10000"/>
          </a:bodyPr>
          <a:lstStyle/>
          <a:p>
            <a:pPr algn="just"/>
            <a:r>
              <a:rPr lang="en-US" sz="2400" dirty="0"/>
              <a:t>YOLO v1 is a </a:t>
            </a:r>
            <a:r>
              <a:rPr lang="en-US" sz="2400" b="1" dirty="0"/>
              <a:t>real-time object detection algorithm</a:t>
            </a:r>
            <a:r>
              <a:rPr lang="en-US" sz="2400" dirty="0"/>
              <a:t> introduced by </a:t>
            </a:r>
            <a:r>
              <a:rPr lang="en-US" sz="2400" b="1" dirty="0"/>
              <a:t>Joseph </a:t>
            </a:r>
            <a:r>
              <a:rPr lang="en-US" sz="2400" b="1" dirty="0" err="1"/>
              <a:t>Redmon</a:t>
            </a:r>
            <a:r>
              <a:rPr lang="en-US" sz="2400" b="1" dirty="0"/>
              <a:t> et al. in 2015</a:t>
            </a:r>
            <a:r>
              <a:rPr lang="en-US" sz="2400" dirty="0"/>
              <a:t>.</a:t>
            </a:r>
          </a:p>
          <a:p>
            <a:pPr algn="just"/>
            <a:r>
              <a:rPr lang="en-US" sz="2400" dirty="0" smtClean="0"/>
              <a:t>YOLO v1 </a:t>
            </a:r>
            <a:r>
              <a:rPr lang="en-US" sz="2400" dirty="0"/>
              <a:t>is an extremely fast object detection technique that processes images in real-time at 45 frames per second</a:t>
            </a:r>
            <a:r>
              <a:rPr lang="en-US" sz="2400" dirty="0" smtClean="0"/>
              <a:t>.</a:t>
            </a:r>
          </a:p>
          <a:p>
            <a:pPr algn="just"/>
            <a:r>
              <a:rPr lang="en-US" sz="2400" dirty="0"/>
              <a:t>A single convolutional network simultaneously predicts multiple bounding boxes and class probabilities for those boxes</a:t>
            </a:r>
            <a:r>
              <a:rPr lang="en-US" sz="2400" dirty="0" smtClean="0"/>
              <a:t>.</a:t>
            </a:r>
          </a:p>
          <a:p>
            <a:pPr algn="just"/>
            <a:r>
              <a:rPr lang="en-US" sz="2400" dirty="0" smtClean="0"/>
              <a:t>Unlike </a:t>
            </a:r>
            <a:r>
              <a:rPr lang="en-US" sz="2400" dirty="0"/>
              <a:t>earlier methods (e.g., R-CNN), YOLO predicts </a:t>
            </a:r>
            <a:r>
              <a:rPr lang="en-US" sz="2400" b="1" dirty="0"/>
              <a:t>bounding boxes and class labels in one step</a:t>
            </a:r>
            <a:r>
              <a:rPr lang="en-US" sz="2400" dirty="0"/>
              <a:t> using a </a:t>
            </a:r>
            <a:r>
              <a:rPr lang="en-US" sz="2400" b="1" dirty="0"/>
              <a:t>single neural </a:t>
            </a:r>
            <a:r>
              <a:rPr lang="en-US" sz="2400" b="1" dirty="0" smtClean="0"/>
              <a:t>network.</a:t>
            </a:r>
          </a:p>
        </p:txBody>
      </p:sp>
      <p:sp>
        <p:nvSpPr>
          <p:cNvPr id="5" name="Slide Number Placeholder 4"/>
          <p:cNvSpPr>
            <a:spLocks noGrp="1"/>
          </p:cNvSpPr>
          <p:nvPr>
            <p:ph type="sldNum" sz="quarter" idx="12"/>
          </p:nvPr>
        </p:nvSpPr>
        <p:spPr/>
        <p:txBody>
          <a:bodyPr>
            <a:normAutofit lnSpcReduction="10000"/>
          </a:bodyPr>
          <a:lstStyle/>
          <a:p>
            <a:fld id="{7861E9F1-9214-4563-ABFC-1D940E589AFF}" type="slidenum">
              <a:rPr lang="en-US" smtClean="0"/>
              <a:t>3</a:t>
            </a:fld>
            <a:endParaRPr lang="en-US"/>
          </a:p>
        </p:txBody>
      </p:sp>
      <p:pic>
        <p:nvPicPr>
          <p:cNvPr id="3074" name="Picture 2" descr="https://miro.medium.com/v2/resize:fit:700/1*tFM_LNT6ZJ3a3OTOsj7Qqg.png"/>
          <p:cNvPicPr>
            <a:picLocks noChangeAspect="1" noChangeArrowheads="1"/>
          </p:cNvPicPr>
          <p:nvPr/>
        </p:nvPicPr>
        <p:blipFill rotWithShape="1">
          <a:blip r:embed="rId2">
            <a:extLst>
              <a:ext uri="{28A0092B-C50C-407E-A947-70E740481C1C}">
                <a14:useLocalDpi xmlns:a14="http://schemas.microsoft.com/office/drawing/2010/main" val="0"/>
              </a:ext>
            </a:extLst>
          </a:blip>
          <a:srcRect l="2550" t="44152" r="2249" b="7518"/>
          <a:stretch/>
        </p:blipFill>
        <p:spPr bwMode="auto">
          <a:xfrm>
            <a:off x="6687879" y="3370521"/>
            <a:ext cx="4604961" cy="166931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794735" y="1222745"/>
            <a:ext cx="4391247" cy="2308324"/>
          </a:xfrm>
          <a:prstGeom prst="rect">
            <a:avLst/>
          </a:prstGeom>
        </p:spPr>
        <p:txBody>
          <a:bodyPr wrap="square">
            <a:spAutoFit/>
          </a:bodyPr>
          <a:lstStyle/>
          <a:p>
            <a:pPr algn="just"/>
            <a:r>
              <a:rPr lang="en-US" sz="1600" b="1" dirty="0"/>
              <a:t>The image illustrates the YOLO object detection process, where a single CNN processes an entire image in one forward pass to detect objects. The model assigns bounding boxes and class labels (C1 = Person, C2 = Horse) to identified objects, making YOLO fast and efficient for real-time detection. Unlike traditional </a:t>
            </a:r>
            <a:r>
              <a:rPr lang="en-US" sz="1600" b="1" dirty="0" smtClean="0"/>
              <a:t>methods.</a:t>
            </a:r>
            <a:endParaRPr lang="en-US" sz="1600" b="1" dirty="0"/>
          </a:p>
        </p:txBody>
      </p:sp>
    </p:spTree>
    <p:extLst>
      <p:ext uri="{BB962C8B-B14F-4D97-AF65-F5344CB8AC3E}">
        <p14:creationId xmlns:p14="http://schemas.microsoft.com/office/powerpoint/2010/main" val="2487532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391526" cy="701749"/>
          </a:xfrm>
        </p:spPr>
        <p:txBody>
          <a:bodyPr>
            <a:normAutofit/>
          </a:bodyPr>
          <a:lstStyle/>
          <a:p>
            <a:r>
              <a:rPr lang="en-US" sz="3200" b="1" dirty="0" smtClean="0"/>
              <a:t>How YOLO v1 Work</a:t>
            </a:r>
            <a:endParaRPr lang="en-US" sz="3200" b="1" dirty="0"/>
          </a:p>
        </p:txBody>
      </p:sp>
      <p:sp>
        <p:nvSpPr>
          <p:cNvPr id="3" name="Content Placeholder 2"/>
          <p:cNvSpPr>
            <a:spLocks noGrp="1"/>
          </p:cNvSpPr>
          <p:nvPr>
            <p:ph sz="half" idx="1"/>
          </p:nvPr>
        </p:nvSpPr>
        <p:spPr>
          <a:xfrm>
            <a:off x="0" y="1084519"/>
            <a:ext cx="11015330" cy="5773481"/>
          </a:xfrm>
        </p:spPr>
        <p:txBody>
          <a:bodyPr>
            <a:noAutofit/>
          </a:bodyPr>
          <a:lstStyle/>
          <a:p>
            <a:pPr marL="0" indent="0" algn="just">
              <a:buNone/>
            </a:pPr>
            <a:r>
              <a:rPr lang="en-US" sz="2400" b="1" dirty="0" smtClean="0"/>
              <a:t>1. Image Preprocessing:</a:t>
            </a:r>
            <a:endParaRPr lang="en-US" sz="2400" b="1" dirty="0"/>
          </a:p>
          <a:p>
            <a:pPr algn="just"/>
            <a:r>
              <a:rPr lang="en-US" sz="2400" dirty="0"/>
              <a:t>The input image is resized to </a:t>
            </a:r>
            <a:r>
              <a:rPr lang="en-US" sz="2400" b="1" dirty="0"/>
              <a:t>448×448 pixels</a:t>
            </a:r>
            <a:r>
              <a:rPr lang="en-US" sz="2400" dirty="0"/>
              <a:t> for uniform processing.</a:t>
            </a:r>
          </a:p>
          <a:p>
            <a:pPr algn="just"/>
            <a:r>
              <a:rPr lang="en-US" sz="2400" dirty="0"/>
              <a:t>The image is then divided into an </a:t>
            </a:r>
            <a:r>
              <a:rPr lang="en-US" sz="2400" b="1" dirty="0"/>
              <a:t>S × S grid</a:t>
            </a:r>
            <a:r>
              <a:rPr lang="en-US" sz="2400" dirty="0"/>
              <a:t> (typically </a:t>
            </a:r>
            <a:r>
              <a:rPr lang="en-US" sz="2400" b="1" dirty="0"/>
              <a:t>7 × 7</a:t>
            </a:r>
            <a:r>
              <a:rPr lang="en-US" sz="2400" dirty="0"/>
              <a:t> in </a:t>
            </a:r>
            <a:r>
              <a:rPr lang="en-US" sz="2400" dirty="0" smtClean="0"/>
              <a:t>YOLO v1).</a:t>
            </a:r>
          </a:p>
          <a:p>
            <a:pPr marL="0" indent="0" algn="just">
              <a:buNone/>
            </a:pPr>
            <a:r>
              <a:rPr lang="en-US" sz="2400" b="1" dirty="0" smtClean="0"/>
              <a:t>2. Grid </a:t>
            </a:r>
            <a:r>
              <a:rPr lang="en-US" sz="2400" b="1" dirty="0"/>
              <a:t>Cell </a:t>
            </a:r>
            <a:r>
              <a:rPr lang="en-US" sz="2400" b="1" dirty="0" smtClean="0"/>
              <a:t>Responsibility:</a:t>
            </a:r>
          </a:p>
          <a:p>
            <a:pPr algn="just"/>
            <a:r>
              <a:rPr lang="en-US" sz="2400" dirty="0"/>
              <a:t>Each grid cell is responsible for detecting an object </a:t>
            </a:r>
            <a:r>
              <a:rPr lang="en-US" sz="2400" b="1" dirty="0"/>
              <a:t>if the object’s center falls within that cell</a:t>
            </a:r>
            <a:r>
              <a:rPr lang="en-US" sz="2400" dirty="0" smtClean="0"/>
              <a:t>.</a:t>
            </a:r>
          </a:p>
          <a:p>
            <a:pPr marL="0" indent="0" algn="just">
              <a:buNone/>
            </a:pPr>
            <a:r>
              <a:rPr lang="en-US" sz="2400" b="1" dirty="0" smtClean="0"/>
              <a:t>3. Bounding </a:t>
            </a:r>
            <a:r>
              <a:rPr lang="en-US" sz="2400" b="1" dirty="0"/>
              <a:t>Box </a:t>
            </a:r>
            <a:r>
              <a:rPr lang="en-US" sz="2400" b="1" dirty="0" smtClean="0"/>
              <a:t>Representation:</a:t>
            </a:r>
          </a:p>
          <a:p>
            <a:pPr algn="just"/>
            <a:r>
              <a:rPr lang="en-US" sz="2400" dirty="0"/>
              <a:t>Each bounding box is represented using:</a:t>
            </a:r>
          </a:p>
          <a:p>
            <a:pPr algn="just"/>
            <a:r>
              <a:rPr lang="en-US" sz="2400" b="1" dirty="0"/>
              <a:t>(</a:t>
            </a:r>
            <a:r>
              <a:rPr lang="en-US" sz="2400" b="1" dirty="0" err="1"/>
              <a:t>center_x</a:t>
            </a:r>
            <a:r>
              <a:rPr lang="en-US" sz="2400" b="1" dirty="0"/>
              <a:t>, </a:t>
            </a:r>
            <a:r>
              <a:rPr lang="en-US" sz="2400" b="1" dirty="0" err="1"/>
              <a:t>center_y</a:t>
            </a:r>
            <a:r>
              <a:rPr lang="en-US" sz="2400" b="1" dirty="0"/>
              <a:t>) → </a:t>
            </a:r>
            <a:r>
              <a:rPr lang="en-US" sz="2400" dirty="0"/>
              <a:t>Center coordinates of the object.</a:t>
            </a:r>
          </a:p>
          <a:p>
            <a:pPr algn="just"/>
            <a:r>
              <a:rPr lang="en-US" sz="2400" b="1" dirty="0"/>
              <a:t>(width, height) → </a:t>
            </a:r>
            <a:r>
              <a:rPr lang="en-US" sz="2400" dirty="0"/>
              <a:t>Dimensions of the bounding box.</a:t>
            </a:r>
          </a:p>
          <a:p>
            <a:pPr algn="just"/>
            <a:r>
              <a:rPr lang="en-US" sz="2400" dirty="0"/>
              <a:t>These values are normalized by dividing by the image width and height.</a:t>
            </a:r>
          </a:p>
          <a:p>
            <a:pPr algn="just"/>
            <a:endParaRPr lang="en-US" sz="2400" b="1" dirty="0" smtClean="0"/>
          </a:p>
          <a:p>
            <a:pPr algn="just"/>
            <a:endParaRPr lang="en-US" sz="2400" b="1" dirty="0"/>
          </a:p>
          <a:p>
            <a:pPr algn="just"/>
            <a:endParaRPr lang="en-US" sz="2400" dirty="0"/>
          </a:p>
        </p:txBody>
      </p:sp>
      <p:sp>
        <p:nvSpPr>
          <p:cNvPr id="5" name="Slide Number Placeholder 4"/>
          <p:cNvSpPr>
            <a:spLocks noGrp="1"/>
          </p:cNvSpPr>
          <p:nvPr>
            <p:ph type="sldNum" sz="quarter" idx="12"/>
          </p:nvPr>
        </p:nvSpPr>
        <p:spPr/>
        <p:txBody>
          <a:bodyPr>
            <a:normAutofit lnSpcReduction="10000"/>
          </a:bodyPr>
          <a:lstStyle/>
          <a:p>
            <a:fld id="{7861E9F1-9214-4563-ABFC-1D940E589AFF}" type="slidenum">
              <a:rPr lang="en-US" smtClean="0"/>
              <a:t>4</a:t>
            </a:fld>
            <a:endParaRPr lang="en-US"/>
          </a:p>
        </p:txBody>
      </p:sp>
    </p:spTree>
    <p:extLst>
      <p:ext uri="{BB962C8B-B14F-4D97-AF65-F5344CB8AC3E}">
        <p14:creationId xmlns:p14="http://schemas.microsoft.com/office/powerpoint/2010/main" val="4021692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53163" y="-170120"/>
            <a:ext cx="9614810" cy="680484"/>
          </a:xfrm>
        </p:spPr>
        <p:txBody>
          <a:bodyPr>
            <a:normAutofit/>
          </a:bodyPr>
          <a:lstStyle/>
          <a:p>
            <a:r>
              <a:rPr lang="en-US" sz="3200" b="1" dirty="0" smtClean="0"/>
              <a:t>How YOLO v1 Work</a:t>
            </a:r>
            <a:endParaRPr lang="en-US" sz="3200" b="1" dirty="0"/>
          </a:p>
        </p:txBody>
      </p:sp>
      <p:sp>
        <p:nvSpPr>
          <p:cNvPr id="10" name="Content Placeholder 9"/>
          <p:cNvSpPr>
            <a:spLocks noGrp="1"/>
          </p:cNvSpPr>
          <p:nvPr>
            <p:ph sz="half" idx="1"/>
          </p:nvPr>
        </p:nvSpPr>
        <p:spPr>
          <a:xfrm>
            <a:off x="0" y="777875"/>
            <a:ext cx="10845209" cy="5988050"/>
          </a:xfrm>
        </p:spPr>
        <p:txBody>
          <a:bodyPr>
            <a:noAutofit/>
          </a:bodyPr>
          <a:lstStyle/>
          <a:p>
            <a:pPr marL="0" indent="0" algn="just">
              <a:buNone/>
            </a:pPr>
            <a:r>
              <a:rPr lang="en-US" sz="2400" b="1" dirty="0" smtClean="0"/>
              <a:t>4. Target </a:t>
            </a:r>
            <a:r>
              <a:rPr lang="en-US" sz="2400" b="1" dirty="0"/>
              <a:t>Assignments for Training</a:t>
            </a:r>
          </a:p>
          <a:p>
            <a:pPr algn="just"/>
            <a:r>
              <a:rPr lang="en-US" sz="2400" dirty="0"/>
              <a:t>Each grid cell predicts:</a:t>
            </a:r>
          </a:p>
          <a:p>
            <a:pPr algn="just"/>
            <a:r>
              <a:rPr lang="en-US" sz="2400" b="1" i="1" dirty="0"/>
              <a:t>Two bounding boxes </a:t>
            </a:r>
            <a:r>
              <a:rPr lang="en-US" sz="2400" dirty="0"/>
              <a:t>(</a:t>
            </a:r>
            <a:r>
              <a:rPr lang="en-US" sz="2400" dirty="0" err="1"/>
              <a:t>Δx</a:t>
            </a:r>
            <a:r>
              <a:rPr lang="en-US" sz="2400" dirty="0"/>
              <a:t>, </a:t>
            </a:r>
            <a:r>
              <a:rPr lang="en-US" sz="2400" dirty="0" err="1"/>
              <a:t>Δy</a:t>
            </a:r>
            <a:r>
              <a:rPr lang="en-US" sz="2400" dirty="0"/>
              <a:t>, </a:t>
            </a:r>
            <a:r>
              <a:rPr lang="en-US" sz="2400" dirty="0" err="1"/>
              <a:t>Δw</a:t>
            </a:r>
            <a:r>
              <a:rPr lang="en-US" sz="2400" dirty="0"/>
              <a:t>, </a:t>
            </a:r>
            <a:r>
              <a:rPr lang="en-US" sz="2400" dirty="0" err="1"/>
              <a:t>Δh</a:t>
            </a:r>
            <a:r>
              <a:rPr lang="en-US" sz="2400" dirty="0"/>
              <a:t>, c for each).</a:t>
            </a:r>
          </a:p>
          <a:p>
            <a:pPr algn="just"/>
            <a:r>
              <a:rPr lang="en-US" sz="2400" b="1" i="1" dirty="0"/>
              <a:t>One confidence score (c) → </a:t>
            </a:r>
            <a:r>
              <a:rPr lang="en-US" sz="2400" dirty="0"/>
              <a:t>Represents whether an object is present.</a:t>
            </a:r>
          </a:p>
          <a:p>
            <a:pPr algn="just"/>
            <a:r>
              <a:rPr lang="en-US" sz="2400" b="1" i="1" dirty="0"/>
              <a:t>Class probabilities </a:t>
            </a:r>
            <a:r>
              <a:rPr lang="en-US" sz="2400" dirty="0"/>
              <a:t>(p1, p2, …, p20 for Pascal VOC dataset).</a:t>
            </a:r>
          </a:p>
          <a:p>
            <a:pPr algn="just"/>
            <a:r>
              <a:rPr lang="en-US" sz="2400" dirty="0"/>
              <a:t>If a grid cell does not contain an object, all values are set to zero.</a:t>
            </a:r>
          </a:p>
          <a:p>
            <a:pPr marL="0" indent="0" algn="just">
              <a:buNone/>
            </a:pPr>
            <a:r>
              <a:rPr lang="en-US" sz="2400" b="1" dirty="0" smtClean="0"/>
              <a:t>5. Model </a:t>
            </a:r>
            <a:r>
              <a:rPr lang="en-US" sz="2400" b="1" dirty="0"/>
              <a:t>Prediction Format</a:t>
            </a:r>
          </a:p>
          <a:p>
            <a:pPr algn="just"/>
            <a:r>
              <a:rPr lang="en-US" sz="2400" dirty="0"/>
              <a:t>The model outputs a 7×7×30 tensor for Pascal VOC dataset:</a:t>
            </a:r>
          </a:p>
          <a:p>
            <a:pPr algn="just"/>
            <a:r>
              <a:rPr lang="en-US" sz="2400" dirty="0"/>
              <a:t>(2 bounding boxes × 5 values) + 20 class probabilities = 30 values per grid cell.</a:t>
            </a:r>
          </a:p>
          <a:p>
            <a:pPr algn="just"/>
            <a:r>
              <a:rPr lang="en-US" sz="2400" dirty="0"/>
              <a:t>After prediction, only the bounding box with the highest confidence score is kept</a:t>
            </a:r>
            <a:r>
              <a:rPr lang="en-US" sz="2400" dirty="0" smtClean="0"/>
              <a:t>.</a:t>
            </a:r>
            <a:endParaRPr lang="en-US" sz="2400" dirty="0"/>
          </a:p>
        </p:txBody>
      </p:sp>
      <p:sp>
        <p:nvSpPr>
          <p:cNvPr id="5" name="Slide Number Placeholder 4"/>
          <p:cNvSpPr>
            <a:spLocks noGrp="1"/>
          </p:cNvSpPr>
          <p:nvPr>
            <p:ph type="sldNum" sz="quarter" idx="12"/>
          </p:nvPr>
        </p:nvSpPr>
        <p:spPr/>
        <p:txBody>
          <a:bodyPr>
            <a:normAutofit lnSpcReduction="10000"/>
          </a:bodyPr>
          <a:lstStyle/>
          <a:p>
            <a:fld id="{7861E9F1-9214-4563-ABFC-1D940E589AFF}" type="slidenum">
              <a:rPr lang="en-US" smtClean="0"/>
              <a:pPr/>
              <a:t>5</a:t>
            </a:fld>
            <a:endParaRPr lang="en-US"/>
          </a:p>
        </p:txBody>
      </p:sp>
    </p:spTree>
    <p:extLst>
      <p:ext uri="{BB962C8B-B14F-4D97-AF65-F5344CB8AC3E}">
        <p14:creationId xmlns:p14="http://schemas.microsoft.com/office/powerpoint/2010/main" val="2015734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39641"/>
            <a:ext cx="9692640" cy="771924"/>
          </a:xfrm>
        </p:spPr>
        <p:txBody>
          <a:bodyPr>
            <a:normAutofit/>
          </a:bodyPr>
          <a:lstStyle/>
          <a:p>
            <a:r>
              <a:rPr lang="en-US" sz="3200" b="1" dirty="0" smtClean="0"/>
              <a:t>How YOLO v1 Work</a:t>
            </a:r>
            <a:endParaRPr lang="en-US" sz="3200" b="1" dirty="0"/>
          </a:p>
        </p:txBody>
      </p:sp>
      <p:sp>
        <p:nvSpPr>
          <p:cNvPr id="3" name="Content Placeholder 2"/>
          <p:cNvSpPr>
            <a:spLocks noGrp="1"/>
          </p:cNvSpPr>
          <p:nvPr>
            <p:ph sz="half" idx="1"/>
          </p:nvPr>
        </p:nvSpPr>
        <p:spPr>
          <a:xfrm>
            <a:off x="1" y="1212112"/>
            <a:ext cx="6719776" cy="5305646"/>
          </a:xfrm>
        </p:spPr>
        <p:txBody>
          <a:bodyPr>
            <a:noAutofit/>
          </a:bodyPr>
          <a:lstStyle/>
          <a:p>
            <a:pPr marL="0" indent="0" algn="just">
              <a:buNone/>
            </a:pPr>
            <a:r>
              <a:rPr lang="en-US" sz="2400" dirty="0"/>
              <a:t>6. </a:t>
            </a:r>
            <a:r>
              <a:rPr lang="en-US" sz="2400" b="1" dirty="0"/>
              <a:t>Loss Calculation and </a:t>
            </a:r>
            <a:r>
              <a:rPr lang="en-US" sz="2400" b="1" dirty="0" smtClean="0"/>
              <a:t>Training:</a:t>
            </a:r>
            <a:endParaRPr lang="en-US" sz="2400" b="1" dirty="0"/>
          </a:p>
          <a:p>
            <a:pPr algn="just"/>
            <a:r>
              <a:rPr lang="en-US" sz="2400" dirty="0"/>
              <a:t>The model’s predictions are compared against target values to compute loss.</a:t>
            </a:r>
          </a:p>
          <a:p>
            <a:pPr algn="just"/>
            <a:r>
              <a:rPr lang="en-US" sz="2400" dirty="0"/>
              <a:t>Loss components:</a:t>
            </a:r>
          </a:p>
          <a:p>
            <a:pPr algn="just"/>
            <a:r>
              <a:rPr lang="en-US" sz="2400" b="1" i="1" dirty="0"/>
              <a:t>Localization Loss → </a:t>
            </a:r>
            <a:r>
              <a:rPr lang="en-US" sz="2400" dirty="0"/>
              <a:t>Measures accuracy of bounding box coordinates.</a:t>
            </a:r>
          </a:p>
          <a:p>
            <a:pPr algn="just"/>
            <a:r>
              <a:rPr lang="en-US" sz="2400" b="1" i="1" dirty="0"/>
              <a:t>Confidence Loss → </a:t>
            </a:r>
            <a:r>
              <a:rPr lang="en-US" sz="2400" dirty="0"/>
              <a:t>Determines object presence correctness.</a:t>
            </a:r>
          </a:p>
          <a:p>
            <a:pPr algn="just"/>
            <a:r>
              <a:rPr lang="en-US" sz="2400" b="1" i="1" dirty="0"/>
              <a:t>Classification Loss → </a:t>
            </a:r>
            <a:r>
              <a:rPr lang="en-US" sz="2400" dirty="0"/>
              <a:t>Evaluates class prediction accuracy.</a:t>
            </a:r>
          </a:p>
          <a:p>
            <a:pPr algn="just"/>
            <a:endParaRPr lang="en-US" sz="2400" dirty="0"/>
          </a:p>
          <a:p>
            <a:pPr algn="just"/>
            <a:endParaRPr lang="en-US" sz="2400" dirty="0"/>
          </a:p>
        </p:txBody>
      </p:sp>
      <p:sp>
        <p:nvSpPr>
          <p:cNvPr id="5" name="Slide Number Placeholder 4"/>
          <p:cNvSpPr>
            <a:spLocks noGrp="1"/>
          </p:cNvSpPr>
          <p:nvPr>
            <p:ph type="sldNum" sz="quarter" idx="12"/>
          </p:nvPr>
        </p:nvSpPr>
        <p:spPr/>
        <p:txBody>
          <a:bodyPr>
            <a:normAutofit lnSpcReduction="10000"/>
          </a:bodyPr>
          <a:lstStyle/>
          <a:p>
            <a:fld id="{7861E9F1-9214-4563-ABFC-1D940E589AFF}" type="slidenum">
              <a:rPr lang="en-US" smtClean="0"/>
              <a:t>6</a:t>
            </a:fld>
            <a:endParaRPr lang="en-US"/>
          </a:p>
        </p:txBody>
      </p:sp>
      <p:pic>
        <p:nvPicPr>
          <p:cNvPr id="4098" name="Picture 2" descr="https://miro.medium.com/v2/resize:fit:700/1*1Ph18tDlCVDMJ3HX4XPZf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2549" y="3143695"/>
            <a:ext cx="4190291" cy="302850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102549" y="1212112"/>
            <a:ext cx="4082902" cy="2031325"/>
          </a:xfrm>
          <a:prstGeom prst="rect">
            <a:avLst/>
          </a:prstGeom>
        </p:spPr>
        <p:txBody>
          <a:bodyPr wrap="square">
            <a:spAutoFit/>
          </a:bodyPr>
          <a:lstStyle/>
          <a:p>
            <a:pPr algn="just"/>
            <a:r>
              <a:rPr lang="en-US" sz="1400" b="1" dirty="0"/>
              <a:t>The image explains the steps in YOLO (You Only Look Once) object detection. The input image is resized to 448×448 and divided into an S×S grid (S=7 in the original paper). Each grid cell is responsible for predicting one object, and the cell that contains the center of an object (marked in red) is assigned the task of making predictions for that object. </a:t>
            </a:r>
          </a:p>
        </p:txBody>
      </p:sp>
    </p:spTree>
    <p:extLst>
      <p:ext uri="{BB962C8B-B14F-4D97-AF65-F5344CB8AC3E}">
        <p14:creationId xmlns:p14="http://schemas.microsoft.com/office/powerpoint/2010/main" val="588557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87219" cy="659219"/>
          </a:xfrm>
        </p:spPr>
        <p:txBody>
          <a:bodyPr>
            <a:normAutofit/>
          </a:bodyPr>
          <a:lstStyle/>
          <a:p>
            <a:r>
              <a:rPr lang="en-US" sz="3200" b="1" dirty="0" smtClean="0"/>
              <a:t>Architecture of YOLO v1</a:t>
            </a:r>
            <a:endParaRPr lang="en-US" sz="3200" b="1" dirty="0"/>
          </a:p>
        </p:txBody>
      </p:sp>
      <p:sp>
        <p:nvSpPr>
          <p:cNvPr id="5" name="Slide Number Placeholder 4"/>
          <p:cNvSpPr>
            <a:spLocks noGrp="1"/>
          </p:cNvSpPr>
          <p:nvPr>
            <p:ph type="sldNum" sz="quarter" idx="12"/>
          </p:nvPr>
        </p:nvSpPr>
        <p:spPr/>
        <p:txBody>
          <a:bodyPr>
            <a:normAutofit lnSpcReduction="10000"/>
          </a:bodyPr>
          <a:lstStyle/>
          <a:p>
            <a:fld id="{7861E9F1-9214-4563-ABFC-1D940E589AFF}" type="slidenum">
              <a:rPr lang="en-US" smtClean="0"/>
              <a:t>7</a:t>
            </a:fld>
            <a:endParaRPr lang="en-US"/>
          </a:p>
        </p:txBody>
      </p:sp>
      <p:pic>
        <p:nvPicPr>
          <p:cNvPr id="1026" name="Picture 2" descr="https://miro.medium.com/v2/resize:fit:700/1*-UbKLdm6wCH7O03p8QlDyg.png"/>
          <p:cNvPicPr>
            <a:picLocks noChangeAspect="1" noChangeArrowheads="1"/>
          </p:cNvPicPr>
          <p:nvPr/>
        </p:nvPicPr>
        <p:blipFill rotWithShape="1">
          <a:blip r:embed="rId2">
            <a:extLst>
              <a:ext uri="{28A0092B-C50C-407E-A947-70E740481C1C}">
                <a14:useLocalDpi xmlns:a14="http://schemas.microsoft.com/office/drawing/2010/main" val="0"/>
              </a:ext>
            </a:extLst>
          </a:blip>
          <a:srcRect l="4033" t="6964" r="2285"/>
          <a:stretch/>
        </p:blipFill>
        <p:spPr bwMode="auto">
          <a:xfrm>
            <a:off x="1249853" y="3044530"/>
            <a:ext cx="7958051" cy="381347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970540" y="1303076"/>
            <a:ext cx="8516679" cy="1815882"/>
          </a:xfrm>
          <a:prstGeom prst="rect">
            <a:avLst/>
          </a:prstGeom>
        </p:spPr>
        <p:txBody>
          <a:bodyPr wrap="square">
            <a:spAutoFit/>
          </a:bodyPr>
          <a:lstStyle/>
          <a:p>
            <a:pPr algn="just"/>
            <a:r>
              <a:rPr lang="en-US" sz="1400" b="1" dirty="0"/>
              <a:t>The YOLO (You Only Look Once) architecture is a CNN designed for real-time object detection. It processes a 448x448x3 input image through multiple convolutional layers, extracting features while reducing spatial dimensions using max-pooling. Early layers use large 7x7 and 3x3 filters, while later layers employ 1x1 convolutions for dimensionality reduction. The network deepens with increasing filter sizes, culminating in fully connected layers. The final output is a 7x7x30 tensor encoding bounding boxes, confidence scores, and class probabilities, enabling YOLO to detect multiple objects in a single forward pass efficiently.</a:t>
            </a:r>
          </a:p>
        </p:txBody>
      </p:sp>
    </p:spTree>
    <p:extLst>
      <p:ext uri="{BB962C8B-B14F-4D97-AF65-F5344CB8AC3E}">
        <p14:creationId xmlns:p14="http://schemas.microsoft.com/office/powerpoint/2010/main" val="1218144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540382" cy="659219"/>
          </a:xfrm>
        </p:spPr>
        <p:txBody>
          <a:bodyPr>
            <a:normAutofit/>
          </a:bodyPr>
          <a:lstStyle/>
          <a:p>
            <a:r>
              <a:rPr lang="en-US" sz="3200" b="1" dirty="0" smtClean="0"/>
              <a:t>Architecture of YOLO v1</a:t>
            </a:r>
            <a:endParaRPr lang="en-US" sz="3200" b="1" dirty="0"/>
          </a:p>
        </p:txBody>
      </p:sp>
      <p:sp>
        <p:nvSpPr>
          <p:cNvPr id="5" name="Slide Number Placeholder 4"/>
          <p:cNvSpPr>
            <a:spLocks noGrp="1"/>
          </p:cNvSpPr>
          <p:nvPr>
            <p:ph type="sldNum" sz="quarter" idx="12"/>
          </p:nvPr>
        </p:nvSpPr>
        <p:spPr/>
        <p:txBody>
          <a:bodyPr>
            <a:normAutofit lnSpcReduction="10000"/>
          </a:bodyPr>
          <a:lstStyle/>
          <a:p>
            <a:fld id="{7861E9F1-9214-4563-ABFC-1D940E589AFF}" type="slidenum">
              <a:rPr lang="en-US" smtClean="0"/>
              <a:t>8</a:t>
            </a:fld>
            <a:endParaRPr lang="en-US"/>
          </a:p>
        </p:txBody>
      </p:sp>
      <p:pic>
        <p:nvPicPr>
          <p:cNvPr id="2050" name="Picture 2" descr="https://miro.medium.com/v2/resize:fit:700/1*sAxgij3HLQQUVaSDaRm9mQ.png"/>
          <p:cNvPicPr>
            <a:picLocks noChangeAspect="1" noChangeArrowheads="1"/>
          </p:cNvPicPr>
          <p:nvPr/>
        </p:nvPicPr>
        <p:blipFill rotWithShape="1">
          <a:blip r:embed="rId2">
            <a:extLst>
              <a:ext uri="{28A0092B-C50C-407E-A947-70E740481C1C}">
                <a14:useLocalDpi xmlns:a14="http://schemas.microsoft.com/office/drawing/2010/main" val="0"/>
              </a:ext>
            </a:extLst>
          </a:blip>
          <a:srcRect l="3668"/>
          <a:stretch/>
        </p:blipFill>
        <p:spPr bwMode="auto">
          <a:xfrm>
            <a:off x="0" y="3759346"/>
            <a:ext cx="5826071" cy="313626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miro.medium.com/v2/resize:fit:700/1*PULbounehmfb9C5G8Jz-iQ.png"/>
          <p:cNvPicPr>
            <a:picLocks noChangeAspect="1" noChangeArrowheads="1"/>
          </p:cNvPicPr>
          <p:nvPr/>
        </p:nvPicPr>
        <p:blipFill rotWithShape="1">
          <a:blip r:embed="rId3">
            <a:extLst>
              <a:ext uri="{28A0092B-C50C-407E-A947-70E740481C1C}">
                <a14:useLocalDpi xmlns:a14="http://schemas.microsoft.com/office/drawing/2010/main" val="0"/>
              </a:ext>
            </a:extLst>
          </a:blip>
          <a:srcRect l="2389" r="6394"/>
          <a:stretch/>
        </p:blipFill>
        <p:spPr bwMode="auto">
          <a:xfrm>
            <a:off x="6104907" y="3721734"/>
            <a:ext cx="5187933" cy="313626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0" y="1295814"/>
            <a:ext cx="6096000" cy="2554545"/>
          </a:xfrm>
          <a:prstGeom prst="rect">
            <a:avLst/>
          </a:prstGeom>
        </p:spPr>
        <p:txBody>
          <a:bodyPr>
            <a:spAutoFit/>
          </a:bodyPr>
          <a:lstStyle/>
          <a:p>
            <a:pPr algn="just"/>
            <a:r>
              <a:rPr lang="en-US" sz="1600" b="1" dirty="0"/>
              <a:t>The architecture, inspired by </a:t>
            </a:r>
            <a:r>
              <a:rPr lang="en-US" sz="1600" b="1" dirty="0" err="1" smtClean="0"/>
              <a:t>GoogleNet</a:t>
            </a:r>
            <a:r>
              <a:rPr lang="en-US" sz="1600" b="1" dirty="0" smtClean="0"/>
              <a:t>, </a:t>
            </a:r>
            <a:r>
              <a:rPr lang="en-US" sz="1600" b="1" dirty="0"/>
              <a:t>is a deep CNN with </a:t>
            </a:r>
            <a:r>
              <a:rPr lang="en-US" sz="1600" b="1" dirty="0" smtClean="0"/>
              <a:t>24 </a:t>
            </a:r>
            <a:r>
              <a:rPr lang="en-US" sz="1600" b="1" dirty="0"/>
              <a:t>convolutional </a:t>
            </a:r>
            <a:r>
              <a:rPr lang="en-US" sz="1600" b="1" dirty="0" smtClean="0"/>
              <a:t>layers </a:t>
            </a:r>
            <a:r>
              <a:rPr lang="en-US" sz="1600" b="1" dirty="0"/>
              <a:t>for feature extraction and </a:t>
            </a:r>
            <a:r>
              <a:rPr lang="en-US" sz="1600" b="1" dirty="0" smtClean="0"/>
              <a:t>2 </a:t>
            </a:r>
            <a:r>
              <a:rPr lang="en-US" sz="1600" b="1" dirty="0"/>
              <a:t>fully connected </a:t>
            </a:r>
            <a:r>
              <a:rPr lang="en-US" sz="1600" b="1" dirty="0" smtClean="0"/>
              <a:t>layers </a:t>
            </a:r>
            <a:r>
              <a:rPr lang="en-US" sz="1600" b="1" dirty="0"/>
              <a:t>for classification. It follows a structured approach, using </a:t>
            </a:r>
            <a:r>
              <a:rPr lang="en-US" sz="1600" b="1" dirty="0" smtClean="0"/>
              <a:t>7×7 convolutions </a:t>
            </a:r>
            <a:r>
              <a:rPr lang="en-US" sz="1600" b="1" dirty="0"/>
              <a:t>with max pooling early on to reduce spatial dimensions while preserving features. Deeper layers utilize </a:t>
            </a:r>
            <a:r>
              <a:rPr lang="en-US" sz="1600" b="1" dirty="0" smtClean="0"/>
              <a:t>1×1 </a:t>
            </a:r>
            <a:r>
              <a:rPr lang="en-US" sz="1600" b="1" dirty="0"/>
              <a:t>and 3×3 </a:t>
            </a:r>
            <a:r>
              <a:rPr lang="en-US" sz="1600" b="1" dirty="0" smtClean="0"/>
              <a:t>convolutions </a:t>
            </a:r>
            <a:r>
              <a:rPr lang="en-US" sz="1600" b="1" dirty="0"/>
              <a:t>for finer feature extraction, contributing to the </a:t>
            </a:r>
            <a:r>
              <a:rPr lang="en-US" sz="1600" b="1" dirty="0" smtClean="0"/>
              <a:t>24 </a:t>
            </a:r>
            <a:r>
              <a:rPr lang="en-US" sz="1600" b="1" dirty="0"/>
              <a:t>convolutions (6 + 8 + 2 + 4 + 4 = 24</a:t>
            </a:r>
            <a:r>
              <a:rPr lang="en-US" sz="1600" b="1" dirty="0" smtClean="0"/>
              <a:t>). </a:t>
            </a:r>
            <a:r>
              <a:rPr lang="en-US" sz="1600" b="1" dirty="0"/>
              <a:t>This hierarchical design ensures effective pattern learning for robust classification.</a:t>
            </a:r>
          </a:p>
        </p:txBody>
      </p:sp>
      <p:sp>
        <p:nvSpPr>
          <p:cNvPr id="7" name="Rectangle 6"/>
          <p:cNvSpPr/>
          <p:nvPr/>
        </p:nvSpPr>
        <p:spPr>
          <a:xfrm>
            <a:off x="6187488" y="1295814"/>
            <a:ext cx="5114259" cy="2554545"/>
          </a:xfrm>
          <a:prstGeom prst="rect">
            <a:avLst/>
          </a:prstGeom>
        </p:spPr>
        <p:txBody>
          <a:bodyPr wrap="square">
            <a:spAutoFit/>
          </a:bodyPr>
          <a:lstStyle/>
          <a:p>
            <a:pPr algn="just"/>
            <a:r>
              <a:rPr lang="en-US" sz="1600" b="1" dirty="0"/>
              <a:t>After convolutional processing, the final 7×7×1024 feature map is flattened into a 50176-dimensional feature vector. This vector is then passed through two fully connected layers, reducing it to a 1470-dimensional output. The final step reshapes this vector into a 7×7×30 feature map, which represents the final classification output. This structured approach ensures effective feature extraction, transformation, and classification.</a:t>
            </a:r>
          </a:p>
        </p:txBody>
      </p:sp>
    </p:spTree>
    <p:extLst>
      <p:ext uri="{BB962C8B-B14F-4D97-AF65-F5344CB8AC3E}">
        <p14:creationId xmlns:p14="http://schemas.microsoft.com/office/powerpoint/2010/main" val="4067898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76586" cy="829340"/>
          </a:xfrm>
        </p:spPr>
        <p:txBody>
          <a:bodyPr/>
          <a:lstStyle/>
          <a:p>
            <a:endParaRPr lang="en-US" dirty="0"/>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Slide Number Placeholder 4"/>
          <p:cNvSpPr>
            <a:spLocks noGrp="1"/>
          </p:cNvSpPr>
          <p:nvPr>
            <p:ph type="sldNum" sz="quarter" idx="12"/>
          </p:nvPr>
        </p:nvSpPr>
        <p:spPr/>
        <p:txBody>
          <a:bodyPr>
            <a:normAutofit lnSpcReduction="10000"/>
          </a:bodyPr>
          <a:lstStyle/>
          <a:p>
            <a:fld id="{7861E9F1-9214-4563-ABFC-1D940E589AFF}" type="slidenum">
              <a:rPr lang="en-US" smtClean="0"/>
              <a:t>9</a:t>
            </a:fld>
            <a:endParaRPr lang="en-US"/>
          </a:p>
        </p:txBody>
      </p:sp>
    </p:spTree>
    <p:extLst>
      <p:ext uri="{BB962C8B-B14F-4D97-AF65-F5344CB8AC3E}">
        <p14:creationId xmlns:p14="http://schemas.microsoft.com/office/powerpoint/2010/main" val="238661908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7792</TotalTime>
  <Words>811</Words>
  <Application>Microsoft Office PowerPoint</Application>
  <PresentationFormat>Widescreen</PresentationFormat>
  <Paragraphs>61</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Schoolbook</vt:lpstr>
      <vt:lpstr>Wingdings</vt:lpstr>
      <vt:lpstr>Wingdings 2</vt:lpstr>
      <vt:lpstr>View</vt:lpstr>
      <vt:lpstr>PowerPoint Presentation</vt:lpstr>
      <vt:lpstr>Overview</vt:lpstr>
      <vt:lpstr>YOLO v1</vt:lpstr>
      <vt:lpstr>How YOLO v1 Work</vt:lpstr>
      <vt:lpstr>How YOLO v1 Work</vt:lpstr>
      <vt:lpstr>How YOLO v1 Work</vt:lpstr>
      <vt:lpstr>Architecture of YOLO v1</vt:lpstr>
      <vt:lpstr>Architecture of YOLO v1</vt:lpstr>
      <vt:lpstr>PowerPoint Presentation</vt:lpstr>
      <vt:lpstr>Thank You</vt:lpstr>
    </vt:vector>
  </TitlesOfParts>
  <Company>Islamia College Peshawar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Retrieval Foundations &amp; Trends</dc:title>
  <dc:creator>Jamil Ahmad</dc:creator>
  <cp:lastModifiedBy>Microsoft account</cp:lastModifiedBy>
  <cp:revision>455</cp:revision>
  <dcterms:created xsi:type="dcterms:W3CDTF">2015-12-26T11:48:24Z</dcterms:created>
  <dcterms:modified xsi:type="dcterms:W3CDTF">2025-03-15T11:45:18Z</dcterms:modified>
</cp:coreProperties>
</file>