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7BAD7-E69E-42CE-9CD6-765719DF063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F449627-67F6-4E29-9F58-496F1C34520A}">
      <dgm:prSet phldrT="[Text]" custT="1"/>
      <dgm:spPr/>
      <dgm:t>
        <a:bodyPr/>
        <a:lstStyle/>
        <a:p>
          <a:r>
            <a:rPr lang="en-US" sz="3200" b="1" dirty="0" smtClean="0"/>
            <a:t>Convolutional Neural Network (CNN)</a:t>
          </a:r>
          <a:endParaRPr lang="en-US" sz="3200" b="1" dirty="0"/>
        </a:p>
      </dgm:t>
    </dgm:pt>
    <dgm:pt modelId="{899B2985-F194-465C-8752-4FC0464353FC}" type="parTrans" cxnId="{EE71904E-C738-4D20-B10E-BE6886D67801}">
      <dgm:prSet/>
      <dgm:spPr/>
      <dgm:t>
        <a:bodyPr/>
        <a:lstStyle/>
        <a:p>
          <a:endParaRPr lang="en-US"/>
        </a:p>
      </dgm:t>
    </dgm:pt>
    <dgm:pt modelId="{76539028-6DF7-4C9A-BBD6-A5D295D5846B}" type="sibTrans" cxnId="{EE71904E-C738-4D20-B10E-BE6886D6780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age 2 | Convolutional Neural Network Stock Photos, Images and Backgrounds  for Free Download"/>
        </a:ext>
      </dgm:extLst>
    </dgm:pt>
    <dgm:pt modelId="{18BE6FB2-ECDC-4AEA-9CA2-8D155D9BA2E3}" type="pres">
      <dgm:prSet presAssocID="{02E7BAD7-E69E-42CE-9CD6-765719DF0634}" presName="Name0" presStyleCnt="0">
        <dgm:presLayoutVars>
          <dgm:chMax val="7"/>
          <dgm:chPref val="7"/>
          <dgm:dir/>
        </dgm:presLayoutVars>
      </dgm:prSet>
      <dgm:spPr/>
    </dgm:pt>
    <dgm:pt modelId="{DB070EEC-7B33-414B-8D0D-B11A1ECE601B}" type="pres">
      <dgm:prSet presAssocID="{02E7BAD7-E69E-42CE-9CD6-765719DF0634}" presName="Name1" presStyleCnt="0"/>
      <dgm:spPr/>
    </dgm:pt>
    <dgm:pt modelId="{C8969265-029C-4589-B5C3-D5884F75C2C1}" type="pres">
      <dgm:prSet presAssocID="{76539028-6DF7-4C9A-BBD6-A5D295D5846B}" presName="picture_1" presStyleCnt="0"/>
      <dgm:spPr/>
    </dgm:pt>
    <dgm:pt modelId="{62E90499-CDE6-44C8-96C1-EFCC859C727F}" type="pres">
      <dgm:prSet presAssocID="{76539028-6DF7-4C9A-BBD6-A5D295D5846B}" presName="pictureRepeatNode" presStyleLbl="alignImgPlace1" presStyleIdx="0" presStyleCnt="1" custScaleX="184989" custScaleY="158478" custLinFactNeighborX="8882" custLinFactNeighborY="1380"/>
      <dgm:spPr/>
      <dgm:t>
        <a:bodyPr/>
        <a:lstStyle/>
        <a:p>
          <a:endParaRPr lang="en-US"/>
        </a:p>
      </dgm:t>
    </dgm:pt>
    <dgm:pt modelId="{A3DDE612-066B-4271-9055-9BEB47695EEA}" type="pres">
      <dgm:prSet presAssocID="{BF449627-67F6-4E29-9F58-496F1C34520A}" presName="text_1" presStyleLbl="node1" presStyleIdx="0" presStyleCnt="0" custScaleX="227926" custScaleY="40252" custLinFactNeighborX="8600" custLinFactNeighborY="57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84C7CF-B4A5-4D0F-9C86-7E2E8DE5724F}" type="presOf" srcId="{02E7BAD7-E69E-42CE-9CD6-765719DF0634}" destId="{18BE6FB2-ECDC-4AEA-9CA2-8D155D9BA2E3}" srcOrd="0" destOrd="0" presId="urn:microsoft.com/office/officeart/2008/layout/CircularPictureCallout"/>
    <dgm:cxn modelId="{51CFCA8C-5F03-487A-A1F8-266A8289D46A}" type="presOf" srcId="{BF449627-67F6-4E29-9F58-496F1C34520A}" destId="{A3DDE612-066B-4271-9055-9BEB47695EEA}" srcOrd="0" destOrd="0" presId="urn:microsoft.com/office/officeart/2008/layout/CircularPictureCallout"/>
    <dgm:cxn modelId="{EE71904E-C738-4D20-B10E-BE6886D67801}" srcId="{02E7BAD7-E69E-42CE-9CD6-765719DF0634}" destId="{BF449627-67F6-4E29-9F58-496F1C34520A}" srcOrd="0" destOrd="0" parTransId="{899B2985-F194-465C-8752-4FC0464353FC}" sibTransId="{76539028-6DF7-4C9A-BBD6-A5D295D5846B}"/>
    <dgm:cxn modelId="{295AA5E0-379D-460D-996D-A58F97847EC8}" type="presOf" srcId="{76539028-6DF7-4C9A-BBD6-A5D295D5846B}" destId="{62E90499-CDE6-44C8-96C1-EFCC859C727F}" srcOrd="0" destOrd="0" presId="urn:microsoft.com/office/officeart/2008/layout/CircularPictureCallout"/>
    <dgm:cxn modelId="{AD320DB2-D71C-409F-A8E5-8E6A6D5A9977}" type="presParOf" srcId="{18BE6FB2-ECDC-4AEA-9CA2-8D155D9BA2E3}" destId="{DB070EEC-7B33-414B-8D0D-B11A1ECE601B}" srcOrd="0" destOrd="0" presId="urn:microsoft.com/office/officeart/2008/layout/CircularPictureCallout"/>
    <dgm:cxn modelId="{A1E63DF1-7EEE-445D-A6D8-2FBCAC7E5E13}" type="presParOf" srcId="{DB070EEC-7B33-414B-8D0D-B11A1ECE601B}" destId="{C8969265-029C-4589-B5C3-D5884F75C2C1}" srcOrd="0" destOrd="0" presId="urn:microsoft.com/office/officeart/2008/layout/CircularPictureCallout"/>
    <dgm:cxn modelId="{826C5309-150B-4E6D-BFC7-33988361D280}" type="presParOf" srcId="{C8969265-029C-4589-B5C3-D5884F75C2C1}" destId="{62E90499-CDE6-44C8-96C1-EFCC859C727F}" srcOrd="0" destOrd="0" presId="urn:microsoft.com/office/officeart/2008/layout/CircularPictureCallout"/>
    <dgm:cxn modelId="{9A905A3D-3430-4745-B124-B1479BFC3558}" type="presParOf" srcId="{DB070EEC-7B33-414B-8D0D-B11A1ECE601B}" destId="{A3DDE612-066B-4271-9055-9BEB47695EE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90499-CDE6-44C8-96C1-EFCC859C727F}">
      <dsp:nvSpPr>
        <dsp:cNvPr id="0" name=""/>
        <dsp:cNvSpPr/>
      </dsp:nvSpPr>
      <dsp:spPr>
        <a:xfrm>
          <a:off x="629953" y="115837"/>
          <a:ext cx="7763276" cy="665071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DE612-066B-4271-9055-9BEB47695EEA}">
      <dsp:nvSpPr>
        <dsp:cNvPr id="0" name=""/>
        <dsp:cNvSpPr/>
      </dsp:nvSpPr>
      <dsp:spPr>
        <a:xfrm>
          <a:off x="1366740" y="4726006"/>
          <a:ext cx="6121713" cy="5574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Convolutional Neural Network (CNN)</a:t>
          </a:r>
          <a:endParaRPr lang="en-US" sz="3200" b="1" kern="1200" dirty="0"/>
        </a:p>
      </dsp:txBody>
      <dsp:txXfrm>
        <a:off x="1366740" y="4726006"/>
        <a:ext cx="6121713" cy="557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8E36-36C5-436A-A553-84EE5C555D0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2521002"/>
              </p:ext>
            </p:extLst>
          </p:nvPr>
        </p:nvGraphicFramePr>
        <p:xfrm>
          <a:off x="1241658" y="0"/>
          <a:ext cx="8393230" cy="676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389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78755"/>
            <a:ext cx="2405513" cy="77964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92" y="2547519"/>
            <a:ext cx="7824537" cy="1620219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Multi-Layer-Perceptron (MLP)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 (CNN)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Convolutional Neural Network (CNN) Works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40656" cy="683394"/>
          </a:xfrm>
        </p:spPr>
        <p:txBody>
          <a:bodyPr>
            <a:normAutofit fontScale="90000"/>
          </a:bodyPr>
          <a:lstStyle/>
          <a:p>
            <a:pPr>
              <a:tabLst>
                <a:tab pos="2859088" algn="l"/>
                <a:tab pos="4340225" algn="l"/>
              </a:tabLst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Multi-Layer-Perceptron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4" b="3704"/>
          <a:stretch/>
        </p:blipFill>
        <p:spPr>
          <a:xfrm>
            <a:off x="1597794" y="1713297"/>
            <a:ext cx="8527983" cy="5014762"/>
          </a:xfrm>
        </p:spPr>
      </p:pic>
      <p:pic>
        <p:nvPicPr>
          <p:cNvPr id="8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33976" cy="7524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52723"/>
            <a:ext cx="7400925" cy="331470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is a specialized deep learning architecture designed primarily for processing grid-like data, such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layers like convolutional layers, pooling layers, and fully connected layers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convolutional layer, the building block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filters to perform convolution operations by computing dot products with local regions of the image, extracting essential features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-Depth Knowledge of Convolutional Neural Networks | by Suraj Yadav |  Medium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2952750"/>
            <a:ext cx="479107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3274"/>
            <a:ext cx="7743825" cy="47847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Padding:</a:t>
            </a:r>
          </a:p>
          <a:p>
            <a:pPr algn="just"/>
            <a:r>
              <a:rPr lang="en-US" sz="2400" dirty="0" smtClean="0"/>
              <a:t>Padding </a:t>
            </a:r>
            <a:r>
              <a:rPr lang="en-US" sz="2400" dirty="0"/>
              <a:t>adds extra rows and columns (typically zeros) around the </a:t>
            </a:r>
            <a:r>
              <a:rPr lang="en-US" sz="2400" dirty="0" smtClean="0"/>
              <a:t>image.</a:t>
            </a:r>
          </a:p>
          <a:p>
            <a:pPr marL="0" indent="0" algn="just">
              <a:buNone/>
            </a:pPr>
            <a:r>
              <a:rPr lang="en-US" sz="2400" dirty="0" smtClean="0"/>
              <a:t>           </a:t>
            </a:r>
            <a:r>
              <a:rPr lang="en-US" sz="2400" b="1" dirty="0" smtClean="0"/>
              <a:t>P  =      Filter</a:t>
            </a:r>
            <a:r>
              <a:rPr lang="en-US" sz="2400" b="1" dirty="0"/>
              <a:t> Size−1</a:t>
            </a:r>
            <a:r>
              <a:rPr lang="en-US" sz="2400" b="1" dirty="0" smtClean="0"/>
              <a:t>​</a:t>
            </a:r>
          </a:p>
          <a:p>
            <a:pPr marL="0" indent="0" algn="just">
              <a:buNone/>
            </a:pPr>
            <a:r>
              <a:rPr lang="en-US" sz="2400" b="1" dirty="0" smtClean="0"/>
              <a:t>                                 2</a:t>
            </a:r>
          </a:p>
          <a:p>
            <a:pPr marL="0" indent="0" algn="just">
              <a:buNone/>
            </a:pPr>
            <a:r>
              <a:rPr lang="en-US" sz="2400" b="1" dirty="0" smtClean="0"/>
              <a:t>Stride: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Stride refers </a:t>
            </a:r>
            <a:r>
              <a:rPr lang="en-US" sz="2400" dirty="0"/>
              <a:t>to how much the filter moves (or slides) across the input during the convolution operation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/>
              <a:t>   Output </a:t>
            </a:r>
            <a:r>
              <a:rPr lang="en-US" sz="2400" dirty="0" smtClean="0"/>
              <a:t>Size =    Input</a:t>
            </a:r>
            <a:r>
              <a:rPr lang="en-US" sz="2400" dirty="0"/>
              <a:t> Size+2P−</a:t>
            </a:r>
            <a:r>
              <a:rPr lang="en-US" sz="2400" dirty="0" smtClean="0"/>
              <a:t>Filter</a:t>
            </a:r>
            <a:r>
              <a:rPr lang="en-US" sz="2400" dirty="0"/>
              <a:t> Size</a:t>
            </a:r>
            <a:r>
              <a:rPr lang="en-US" sz="2400" dirty="0" smtClean="0"/>
              <a:t>​      + 1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Stride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33976" cy="7524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inus 7"/>
          <p:cNvSpPr/>
          <p:nvPr/>
        </p:nvSpPr>
        <p:spPr>
          <a:xfrm>
            <a:off x="1085849" y="3641724"/>
            <a:ext cx="2933701" cy="2063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1343024" y="5791199"/>
            <a:ext cx="4714875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NN Tutorial padding – BrilliantCode.ne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2984" r="62157" b="42315"/>
          <a:stretch/>
        </p:blipFill>
        <p:spPr bwMode="auto">
          <a:xfrm>
            <a:off x="9220200" y="2085534"/>
            <a:ext cx="2971799" cy="20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Convolution arithmetic - Padding strides.gif - Wikimedia Commons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48" y="4341812"/>
            <a:ext cx="3105151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4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3743324" cy="5810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CNN Works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787524"/>
            <a:ext cx="8315325" cy="44608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Input Layer: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accepts raw input (e.g., RGB image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across the input, performing dot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features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Activation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output of convolution layer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 by replacing negative values with zero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Pooling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dimensions while retaining important features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Mostly use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pooling.</a:t>
            </a:r>
          </a:p>
        </p:txBody>
      </p:sp>
      <p:pic>
        <p:nvPicPr>
          <p:cNvPr id="5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sics of Convolutional Neural Networks using Pytorch Lightning | by  Aayushmaan Jain | Medium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888" y="3241964"/>
            <a:ext cx="3823112" cy="237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9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2" y="1987549"/>
            <a:ext cx="9610725" cy="2632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Fully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Layer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2D feature maps to 1D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layer generates predictions, typically using activation functions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output probabilities for classification tasks.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10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volutional Neural Network (CNN): Architecture Explained | Deep Learning  - PyCodeMat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1" b="10158"/>
          <a:stretch/>
        </p:blipFill>
        <p:spPr bwMode="auto">
          <a:xfrm>
            <a:off x="1307831" y="4286992"/>
            <a:ext cx="6804561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289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Overview</vt:lpstr>
      <vt:lpstr>Problems in Multi-Layer-Perceptron</vt:lpstr>
      <vt:lpstr>Convolutional Neural Network</vt:lpstr>
      <vt:lpstr>Convolutional Neural Network</vt:lpstr>
      <vt:lpstr>How CNN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Muhammad Zaqeem</cp:lastModifiedBy>
  <cp:revision>31</cp:revision>
  <dcterms:created xsi:type="dcterms:W3CDTF">2024-12-25T07:22:58Z</dcterms:created>
  <dcterms:modified xsi:type="dcterms:W3CDTF">2025-01-25T06:11:34Z</dcterms:modified>
</cp:coreProperties>
</file>