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0"/>
  </p:notesMasterIdLst>
  <p:sldIdLst>
    <p:sldId id="256" r:id="rId2"/>
    <p:sldId id="257" r:id="rId3"/>
    <p:sldId id="258" r:id="rId4"/>
    <p:sldId id="289" r:id="rId5"/>
    <p:sldId id="293" r:id="rId6"/>
    <p:sldId id="294" r:id="rId7"/>
    <p:sldId id="295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90452" autoAdjust="0"/>
  </p:normalViewPr>
  <p:slideViewPr>
    <p:cSldViewPr snapToGrid="0">
      <p:cViewPr varScale="1">
        <p:scale>
          <a:sx n="60" d="100"/>
          <a:sy n="60" d="100"/>
        </p:scale>
        <p:origin x="120" y="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2513F-10D7-43B8-BD18-F250194E00F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027D8-EDF7-4F60-B1D9-953B6983C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7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2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6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EA57D64-9DC5-4159-89A6-E1EF6778DE39}" type="datetime1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9167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F1EE-ACFC-4521-B6C4-E578FAD9D2F1}" type="datetime1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6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265F-4CCC-4F87-98B2-1597E9224289}" type="datetime1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2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3ED9-1853-4E9A-BEA1-97DB1E34C977}" type="datetime1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FC99-E00E-4CA7-9A71-4E257C654C63}" type="datetime1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58256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9440-99FB-4B3B-A256-28D9E5B0C2D8}" type="datetime1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9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341-CC28-4470-86D6-E0C5AD9E15C0}" type="datetime1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9719-A9B0-4A29-A0B6-5065B2E9BF17}" type="datetime1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6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03CD-44FE-4ED0-BB85-F76BC293C635}" type="datetime1">
              <a:rPr lang="en-US" smtClean="0"/>
              <a:t>12/21/2024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6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5E2E-CBE9-4AAB-A5C2-FF2BD7DB911F}" type="datetime1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4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6C37-131E-4072-8F7D-D15C99E1C145}" type="datetime1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C6D8757-6514-4FC8-A89B-D6B4F4E38CF0}" type="datetime1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1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8322" y="3343797"/>
            <a:ext cx="6747938" cy="611515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Artifical</a:t>
            </a:r>
            <a:r>
              <a:rPr lang="en-US" sz="4400" dirty="0" smtClean="0"/>
              <a:t> Neural Network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300" y="5343088"/>
            <a:ext cx="4657467" cy="395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Presented by: Muhammad Zaqeem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0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 descr="52,375 Abstract Neural Network Background Images, Stock Photos, 3D objects,  &amp; Vectors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" t="460" r="-562" b="6432"/>
          <a:stretch/>
        </p:blipFill>
        <p:spPr bwMode="auto">
          <a:xfrm>
            <a:off x="0" y="1"/>
            <a:ext cx="7783033" cy="213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264" y="1063256"/>
            <a:ext cx="2756620" cy="79877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264" y="2925281"/>
            <a:ext cx="5930919" cy="3002845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err="1" smtClean="0"/>
              <a:t>Artifical</a:t>
            </a:r>
            <a:r>
              <a:rPr lang="en-GB" sz="2400" dirty="0" smtClean="0"/>
              <a:t> Neural Network</a:t>
            </a: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err="1" smtClean="0"/>
              <a:t>Fowward</a:t>
            </a:r>
            <a:r>
              <a:rPr lang="en-GB" sz="2400" dirty="0" smtClean="0"/>
              <a:t> Propagation </a:t>
            </a: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/>
              <a:t>Activation Function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/>
              <a:t>Why Activation Function</a:t>
            </a: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Backpropagation</a:t>
            </a:r>
            <a:endParaRPr lang="en-US" sz="2400" dirty="0" smtClean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2</a:t>
            </a:fld>
            <a:endParaRPr lang="en-US"/>
          </a:p>
        </p:txBody>
      </p:sp>
      <p:pic>
        <p:nvPicPr>
          <p:cNvPr id="1044" name="Picture 20" descr="Neural Network Vector Art, Icons, and Graphics for Free Downloa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2"/>
          <a:stretch/>
        </p:blipFill>
        <p:spPr bwMode="auto">
          <a:xfrm>
            <a:off x="7543091" y="1"/>
            <a:ext cx="4664149" cy="21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89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Does a Neural Network in Artificial Intelligence Mean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1" y="0"/>
            <a:ext cx="11259879" cy="18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0733" y="-299908"/>
            <a:ext cx="5390707" cy="78900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Artifical</a:t>
            </a:r>
            <a:r>
              <a:rPr lang="en-US" sz="2800" b="1" dirty="0" smtClean="0">
                <a:solidFill>
                  <a:schemeClr val="bg1"/>
                </a:solidFill>
              </a:rPr>
              <a:t> Neural 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41051" y="4010166"/>
            <a:ext cx="215019" cy="2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43850" y="5637193"/>
            <a:ext cx="419100" cy="240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2961" y="2348982"/>
            <a:ext cx="7307135" cy="4416943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An Artificial Neural Network (ANN) consists of interconnected units called </a:t>
            </a:r>
            <a:r>
              <a:rPr lang="en-US" sz="2400" i="1" dirty="0"/>
              <a:t>artificial neurons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Each neuron receives numerical signals from connected neurons, processes them, and transmits signals to </a:t>
            </a:r>
            <a:r>
              <a:rPr lang="en-US" sz="2400" dirty="0" smtClean="0"/>
              <a:t>others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Neurons are grouped into layers, with each layer performing specific transformations</a:t>
            </a:r>
            <a:r>
              <a:rPr lang="en-US" sz="2400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 </a:t>
            </a:r>
            <a:r>
              <a:rPr lang="en-US" sz="2400" dirty="0" smtClean="0"/>
              <a:t>Signals </a:t>
            </a:r>
            <a:r>
              <a:rPr lang="en-US" sz="2400" dirty="0"/>
              <a:t>flow from the input layer to the output layer, passing through one or more hidden layers.</a:t>
            </a:r>
            <a:endParaRPr lang="en-GB" sz="2400" dirty="0" smtClean="0"/>
          </a:p>
        </p:txBody>
      </p:sp>
      <p:pic>
        <p:nvPicPr>
          <p:cNvPr id="1030" name="Picture 6" descr="Artificial Neural Network Stock Video Footage for Free Downl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032" y="0"/>
            <a:ext cx="3387208" cy="18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n intro to Convolutional Neural Networks (CNN)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096" y="3218615"/>
            <a:ext cx="3952744" cy="253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21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What Does a Neural Network in Artificial Intelligence Mean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79"/>
            <a:ext cx="9876583" cy="18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5279" y="-107515"/>
            <a:ext cx="4088845" cy="641572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Forward Propagation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3721" y="2035762"/>
            <a:ext cx="6858000" cy="490522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Forward propagation is the process used in neural networks to pass input data through the network layers to produce an output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Working: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For </a:t>
            </a:r>
            <a:r>
              <a:rPr lang="en-US" sz="2400" dirty="0"/>
              <a:t>each layer, Computes the </a:t>
            </a:r>
            <a:r>
              <a:rPr lang="en-US" sz="2400" b="1" dirty="0"/>
              <a:t>dot product</a:t>
            </a:r>
            <a:r>
              <a:rPr lang="en-US" sz="2400" dirty="0"/>
              <a:t> of inputs and weights, Adds the </a:t>
            </a:r>
            <a:r>
              <a:rPr lang="en-US" sz="2400" b="1" dirty="0"/>
              <a:t>bias</a:t>
            </a:r>
            <a:r>
              <a:rPr lang="en-US" sz="2400" dirty="0"/>
              <a:t> to the result</a:t>
            </a:r>
            <a:r>
              <a:rPr lang="en-US" sz="2400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 Apply </a:t>
            </a:r>
            <a:r>
              <a:rPr lang="en-US" sz="2400" dirty="0"/>
              <a:t>the activation function, and pass it to the next layer. </a:t>
            </a: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This process is repeated for all layers until the </a:t>
            </a:r>
            <a:r>
              <a:rPr lang="en-US" sz="2400" b="1" dirty="0"/>
              <a:t>final output</a:t>
            </a:r>
            <a:r>
              <a:rPr lang="en-US" sz="2400" dirty="0"/>
              <a:t> is produced.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522" y="1542054"/>
            <a:ext cx="556677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14" name="Picture 6" descr="Artificial Neural Network Stock Video Footage for Free Downl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792" y="0"/>
            <a:ext cx="3387208" cy="18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Forward Propagation in Neural Networks? - GeeksforGeeks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2035762"/>
            <a:ext cx="4481512" cy="223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v2/resize:fit:700/1*4yKKUpixUveVuS-YcsAViQ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279" y="4379765"/>
            <a:ext cx="4418751" cy="238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96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What Does a Neural Network in Artificial Intelligence Mean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944" y="0"/>
            <a:ext cx="9876583" cy="117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655" y="-314984"/>
            <a:ext cx="3797501" cy="741406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Activation Function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76944" y="1192369"/>
            <a:ext cx="8168321" cy="5746028"/>
          </a:xfrm>
        </p:spPr>
        <p:txBody>
          <a:bodyPr>
            <a:no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/>
              <a:t> A function that calculates the node's output based on its inputs, their corresponding weights, and the bias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b="1" dirty="0" smtClean="0"/>
              <a:t>Common Activation Function:</a:t>
            </a:r>
          </a:p>
          <a:p>
            <a:pPr marL="0" indent="0" algn="just">
              <a:buNone/>
            </a:pPr>
            <a:r>
              <a:rPr lang="en-US" sz="2400" b="1" dirty="0" err="1" smtClean="0"/>
              <a:t>ReLU</a:t>
            </a:r>
            <a:r>
              <a:rPr lang="en-US" sz="2400" b="1" dirty="0" smtClean="0"/>
              <a:t> :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/>
              <a:t>Output is </a:t>
            </a:r>
            <a:r>
              <a:rPr lang="en-US" sz="2400" dirty="0" smtClean="0"/>
              <a:t>z if </a:t>
            </a:r>
            <a:r>
              <a:rPr lang="en-US" sz="2400" dirty="0"/>
              <a:t>z</a:t>
            </a:r>
            <a:r>
              <a:rPr lang="en-US" sz="2400" dirty="0" smtClean="0"/>
              <a:t>&gt; 0 otherwise </a:t>
            </a:r>
            <a:r>
              <a:rPr lang="en-US" sz="2400" dirty="0"/>
              <a:t>0.</a:t>
            </a:r>
            <a:endParaRPr lang="en-US" sz="2400" b="1" dirty="0" smtClean="0"/>
          </a:p>
          <a:p>
            <a:pPr marL="0" indent="0" algn="just">
              <a:buNone/>
            </a:pPr>
            <a:r>
              <a:rPr lang="en-US" sz="2400" b="1" dirty="0" smtClean="0"/>
              <a:t>Sigmoid: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b="1" dirty="0" smtClean="0"/>
              <a:t> </a:t>
            </a:r>
            <a:r>
              <a:rPr lang="en-US" sz="2400" dirty="0" smtClean="0"/>
              <a:t>Output </a:t>
            </a:r>
            <a:r>
              <a:rPr lang="en-US" sz="2400" dirty="0"/>
              <a:t>is a value between 0 and 1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b="1" dirty="0" err="1" smtClean="0"/>
              <a:t>Tanh</a:t>
            </a:r>
            <a:r>
              <a:rPr lang="en-US" sz="2400" b="1" dirty="0" smtClean="0"/>
              <a:t>: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/>
              <a:t> Output </a:t>
            </a:r>
            <a:r>
              <a:rPr lang="en-US" sz="2400" dirty="0"/>
              <a:t>is between -1 and 1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b="1" dirty="0" err="1"/>
              <a:t>Softmax</a:t>
            </a:r>
            <a:r>
              <a:rPr lang="en-US" sz="2400" b="1" dirty="0" smtClean="0"/>
              <a:t>: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/>
              <a:t> Used </a:t>
            </a:r>
            <a:r>
              <a:rPr lang="en-US" sz="2400" dirty="0"/>
              <a:t>in the output layer for multi-class classification.</a:t>
            </a:r>
            <a:endParaRPr lang="en-US" sz="2400" b="1" dirty="0" smtClean="0"/>
          </a:p>
          <a:p>
            <a:pPr marL="0" indent="0" algn="just">
              <a:buNone/>
            </a:pP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5</a:t>
            </a:fld>
            <a:endParaRPr lang="en-US"/>
          </a:p>
        </p:txBody>
      </p:sp>
      <p:pic>
        <p:nvPicPr>
          <p:cNvPr id="3078" name="Picture 6" descr="W3_A1_Implementing ReLu in NN - Neural Networks and Deep Learning -  DeepLearning.AI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735" y="2067664"/>
            <a:ext cx="4456105" cy="410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Artificial Neural Network Stock Video Footage for Free Downl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792" y="0"/>
            <a:ext cx="3387208" cy="117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4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What Does a Neural Network in Artificial Intelligence Mean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76583" cy="18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623" y="-95693"/>
            <a:ext cx="4327451" cy="60829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Why Activation Function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598812"/>
            <a:ext cx="7219507" cy="416711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As we discuss An </a:t>
            </a:r>
            <a:r>
              <a:rPr lang="en-US" sz="2400" dirty="0"/>
              <a:t>activation function is a mathematical function applied to the output of a neuron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Without </a:t>
            </a:r>
            <a:r>
              <a:rPr lang="en-US" sz="2400" dirty="0"/>
              <a:t>an activation function, the neural network would just be a linear model, no matter how many layers it </a:t>
            </a:r>
            <a:r>
              <a:rPr lang="en-US" sz="2400" dirty="0" smtClean="0"/>
              <a:t>has.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The activation function adds </a:t>
            </a:r>
            <a:r>
              <a:rPr lang="en-US" sz="2400" b="1" dirty="0"/>
              <a:t>non-linearity</a:t>
            </a:r>
            <a:r>
              <a:rPr lang="en-US" sz="2400" dirty="0"/>
              <a:t>, allowing the network to learn and approximate complex, real-world patterns that are often non-linear.</a:t>
            </a:r>
            <a:endParaRPr lang="en-GB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6</a:t>
            </a:fld>
            <a:endParaRPr lang="en-US"/>
          </a:p>
        </p:txBody>
      </p:sp>
      <p:pic>
        <p:nvPicPr>
          <p:cNvPr id="13" name="Picture 6" descr="Artificial Neural Network Stock Video Footage for Free Downl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792" y="0"/>
            <a:ext cx="3387208" cy="18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eep Playground - Complex Model with ReLU Activation Func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49" y="3122889"/>
            <a:ext cx="4190291" cy="311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9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What Does a Neural Network in Artificial Intelligence Mean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76583" cy="18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7509" y="0"/>
            <a:ext cx="3466427" cy="669852"/>
          </a:xfrm>
        </p:spPr>
        <p:txBody>
          <a:bodyPr/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Back Propagation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428" y="2127758"/>
            <a:ext cx="6833627" cy="4352333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 </a:t>
            </a:r>
            <a:r>
              <a:rPr lang="en-US" sz="2400" dirty="0" err="1" smtClean="0"/>
              <a:t>Backpropagation</a:t>
            </a:r>
            <a:r>
              <a:rPr lang="en-US" sz="2400" dirty="0" smtClean="0"/>
              <a:t> </a:t>
            </a:r>
            <a:r>
              <a:rPr lang="en-US" sz="2400" dirty="0"/>
              <a:t>is an algorithm used to train neural networks by minimizing the error (or loss) between predicted and actual outputs</a:t>
            </a:r>
            <a:r>
              <a:rPr lang="en-US" sz="2400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 It </a:t>
            </a:r>
            <a:r>
              <a:rPr lang="en-US" sz="2400" dirty="0"/>
              <a:t>computes the gradient of the loss function with respect to each weight and bias using the chain rule of calculus, enabling the efficient computation of updates to these parameters</a:t>
            </a:r>
            <a:r>
              <a:rPr lang="en-US" sz="2400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 It propagating </a:t>
            </a:r>
            <a:r>
              <a:rPr lang="en-US" sz="2400" dirty="0"/>
              <a:t>the error backward through the network, starting from the output layer to </a:t>
            </a:r>
            <a:r>
              <a:rPr lang="en-US" sz="2400" dirty="0" smtClean="0"/>
              <a:t>moving toward the </a:t>
            </a:r>
            <a:r>
              <a:rPr lang="en-US" sz="2400" dirty="0"/>
              <a:t>input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6" descr="Artificial Neural Network Stock Video Footage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792" y="0"/>
            <a:ext cx="3387208" cy="18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ackpropagation for Dummies. All the math behind, simplest than… | by  Diletta Goglia | Analytics Vidhya | Medium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328" y="1860698"/>
            <a:ext cx="4481512" cy="336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28" y="5290946"/>
            <a:ext cx="4459213" cy="155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7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8359</TotalTime>
  <Words>376</Words>
  <Application>Microsoft Office PowerPoint</Application>
  <PresentationFormat>Widescreen</PresentationFormat>
  <Paragraphs>66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Schoolbook</vt:lpstr>
      <vt:lpstr>Courier New</vt:lpstr>
      <vt:lpstr>Wingdings</vt:lpstr>
      <vt:lpstr>Wingdings 2</vt:lpstr>
      <vt:lpstr>View</vt:lpstr>
      <vt:lpstr>Artifical Neural Network</vt:lpstr>
      <vt:lpstr>Overview</vt:lpstr>
      <vt:lpstr>Artifical Neural Network</vt:lpstr>
      <vt:lpstr>Forward Propagation</vt:lpstr>
      <vt:lpstr>Activation Function</vt:lpstr>
      <vt:lpstr>Why Activation Function</vt:lpstr>
      <vt:lpstr>Back Propagation</vt:lpstr>
      <vt:lpstr>Thank You</vt:lpstr>
    </vt:vector>
  </TitlesOfParts>
  <Company>Islamia College Peshawar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Retrieval Foundations &amp; Trends</dc:title>
  <dc:creator>Imran Nawar</dc:creator>
  <cp:keywords>DIP Lab ICP</cp:keywords>
  <cp:lastModifiedBy>Microsoft account</cp:lastModifiedBy>
  <cp:revision>469</cp:revision>
  <dcterms:created xsi:type="dcterms:W3CDTF">2015-12-26T11:48:24Z</dcterms:created>
  <dcterms:modified xsi:type="dcterms:W3CDTF">2024-12-22T06:06:59Z</dcterms:modified>
</cp:coreProperties>
</file>