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D1935-923A-4DA8-B083-A536AF1134F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AC6BE8B-297C-48C6-9631-EF347DB37F81}">
      <dgm:prSet/>
      <dgm:spPr/>
      <dgm:t>
        <a:bodyPr/>
        <a:lstStyle/>
        <a:p>
          <a:pPr rtl="0"/>
          <a:r>
            <a:rPr lang="en-US" smtClean="0"/>
            <a:t>Solution</a:t>
          </a:r>
          <a:endParaRPr lang="en-US"/>
        </a:p>
      </dgm:t>
    </dgm:pt>
    <dgm:pt modelId="{D11DFE88-CB1B-48B7-9E44-A82875F41531}" type="parTrans" cxnId="{6C0F636A-F53F-44D4-A8C9-D71360879CEA}">
      <dgm:prSet/>
      <dgm:spPr/>
      <dgm:t>
        <a:bodyPr/>
        <a:lstStyle/>
        <a:p>
          <a:endParaRPr lang="en-US"/>
        </a:p>
      </dgm:t>
    </dgm:pt>
    <dgm:pt modelId="{2827FEDB-9F14-458A-ABB8-C18449CBA5BD}" type="sibTrans" cxnId="{6C0F636A-F53F-44D4-A8C9-D71360879CEA}">
      <dgm:prSet/>
      <dgm:spPr/>
      <dgm:t>
        <a:bodyPr/>
        <a:lstStyle/>
        <a:p>
          <a:endParaRPr lang="en-US"/>
        </a:p>
      </dgm:t>
    </dgm:pt>
    <dgm:pt modelId="{B15BC5C4-53CE-46C5-9D7B-3301BAD44032}" type="pres">
      <dgm:prSet presAssocID="{420D1935-923A-4DA8-B083-A536AF1134F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A1753D1-386B-41CC-91B5-BDCCABA95F44}" type="pres">
      <dgm:prSet presAssocID="{AAC6BE8B-297C-48C6-9631-EF347DB37F81}" presName="parentText" presStyleLbl="node1" presStyleIdx="0" presStyleCnt="1" custLinFactNeighborX="-109" custLinFactNeighborY="2175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C0F636A-F53F-44D4-A8C9-D71360879CEA}" srcId="{420D1935-923A-4DA8-B083-A536AF1134F4}" destId="{AAC6BE8B-297C-48C6-9631-EF347DB37F81}" srcOrd="0" destOrd="0" parTransId="{D11DFE88-CB1B-48B7-9E44-A82875F41531}" sibTransId="{2827FEDB-9F14-458A-ABB8-C18449CBA5BD}"/>
    <dgm:cxn modelId="{A6B7CD81-3678-42C5-97C2-DC01FD4D520C}" type="presOf" srcId="{420D1935-923A-4DA8-B083-A536AF1134F4}" destId="{B15BC5C4-53CE-46C5-9D7B-3301BAD44032}" srcOrd="0" destOrd="0" presId="urn:microsoft.com/office/officeart/2005/8/layout/vList2"/>
    <dgm:cxn modelId="{9DD9C035-1883-48F8-A4D5-88B3B8234E36}" type="presOf" srcId="{AAC6BE8B-297C-48C6-9631-EF347DB37F81}" destId="{AA1753D1-386B-41CC-91B5-BDCCABA95F44}" srcOrd="0" destOrd="0" presId="urn:microsoft.com/office/officeart/2005/8/layout/vList2"/>
    <dgm:cxn modelId="{0A20B63F-1588-42D2-BC4F-C53E02E0970F}" type="presParOf" srcId="{B15BC5C4-53CE-46C5-9D7B-3301BAD44032}" destId="{AA1753D1-386B-41CC-91B5-BDCCABA95F4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1753D1-386B-41CC-91B5-BDCCABA95F44}">
      <dsp:nvSpPr>
        <dsp:cNvPr id="0" name=""/>
        <dsp:cNvSpPr/>
      </dsp:nvSpPr>
      <dsp:spPr>
        <a:xfrm>
          <a:off x="0" y="250320"/>
          <a:ext cx="8946203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smtClean="0"/>
            <a:t>Solution</a:t>
          </a:r>
          <a:endParaRPr lang="en-US" sz="6500" kern="1200"/>
        </a:p>
      </dsp:txBody>
      <dsp:txXfrm>
        <a:off x="76105" y="326425"/>
        <a:ext cx="8793993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3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71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8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4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7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1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7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04CB-EBD7-4141-AAC1-893AB8CC7AF6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3403E1-A925-424D-B595-569AD0D02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6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WWcgHjuKVqA?si=UsWuy7yKsWcInIlu" TargetMode="External"/><Relationship Id="rId3" Type="http://schemas.openxmlformats.org/officeDocument/2006/relationships/hyperlink" Target="https://medium.com/accredian/a-beginners-guide-to-transfer-learning-2d8f0b4f373b" TargetMode="External"/><Relationship Id="rId7" Type="http://schemas.openxmlformats.org/officeDocument/2006/relationships/hyperlink" Target="https://youtu.be/0MVXteg7TB4?si=TrnQ56EeWecVVIiH" TargetMode="External"/><Relationship Id="rId2" Type="http://schemas.openxmlformats.org/officeDocument/2006/relationships/hyperlink" Target="https://medium.com/@davidfagb/guide-to-transfer-learning-in-deep-learning-1f685db1fc94#:~:text=To%20solve%20problems%20with%20limited%20data%3A%20Transfer%20learning%20can%20be,feature%20extraction%20or%20fine%2Dtu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daniyalmasoodai/pre-train-cnn-architectures-designs-performance-analysis-and-comparison-802228a5ce92#:~:text=Pre%2Dtrained%20models%20can%20be%20used%20in%20a%20wide%20range,%2C%20and%20MobileNet%2C%20among%20others" TargetMode="External"/><Relationship Id="rId5" Type="http://schemas.openxmlformats.org/officeDocument/2006/relationships/hyperlink" Target="https://medium.com/@davidfagb/guide-to-transfer-learning-in-deep-learning-1f685db1fc94" TargetMode="External"/><Relationship Id="rId4" Type="http://schemas.openxmlformats.org/officeDocument/2006/relationships/hyperlink" Target="https://blog.devgenius.io/all-you-need-to-know-about-transfer-learning-4a7e3cbaf1d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0" name="Picture 12" descr="Transfer Learning - Deep Learning Ital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7"/>
            <a:ext cx="12192000" cy="685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99564" y="6209061"/>
            <a:ext cx="4674669" cy="40426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Prepared by : Muhammad Zaqeem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AutoShape 6" descr="Blogs on Best Deep Learning Blogs | ProjectPr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8" descr="Blogs on Best Deep Learning Blogs | ProjectPro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2247900" cy="781049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ImageNet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58850"/>
            <a:ext cx="10810876" cy="330835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ImageNet</a:t>
            </a:r>
            <a:r>
              <a:rPr lang="en-US" sz="2400" dirty="0"/>
              <a:t> dataset contains over 14 million labeled images </a:t>
            </a:r>
            <a:r>
              <a:rPr lang="en-US" sz="2400" dirty="0" smtClean="0"/>
              <a:t>across </a:t>
            </a:r>
            <a:r>
              <a:rPr lang="en-US" sz="2400" dirty="0"/>
              <a:t>20,000 categories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Co-founded in 2009 by </a:t>
            </a:r>
            <a:r>
              <a:rPr lang="en-US" sz="2400" dirty="0" err="1"/>
              <a:t>Fei-Fei</a:t>
            </a:r>
            <a:r>
              <a:rPr lang="en-US" sz="2400" dirty="0"/>
              <a:t> Li and other researchers, the project, initiated in 2006, has significantly advanced computer vision and deep learning </a:t>
            </a:r>
            <a:r>
              <a:rPr lang="en-US" sz="2400" dirty="0" smtClean="0"/>
              <a:t>research.</a:t>
            </a:r>
          </a:p>
          <a:p>
            <a:pPr algn="just"/>
            <a:r>
              <a:rPr lang="en-US" sz="2400" dirty="0"/>
              <a:t>It also includes 1 million images with bounding box labels for object localization tasks, enabling the identification of objects and their precise locations within </a:t>
            </a:r>
            <a:r>
              <a:rPr lang="en-US" sz="2400" dirty="0" smtClean="0"/>
              <a:t>images.</a:t>
            </a:r>
            <a:endParaRPr lang="en-US" sz="2400" dirty="0"/>
          </a:p>
        </p:txBody>
      </p:sp>
      <p:pic>
        <p:nvPicPr>
          <p:cNvPr id="3074" name="Picture 2" descr="../../_images/imagenet_banner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686175"/>
            <a:ext cx="5480049" cy="29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ounding Box definition - People for A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850" y="3686175"/>
            <a:ext cx="5095876" cy="2905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43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5125" y="266700"/>
            <a:ext cx="4848225" cy="587375"/>
          </a:xfrm>
        </p:spPr>
        <p:txBody>
          <a:bodyPr>
            <a:normAutofit/>
          </a:bodyPr>
          <a:lstStyle/>
          <a:p>
            <a:r>
              <a:rPr lang="en-US" sz="3600" b="1" dirty="0" err="1" smtClean="0"/>
              <a:t>ImageNet</a:t>
            </a:r>
            <a:r>
              <a:rPr lang="en-US" sz="3600" b="1" dirty="0" smtClean="0"/>
              <a:t> Competition:</a:t>
            </a:r>
            <a:endParaRPr lang="en-US" sz="3600" b="1" dirty="0"/>
          </a:p>
        </p:txBody>
      </p:sp>
      <p:pic>
        <p:nvPicPr>
          <p:cNvPr id="4098" name="Picture 2" descr="Algorithms that won the ImageNet Large Scale Visual Recognition... |  Download Scientific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4" y="1323976"/>
            <a:ext cx="8696325" cy="495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171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3725" y="0"/>
            <a:ext cx="6438900" cy="82867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Application of Transfer Learning</a:t>
            </a:r>
            <a:endParaRPr lang="en-US" sz="36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763" t="4371" r="-203" b="-472"/>
          <a:stretch/>
        </p:blipFill>
        <p:spPr>
          <a:xfrm>
            <a:off x="3013425" y="1238250"/>
            <a:ext cx="5822249" cy="5029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199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2975"/>
          </a:xfrm>
        </p:spPr>
        <p:txBody>
          <a:bodyPr/>
          <a:lstStyle/>
          <a:p>
            <a:r>
              <a:rPr lang="en-US" b="1" i="1" dirty="0" smtClean="0"/>
              <a:t>References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>
                <a:hlinkClick r:id="rId2"/>
              </a:rPr>
              <a:t>https://medium.com/@davidfagb/guide-to-transfer-learning-in-deep-learning-1f685db1fc94#:~:text=To%20solve%20problems%20with%20limited%20data%3A%20Transfer%20learning%20can%20be,feature%20extraction%20or%20fine%2Dtuning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 smtClean="0">
                <a:hlinkClick r:id="rId3"/>
              </a:rPr>
              <a:t>https://medium.com/accredian/a-beginners-guide-to-transfer-learning-2d8f0b4f373b</a:t>
            </a:r>
            <a:endParaRPr lang="en-US" sz="1800" dirty="0" smtClean="0"/>
          </a:p>
          <a:p>
            <a:pPr algn="just"/>
            <a:r>
              <a:rPr lang="en-US" sz="1800" dirty="0" smtClean="0">
                <a:hlinkClick r:id="rId4"/>
              </a:rPr>
              <a:t>https://blog.devgenius.io/all-you-need-to-know-about-transfer-learning-4a7e3cbaf1dd</a:t>
            </a:r>
            <a:endParaRPr lang="en-US" sz="1800" dirty="0" smtClean="0"/>
          </a:p>
          <a:p>
            <a:pPr algn="just"/>
            <a:r>
              <a:rPr lang="en-US" sz="1800" dirty="0">
                <a:hlinkClick r:id="rId5"/>
              </a:rPr>
              <a:t>https://medium.com/@</a:t>
            </a:r>
            <a:r>
              <a:rPr lang="en-US" sz="1800" dirty="0" smtClean="0">
                <a:hlinkClick r:id="rId5"/>
              </a:rPr>
              <a:t>davidfagb/guide-to-transfer-learning-in-deep-learning-1f685db1fc94</a:t>
            </a:r>
            <a:endParaRPr lang="en-US" sz="1800" dirty="0" smtClean="0"/>
          </a:p>
          <a:p>
            <a:pPr algn="just"/>
            <a:r>
              <a:rPr lang="en-US" sz="1800" dirty="0">
                <a:hlinkClick r:id="rId6"/>
              </a:rPr>
              <a:t>https://medium.com/@daniyalmasoodai/pre-train-cnn-architectures-designs-performance-analysis-and-comparison-802228a5ce92#:~:text=Pre%2Dtrained%20models%20can%20be%20used%20in%20a%20wide%20range,%2C%20and%20MobileNet%2C%20among%20others</a:t>
            </a:r>
            <a:r>
              <a:rPr lang="en-US" sz="1800" dirty="0" smtClean="0"/>
              <a:t>.</a:t>
            </a:r>
          </a:p>
          <a:p>
            <a:pPr algn="just"/>
            <a:r>
              <a:rPr lang="en-US" sz="1800" dirty="0">
                <a:hlinkClick r:id="rId7"/>
              </a:rPr>
              <a:t>https://</a:t>
            </a:r>
            <a:r>
              <a:rPr lang="en-US" sz="1800" dirty="0" smtClean="0">
                <a:hlinkClick r:id="rId7"/>
              </a:rPr>
              <a:t>youtu.be/0MVXteg7TB4?si=TrnQ56EeWecVVIiH</a:t>
            </a:r>
            <a:endParaRPr lang="en-US" sz="1800" dirty="0" smtClean="0"/>
          </a:p>
          <a:p>
            <a:pPr algn="just"/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youtu.be/WWcgHjuKVqA?si=UsWuy7yKsWcInIlu</a:t>
            </a:r>
            <a:endParaRPr lang="en-US" sz="1800" dirty="0" smtClean="0"/>
          </a:p>
          <a:p>
            <a:pPr algn="just"/>
            <a:endParaRPr lang="en-US" sz="1800" dirty="0"/>
          </a:p>
          <a:p>
            <a:pPr marL="0" indent="0" algn="just">
              <a:buNone/>
            </a:pPr>
            <a:endParaRPr lang="en-US" sz="1800" dirty="0" smtClean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8958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23925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Overview: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30375"/>
            <a:ext cx="6048375" cy="435133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Challenges in Custom Deep Learning Models</a:t>
            </a:r>
          </a:p>
          <a:p>
            <a:r>
              <a:rPr lang="en-US" sz="2400" dirty="0" smtClean="0"/>
              <a:t>Transfer Learning</a:t>
            </a:r>
          </a:p>
          <a:p>
            <a:r>
              <a:rPr lang="en-US" sz="2400" dirty="0" smtClean="0"/>
              <a:t>How Transfer Learning Works</a:t>
            </a:r>
          </a:p>
          <a:p>
            <a:r>
              <a:rPr lang="en-US" sz="2400" dirty="0" smtClean="0"/>
              <a:t>Type of Transfer Learning</a:t>
            </a:r>
          </a:p>
          <a:p>
            <a:r>
              <a:rPr lang="en-US" sz="2400" dirty="0" smtClean="0"/>
              <a:t>Pre-Trained Model</a:t>
            </a:r>
          </a:p>
          <a:p>
            <a:r>
              <a:rPr lang="en-US" sz="2400" dirty="0" err="1" smtClean="0"/>
              <a:t>ImageNet</a:t>
            </a:r>
            <a:endParaRPr lang="en-US" sz="2400" dirty="0" smtClean="0"/>
          </a:p>
          <a:p>
            <a:r>
              <a:rPr lang="en-US" sz="2400" dirty="0" err="1" smtClean="0"/>
              <a:t>ImageNet</a:t>
            </a:r>
            <a:r>
              <a:rPr lang="en-US" sz="2400" dirty="0" smtClean="0"/>
              <a:t> Competition</a:t>
            </a:r>
          </a:p>
          <a:p>
            <a:r>
              <a:rPr lang="en-US" sz="2400" dirty="0" smtClean="0"/>
              <a:t>Application of Transfer Learning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231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23" y="-109940"/>
            <a:ext cx="9344025" cy="844549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Challenges in Custom Deep learning Models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85" y="1498530"/>
            <a:ext cx="7966788" cy="44937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Insufficient Data:</a:t>
            </a:r>
          </a:p>
          <a:p>
            <a:pPr algn="just"/>
            <a:r>
              <a:rPr lang="en-US" sz="2400" dirty="0"/>
              <a:t>For training our own model we need a</a:t>
            </a:r>
            <a:r>
              <a:rPr lang="en-US" sz="2400" b="1" dirty="0"/>
              <a:t> lot</a:t>
            </a:r>
            <a:r>
              <a:rPr lang="en-US" sz="2400" dirty="0"/>
              <a:t> of </a:t>
            </a:r>
            <a:r>
              <a:rPr lang="en-US" sz="2400" b="1" dirty="0"/>
              <a:t>labelled training data</a:t>
            </a:r>
            <a:r>
              <a:rPr lang="en-US" sz="2400" dirty="0"/>
              <a:t> which is both </a:t>
            </a:r>
            <a:r>
              <a:rPr lang="en-US" sz="2400" b="1" dirty="0" err="1"/>
              <a:t>labour</a:t>
            </a:r>
            <a:r>
              <a:rPr lang="en-US" sz="2400" b="1" dirty="0"/>
              <a:t> intensive</a:t>
            </a:r>
            <a:r>
              <a:rPr lang="en-US" sz="2400" dirty="0"/>
              <a:t> and </a:t>
            </a:r>
            <a:r>
              <a:rPr lang="en-US" sz="2400" b="1" dirty="0"/>
              <a:t>costly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Computation</a:t>
            </a:r>
            <a:r>
              <a:rPr lang="en-US" sz="2400" dirty="0"/>
              <a:t> </a:t>
            </a:r>
            <a:r>
              <a:rPr lang="en-US" sz="2400" b="1" dirty="0"/>
              <a:t>T</a:t>
            </a:r>
            <a:r>
              <a:rPr lang="en-US" sz="2400" b="1" dirty="0" smtClean="0"/>
              <a:t>ime:</a:t>
            </a:r>
          </a:p>
          <a:p>
            <a:pPr algn="just"/>
            <a:r>
              <a:rPr lang="en-US" sz="2400" dirty="0"/>
              <a:t>Training your own model required a </a:t>
            </a:r>
            <a:r>
              <a:rPr lang="en-US" sz="2400" b="1" dirty="0"/>
              <a:t>lot</a:t>
            </a:r>
            <a:r>
              <a:rPr lang="en-US" sz="2400" dirty="0"/>
              <a:t> of </a:t>
            </a:r>
            <a:r>
              <a:rPr lang="en-US" sz="2400" b="1" dirty="0"/>
              <a:t>computation</a:t>
            </a:r>
            <a:r>
              <a:rPr lang="en-US" sz="2400" dirty="0"/>
              <a:t> </a:t>
            </a:r>
            <a:r>
              <a:rPr lang="en-US" sz="2400" b="1" dirty="0"/>
              <a:t>time</a:t>
            </a:r>
            <a:r>
              <a:rPr lang="en-US" sz="2400" dirty="0"/>
              <a:t> which can range </a:t>
            </a:r>
            <a:r>
              <a:rPr lang="en-US" sz="2400" dirty="0" err="1"/>
              <a:t>upto</a:t>
            </a:r>
            <a:r>
              <a:rPr lang="en-US" sz="2400" dirty="0"/>
              <a:t> </a:t>
            </a:r>
            <a:r>
              <a:rPr lang="en-US" sz="2400" dirty="0" smtClean="0"/>
              <a:t>weeks.</a:t>
            </a:r>
          </a:p>
          <a:p>
            <a:pPr marL="0" indent="0" algn="just">
              <a:buNone/>
            </a:pPr>
            <a:r>
              <a:rPr lang="en-US" sz="2400" b="1" smtClean="0"/>
              <a:t>Computation </a:t>
            </a:r>
            <a:r>
              <a:rPr lang="en-US" sz="2400" b="1" dirty="0" smtClean="0"/>
              <a:t>Resource:</a:t>
            </a: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Training deep learning models often requires significant computational resources, including powerful GPUs or even specialized hardware like TPUs. </a:t>
            </a:r>
          </a:p>
          <a:p>
            <a:pPr marL="0" indent="0" algn="just">
              <a:buNone/>
            </a:pPr>
            <a:endParaRPr lang="en-US" sz="2400" dirty="0" smtClean="0">
              <a:cs typeface="Times New Roman" panose="02020603050405020304" pitchFamily="18" charset="0"/>
            </a:endParaRPr>
          </a:p>
          <a:p>
            <a:pPr algn="just"/>
            <a:endParaRPr lang="en-US" sz="2400" b="1" dirty="0" smtClean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86" t="-1372" r="645" b="20381"/>
          <a:stretch/>
        </p:blipFill>
        <p:spPr>
          <a:xfrm>
            <a:off x="8531931" y="844243"/>
            <a:ext cx="1745198" cy="13462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" r="69485"/>
          <a:stretch/>
        </p:blipFill>
        <p:spPr>
          <a:xfrm>
            <a:off x="10277129" y="844243"/>
            <a:ext cx="1914871" cy="145583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9625" t="-7796" r="-1468" b="7163"/>
          <a:stretch/>
        </p:blipFill>
        <p:spPr>
          <a:xfrm>
            <a:off x="8281641" y="2168815"/>
            <a:ext cx="3990976" cy="2412461"/>
          </a:xfrm>
          <a:prstGeom prst="round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11922" y="4669277"/>
            <a:ext cx="3257226" cy="218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22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272609787"/>
              </p:ext>
            </p:extLst>
          </p:nvPr>
        </p:nvGraphicFramePr>
        <p:xfrm>
          <a:off x="1605063" y="2422186"/>
          <a:ext cx="8946203" cy="180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5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3855" y="280555"/>
            <a:ext cx="3837708" cy="70658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Transfer Learning: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89" y="1974272"/>
            <a:ext cx="7907483" cy="3553692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Transfer Learning is a machine learning technique where a model trained on one task is reused or adapted to perform another task</a:t>
            </a:r>
          </a:p>
          <a:p>
            <a:pPr algn="just"/>
            <a:r>
              <a:rPr lang="en-US" sz="2400" dirty="0" smtClean="0"/>
              <a:t>Instead of training a model from scratch, we utilize the knowledge gained from solving a related problem.</a:t>
            </a:r>
          </a:p>
          <a:p>
            <a:pPr algn="just"/>
            <a:r>
              <a:rPr lang="en-US" sz="2400" dirty="0" smtClean="0"/>
              <a:t>It will not only significantly speed up training but also reduce the amount of training data required.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-337" r="797"/>
          <a:stretch/>
        </p:blipFill>
        <p:spPr>
          <a:xfrm>
            <a:off x="7959436" y="1901536"/>
            <a:ext cx="4232564" cy="308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1245" y="0"/>
            <a:ext cx="5850082" cy="684357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How Transfer Learning Works: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" y="1295689"/>
            <a:ext cx="7429500" cy="51362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 smtClean="0"/>
              <a:t>Select Pre-Trained Model:</a:t>
            </a:r>
          </a:p>
          <a:p>
            <a:pPr algn="just"/>
            <a:r>
              <a:rPr lang="en-US" sz="2400" dirty="0" smtClean="0"/>
              <a:t>Use a model like VGG-16 trained on a large dataset (e.g., </a:t>
            </a:r>
            <a:r>
              <a:rPr lang="en-US" sz="2400" dirty="0" err="1" smtClean="0"/>
              <a:t>ImageNet</a:t>
            </a:r>
            <a:r>
              <a:rPr lang="en-US" sz="2400" dirty="0" smtClean="0"/>
              <a:t>).</a:t>
            </a:r>
          </a:p>
          <a:p>
            <a:pPr marL="0" indent="0" algn="just">
              <a:buNone/>
            </a:pPr>
            <a:r>
              <a:rPr lang="en-US" sz="2400" b="1" dirty="0" smtClean="0"/>
              <a:t>Remove Final Layers: </a:t>
            </a:r>
          </a:p>
          <a:p>
            <a:pPr algn="just"/>
            <a:r>
              <a:rPr lang="en-US" sz="2400" dirty="0" smtClean="0"/>
              <a:t>Exclude the task-specific layers to use the model as a feature extractor.</a:t>
            </a:r>
          </a:p>
          <a:p>
            <a:pPr marL="0" indent="0" algn="just">
              <a:buNone/>
            </a:pPr>
            <a:r>
              <a:rPr lang="en-US" sz="2400" b="1" dirty="0" smtClean="0"/>
              <a:t>Add New Layers: </a:t>
            </a:r>
          </a:p>
          <a:p>
            <a:pPr algn="just"/>
            <a:r>
              <a:rPr lang="en-US" sz="2400" dirty="0" smtClean="0"/>
              <a:t>Add new layers for your specific task (e.g., binary classification).</a:t>
            </a:r>
          </a:p>
          <a:p>
            <a:pPr marL="0" indent="0" algn="just">
              <a:buNone/>
            </a:pPr>
            <a:r>
              <a:rPr lang="en-US" sz="2400" b="1" dirty="0" smtClean="0"/>
              <a:t>Fine-Tune the Model: </a:t>
            </a:r>
          </a:p>
          <a:p>
            <a:pPr algn="just"/>
            <a:r>
              <a:rPr lang="en-US" sz="2400" dirty="0" smtClean="0"/>
              <a:t>Freeze pre-trained layers and train the new layers on your dataset.</a:t>
            </a:r>
            <a:endParaRPr lang="en-US" sz="2400" dirty="0"/>
          </a:p>
        </p:txBody>
      </p:sp>
      <p:pic>
        <p:nvPicPr>
          <p:cNvPr id="1027" name="Picture 3" descr="https://miro.medium.com/v2/resize:fit:700/1*hubzrwumkOWMtm99udAlvg.jpe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" r="1923" b="4042"/>
          <a:stretch/>
        </p:blipFill>
        <p:spPr bwMode="auto">
          <a:xfrm>
            <a:off x="7419109" y="2441864"/>
            <a:ext cx="4772891" cy="293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31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14300"/>
            <a:ext cx="5029200" cy="84455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Type of Transfer Learning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57300"/>
            <a:ext cx="6829425" cy="52482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b="1" dirty="0"/>
              <a:t>Feature extraction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/>
              <a:t>In feature extraction, the pre-trained model is used to extract features from the </a:t>
            </a:r>
            <a:r>
              <a:rPr lang="en-US" sz="2400" dirty="0" smtClean="0"/>
              <a:t>data.</a:t>
            </a:r>
          </a:p>
          <a:p>
            <a:pPr algn="just"/>
            <a:r>
              <a:rPr lang="en-US" sz="2400" dirty="0"/>
              <a:t>These features are then used to train a new model on the target task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This is a good approach if you have limited data for the target task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 smtClean="0"/>
              <a:t>Fine-tuning:</a:t>
            </a:r>
          </a:p>
          <a:p>
            <a:pPr algn="just"/>
            <a:r>
              <a:rPr lang="en-US" sz="2400" dirty="0" smtClean="0"/>
              <a:t>Fine-tuning </a:t>
            </a:r>
            <a:r>
              <a:rPr lang="en-US" sz="2400" dirty="0"/>
              <a:t>is a machine learning technique in which a pre-trained model is further trained on a new dataset to improve its performance on a specific task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pre-trained model is typically trained on a large dataset of general data, while the new dataset is specific to the task at hand.</a:t>
            </a:r>
          </a:p>
        </p:txBody>
      </p:sp>
      <p:pic>
        <p:nvPicPr>
          <p:cNvPr id="4" name="Picture 2" descr="https://raw.githubusercontent.com/mrdbourke/tensorflow-deep-learning/main/images/04-different-kinds-of-transfer-learn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1" y="1463674"/>
            <a:ext cx="5429250" cy="365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40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762000"/>
          </a:xfrm>
        </p:spPr>
        <p:txBody>
          <a:bodyPr/>
          <a:lstStyle/>
          <a:p>
            <a:r>
              <a:rPr lang="en-US" b="1" dirty="0" smtClean="0"/>
              <a:t>Pre-Trained Model:</a:t>
            </a:r>
            <a:endParaRPr lang="en-US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675" y="901699"/>
            <a:ext cx="11068050" cy="5851525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 </a:t>
            </a:r>
            <a:r>
              <a:rPr lang="en-US" sz="2400" b="1" dirty="0"/>
              <a:t>pre-trained model </a:t>
            </a:r>
            <a:r>
              <a:rPr lang="en-US" sz="2400" dirty="0"/>
              <a:t>is a deep learning model that has been trained on a large dataset and can be fine-tuned for a specific task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/>
              <a:t>The pre-trained model learns to extract features from the data, and these features can be used to train the final </a:t>
            </a:r>
            <a:r>
              <a:rPr lang="en-US" sz="2400" dirty="0" smtClean="0"/>
              <a:t>layer of model for specific task more </a:t>
            </a:r>
            <a:r>
              <a:rPr lang="en-US" sz="2400" dirty="0"/>
              <a:t>quickly and efficiently</a:t>
            </a:r>
            <a:r>
              <a:rPr lang="en-US" sz="2400" dirty="0" smtClean="0"/>
              <a:t>.</a:t>
            </a:r>
          </a:p>
          <a:p>
            <a:pPr marL="0" indent="0" algn="just">
              <a:buNone/>
            </a:pPr>
            <a:r>
              <a:rPr lang="en-US" sz="2400" b="1" dirty="0"/>
              <a:t>Popular Pre-Trained </a:t>
            </a:r>
            <a:r>
              <a:rPr lang="en-US" sz="2400" b="1" dirty="0" smtClean="0"/>
              <a:t>Architectures:</a:t>
            </a:r>
          </a:p>
          <a:p>
            <a:pPr marL="0" indent="0" algn="just">
              <a:buNone/>
            </a:pPr>
            <a:r>
              <a:rPr lang="en-US" sz="2400" dirty="0"/>
              <a:t>There are many popular pre-trained architectures, but some of the most common </a:t>
            </a:r>
            <a:r>
              <a:rPr lang="en-US" sz="2400" dirty="0" smtClean="0"/>
              <a:t>include.</a:t>
            </a:r>
            <a:endParaRPr lang="en-US" sz="2400" b="1" dirty="0" smtClean="0"/>
          </a:p>
          <a:p>
            <a:pPr marL="0" indent="0" algn="just">
              <a:buNone/>
            </a:pPr>
            <a:r>
              <a:rPr lang="en-US" sz="2400" b="1" dirty="0" smtClean="0"/>
              <a:t>1 VGG </a:t>
            </a:r>
            <a:r>
              <a:rPr lang="en-US" sz="2400" b="1" dirty="0"/>
              <a:t>(Visual Geometry Group</a:t>
            </a:r>
            <a:r>
              <a:rPr lang="en-US" sz="2400" b="1" dirty="0" smtClean="0"/>
              <a:t>)</a:t>
            </a:r>
            <a:endParaRPr lang="en-US" sz="2400" dirty="0"/>
          </a:p>
          <a:p>
            <a:pPr marL="0" indent="0" algn="just">
              <a:buNone/>
            </a:pPr>
            <a:endParaRPr lang="en-US" sz="2400" b="1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pic>
        <p:nvPicPr>
          <p:cNvPr id="1026" name="Picture 2" descr="Pretrained Models for Image Classification: VGG-16 Layou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" t="5045" r="2230"/>
          <a:stretch/>
        </p:blipFill>
        <p:spPr bwMode="auto">
          <a:xfrm>
            <a:off x="66675" y="4248150"/>
            <a:ext cx="11201400" cy="250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1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" y="0"/>
            <a:ext cx="120396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 </a:t>
            </a:r>
            <a:r>
              <a:rPr lang="en-US" b="1" dirty="0" err="1" smtClean="0"/>
              <a:t>ResNet</a:t>
            </a:r>
            <a:r>
              <a:rPr lang="en-US" b="1" dirty="0" smtClean="0"/>
              <a:t> </a:t>
            </a:r>
            <a:r>
              <a:rPr lang="en-US" b="1" dirty="0"/>
              <a:t>Model </a:t>
            </a:r>
            <a:r>
              <a:rPr lang="en-US" b="1" dirty="0" smtClean="0"/>
              <a:t>Architecture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3 </a:t>
            </a:r>
            <a:r>
              <a:rPr lang="en-US" b="1" dirty="0" err="1" smtClean="0"/>
              <a:t>Alexnet</a:t>
            </a:r>
            <a:r>
              <a:rPr lang="en-US" b="1" dirty="0" smtClean="0"/>
              <a:t> Model Architecture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542925"/>
            <a:ext cx="6858000" cy="2576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4010025"/>
            <a:ext cx="68580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4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421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Overview:</vt:lpstr>
      <vt:lpstr>Challenges in Custom Deep learning Models</vt:lpstr>
      <vt:lpstr>PowerPoint Presentation</vt:lpstr>
      <vt:lpstr>Transfer Learning:</vt:lpstr>
      <vt:lpstr>How Transfer Learning Works:</vt:lpstr>
      <vt:lpstr>Type of Transfer Learning</vt:lpstr>
      <vt:lpstr>Pre-Trained Model:</vt:lpstr>
      <vt:lpstr>PowerPoint Presentation</vt:lpstr>
      <vt:lpstr>ImageNet</vt:lpstr>
      <vt:lpstr>ImageNet Competition:</vt:lpstr>
      <vt:lpstr>Application of Transfer Learning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Transfer Learning Gated Recurrent Unit 3D CNN</dc:title>
  <dc:creator>Microsoft account</dc:creator>
  <cp:lastModifiedBy>Microsoft account</cp:lastModifiedBy>
  <cp:revision>36</cp:revision>
  <dcterms:created xsi:type="dcterms:W3CDTF">2025-01-09T06:49:49Z</dcterms:created>
  <dcterms:modified xsi:type="dcterms:W3CDTF">2025-01-12T12:12:58Z</dcterms:modified>
</cp:coreProperties>
</file>