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2" clrIdx="0">
    <p:extLst>
      <p:ext uri="{19B8F6BF-5375-455C-9EA6-DF929625EA0E}">
        <p15:presenceInfo xmlns:p15="http://schemas.microsoft.com/office/powerpoint/2012/main" userId="0b46e2b4159a9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3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5T02:05:39.510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87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9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2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6794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0760A0-9510-4412-B0BC-5EA5CB68FA5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7523F85-7DA0-4661-AF12-50A65CCF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240" y="2819400"/>
            <a:ext cx="7058660" cy="812800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972" y="5918200"/>
            <a:ext cx="4681728" cy="574040"/>
          </a:xfrm>
        </p:spPr>
        <p:txBody>
          <a:bodyPr/>
          <a:lstStyle/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Muhammad Zaqeem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0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8900" y="-190500"/>
            <a:ext cx="3873500" cy="713740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Problem in RNN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713740"/>
            <a:ext cx="11290300" cy="6144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Memory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Issue: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information from earlier in a sequence, especially as the sequence gets longer. This happens because the network’s learning gets weaker over time (vanishing gradient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</a:p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Exploding Gradients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learning process causes very large numbers (gradients) that make it hard for the network to learn correctly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gradient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clipping</a:t>
            </a:r>
          </a:p>
        </p:txBody>
      </p:sp>
    </p:spTree>
    <p:extLst>
      <p:ext uri="{BB962C8B-B14F-4D97-AF65-F5344CB8AC3E}">
        <p14:creationId xmlns:p14="http://schemas.microsoft.com/office/powerpoint/2010/main" val="41273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11734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3800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900"/>
            <a:ext cx="3378200" cy="698500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0000"/>
            <a:ext cx="7213600" cy="351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Recurrent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Propagation in RNN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Type/Different Architecture of RNN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in RNN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RNN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3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7272528" cy="584200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Sequential Data: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1000"/>
            <a:ext cx="6642100" cy="506730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data is any data where the order or sequence of elements matters.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patterns or dependencies essential for understanding its meaning.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order can lead different meaning or make it meaningless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data typically exhibits temporal or chronological relationships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What do you mean by Sequence data? Discuss the different types - AIML.com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" t="12361" r="1013" b="1327"/>
          <a:stretch/>
        </p:blipFill>
        <p:spPr bwMode="auto">
          <a:xfrm>
            <a:off x="6731000" y="2552700"/>
            <a:ext cx="4524678" cy="33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1989" y="1967925"/>
            <a:ext cx="464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Sequence Data at </a:t>
            </a:r>
            <a:r>
              <a:rPr lang="en-US" sz="1600" b="1" dirty="0" smtClean="0"/>
              <a:t>Work Real-World </a:t>
            </a:r>
            <a:r>
              <a:rPr lang="en-US" sz="1600" b="1" dirty="0"/>
              <a:t>Applications and Examples.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5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467600" cy="685800"/>
          </a:xfrm>
        </p:spPr>
        <p:txBody>
          <a:bodyPr>
            <a:noAutofit/>
          </a:bodyPr>
          <a:lstStyle/>
          <a:p>
            <a:r>
              <a:rPr lang="en-GB" sz="3200" b="1" dirty="0" smtClean="0"/>
              <a:t>Why Recurrent Neural Network</a:t>
            </a:r>
            <a:endParaRPr lang="en-US" sz="3200" b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" y="1349398"/>
            <a:ext cx="665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 Neural Network can not handle sequential data there are some problem in it.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 Input Size: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Sentences vary in length, but ANN requires fixed-size input.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Padding: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Padding increases memory and computation, and may not work with longer test sentences.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Memory: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ANN lacks the ability to retain word order, losing contextual information.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miro.medium.com/v2/resize:fit:700/1*8qdCnLjIQ0RZ5zprglxuh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r="5084"/>
          <a:stretch/>
        </p:blipFill>
        <p:spPr bwMode="auto">
          <a:xfrm>
            <a:off x="8162924" y="4318001"/>
            <a:ext cx="2679699" cy="24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v2/resize:fit:700/1*eUVLO_dQgIYhjKkLGc0gZ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832799"/>
            <a:ext cx="4448174" cy="19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04025" y="1521710"/>
            <a:ext cx="4702175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Texts and Their Output Sentiments.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27912" y="3979447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Fitting Texts data into ANN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65196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36600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8600"/>
            <a:ext cx="7137400" cy="42672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type of neural network designed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data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text, time series, speech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from previous steps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input for the current step, allowing them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memory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understand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input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particularly useful for tasks like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classification, language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speech recognition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ntroduction to Recurrent Neural Network | by Pranoy Radhakrishnan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22" y="2927350"/>
            <a:ext cx="3912678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81925" y="2457450"/>
            <a:ext cx="34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Architecture of RNN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3248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60" y="-114300"/>
            <a:ext cx="9692640" cy="738822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Forward Propagation in RNN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876300"/>
            <a:ext cx="8559800" cy="59817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dirty="0"/>
              <a:t>Current Hidden State (</a:t>
            </a:r>
            <a:r>
              <a:rPr lang="en-GB" sz="2400" b="1" dirty="0" err="1"/>
              <a:t>ht</a:t>
            </a:r>
            <a:r>
              <a:rPr lang="en-GB" sz="2400" b="1" dirty="0" smtClean="0"/>
              <a:t>):</a:t>
            </a:r>
          </a:p>
          <a:p>
            <a:pPr algn="just"/>
            <a:r>
              <a:rPr lang="en-GB" sz="2400" dirty="0"/>
              <a:t>The current hidden state (</a:t>
            </a:r>
            <a:r>
              <a:rPr lang="en-GB" sz="2400" dirty="0" err="1" smtClean="0"/>
              <a:t>ht</a:t>
            </a:r>
            <a:r>
              <a:rPr lang="en-GB" sz="2400" dirty="0" smtClean="0"/>
              <a:t>​</a:t>
            </a:r>
            <a:r>
              <a:rPr lang="en-GB" sz="2400" dirty="0"/>
              <a:t>) is calculated using the previous hidden state (ht−</a:t>
            </a:r>
            <a:r>
              <a:rPr lang="en-GB" sz="2400" dirty="0" smtClean="0"/>
              <a:t>1​</a:t>
            </a:r>
            <a:r>
              <a:rPr lang="en-GB" sz="2400" dirty="0"/>
              <a:t>) and the current input (</a:t>
            </a:r>
            <a:r>
              <a:rPr lang="en-GB" sz="2400" dirty="0" err="1" smtClean="0"/>
              <a:t>xt</a:t>
            </a:r>
            <a:r>
              <a:rPr lang="en-GB" sz="2400" dirty="0" smtClean="0"/>
              <a:t>​).</a:t>
            </a:r>
          </a:p>
          <a:p>
            <a:pPr algn="just"/>
            <a:r>
              <a:rPr lang="en-GB" sz="2400" b="1" dirty="0" smtClean="0"/>
              <a:t>Formula</a:t>
            </a:r>
            <a:r>
              <a:rPr lang="en-GB" sz="2400" b="1" dirty="0"/>
              <a:t>: </a:t>
            </a:r>
            <a:r>
              <a:rPr lang="en-GB" sz="2400" b="1" dirty="0" err="1"/>
              <a:t>ht</a:t>
            </a:r>
            <a:r>
              <a:rPr lang="en-GB" sz="2400" b="1" dirty="0"/>
              <a:t>=</a:t>
            </a:r>
            <a:r>
              <a:rPr lang="en-GB" sz="2400" b="1" dirty="0" err="1"/>
              <a:t>tanh</a:t>
            </a:r>
            <a:r>
              <a:rPr lang="en-GB" sz="2400" b="1" dirty="0"/>
              <a:t>⁡(Wx⋅xt+Wh⋅ht−1+b) </a:t>
            </a:r>
            <a:endParaRPr lang="en-GB" sz="2400" b="1" dirty="0" smtClean="0"/>
          </a:p>
          <a:p>
            <a:pPr algn="just"/>
            <a:r>
              <a:rPr lang="en-GB" sz="2400" dirty="0" smtClean="0"/>
              <a:t>Here</a:t>
            </a:r>
            <a:r>
              <a:rPr lang="en-GB" sz="2400" dirty="0"/>
              <a:t>, </a:t>
            </a:r>
            <a:r>
              <a:rPr lang="en-GB" sz="2400" dirty="0" err="1"/>
              <a:t>tanh</a:t>
            </a:r>
            <a:r>
              <a:rPr lang="en-GB" sz="2400" dirty="0"/>
              <a:t> is </a:t>
            </a:r>
            <a:r>
              <a:rPr lang="en-GB" sz="2400" dirty="0" smtClean="0"/>
              <a:t>used as </a:t>
            </a:r>
            <a:r>
              <a:rPr lang="en-GB" sz="2400" dirty="0"/>
              <a:t>the activation function to ensure the values stay between -1 and 1</a:t>
            </a:r>
            <a:r>
              <a:rPr lang="en-GB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Output (</a:t>
            </a:r>
            <a:r>
              <a:rPr lang="en-US" sz="2400" b="1" dirty="0" err="1"/>
              <a:t>yt</a:t>
            </a:r>
            <a:r>
              <a:rPr lang="en-US" sz="2400" b="1" dirty="0"/>
              <a:t>):</a:t>
            </a:r>
          </a:p>
          <a:p>
            <a:pPr algn="just"/>
            <a:r>
              <a:rPr lang="en-GB" sz="2400" dirty="0"/>
              <a:t>In some applications, the hidden state at each time step is passed through another set of weights to produce the output.</a:t>
            </a:r>
          </a:p>
          <a:p>
            <a:pPr algn="just"/>
            <a:r>
              <a:rPr lang="en-GB" sz="2400" dirty="0"/>
              <a:t>Formula: </a:t>
            </a:r>
            <a:r>
              <a:rPr lang="en-GB" sz="2400" b="1" i="1" dirty="0" err="1"/>
              <a:t>yt</a:t>
            </a:r>
            <a:r>
              <a:rPr lang="en-GB" sz="2400" b="1" i="1" dirty="0"/>
              <a:t> = </a:t>
            </a:r>
            <a:r>
              <a:rPr lang="en-GB" sz="2400" b="1" i="1" dirty="0" err="1"/>
              <a:t>Wy</a:t>
            </a:r>
            <a:r>
              <a:rPr lang="en-GB" sz="2400" b="1" i="1" dirty="0"/>
              <a:t> ⋅ </a:t>
            </a:r>
            <a:r>
              <a:rPr lang="en-GB" sz="2400" b="1" i="1" dirty="0" err="1"/>
              <a:t>ht</a:t>
            </a:r>
            <a:r>
              <a:rPr lang="en-GB" sz="2400" b="1" i="1" dirty="0"/>
              <a:t> + by</a:t>
            </a:r>
            <a:endParaRPr lang="en-GB" sz="2400" dirty="0"/>
          </a:p>
          <a:p>
            <a:pPr algn="just"/>
            <a:r>
              <a:rPr lang="en-GB" sz="2400" dirty="0"/>
              <a:t>Where </a:t>
            </a:r>
            <a:r>
              <a:rPr lang="en-GB" sz="2400" b="1" i="1" dirty="0" err="1"/>
              <a:t>Wy</a:t>
            </a:r>
            <a:r>
              <a:rPr lang="en-GB" sz="2400" b="1" i="1" dirty="0"/>
              <a:t>​</a:t>
            </a:r>
            <a:r>
              <a:rPr lang="en-GB" sz="2400" dirty="0"/>
              <a:t> is the output weight, and </a:t>
            </a:r>
            <a:r>
              <a:rPr lang="en-GB" sz="2400" dirty="0" smtClean="0"/>
              <a:t>by​ </a:t>
            </a:r>
            <a:r>
              <a:rPr lang="en-GB" sz="2400" dirty="0"/>
              <a:t>is the bias for the output.</a:t>
            </a:r>
          </a:p>
          <a:p>
            <a:pPr algn="just"/>
            <a:endParaRPr lang="en-US" sz="2400" dirty="0"/>
          </a:p>
        </p:txBody>
      </p:sp>
      <p:pic>
        <p:nvPicPr>
          <p:cNvPr id="8" name="Picture 6" descr="https://miro.medium.com/v2/resize:fit:700/1*fVEQ1psim96sKU3JNg5fh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r="10905"/>
          <a:stretch/>
        </p:blipFill>
        <p:spPr bwMode="auto">
          <a:xfrm>
            <a:off x="8559800" y="2798699"/>
            <a:ext cx="2717800" cy="20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96250" y="2152368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Flowing data (O1,O2,O3) in forward direction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18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32100" cy="726440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Type of RNN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2050"/>
            <a:ext cx="6858000" cy="5695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input followed by a sequence of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outputs(</a:t>
            </a:r>
            <a:r>
              <a:rPr lang="en-US" sz="2400" dirty="0"/>
              <a:t>Image </a:t>
            </a:r>
            <a:r>
              <a:rPr lang="en-US" sz="2400" dirty="0" smtClean="0"/>
              <a:t>captioning).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inputs followed by a single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output(</a:t>
            </a:r>
            <a:r>
              <a:rPr lang="en-US" sz="2400" dirty="0" smtClean="0"/>
              <a:t>Sentiment analysis).</a:t>
            </a:r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(Equal Length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inputs and outputs of the same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length(Time Series)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(Unequal Length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inputs and outputs with different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lengths(</a:t>
            </a:r>
            <a:r>
              <a:rPr lang="en-US" sz="2400" dirty="0"/>
              <a:t>Machine </a:t>
            </a:r>
            <a:r>
              <a:rPr lang="en-US" sz="2400" dirty="0" smtClean="0"/>
              <a:t>translation).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iq.opengenus.org/content/images/2020/01/exp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r="2052"/>
          <a:stretch/>
        </p:blipFill>
        <p:spPr bwMode="auto">
          <a:xfrm>
            <a:off x="6858000" y="2226677"/>
            <a:ext cx="44196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799" y="1888123"/>
            <a:ext cx="420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</a:t>
            </a:r>
            <a:r>
              <a:rPr lang="en-US" sz="1600" b="1" dirty="0" smtClean="0"/>
              <a:t>    </a:t>
            </a:r>
            <a:r>
              <a:rPr lang="en-US" sz="1600" b="1" dirty="0"/>
              <a:t>Data </a:t>
            </a:r>
            <a:r>
              <a:rPr lang="en-US" sz="1600" b="1" dirty="0" smtClean="0"/>
              <a:t>Relationships in RNN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457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626100" cy="652462"/>
          </a:xfrm>
        </p:spPr>
        <p:txBody>
          <a:bodyPr>
            <a:normAutofit/>
          </a:bodyPr>
          <a:lstStyle/>
          <a:p>
            <a:r>
              <a:rPr lang="en-GB" sz="3200" b="1" dirty="0" smtClean="0"/>
              <a:t>Back Propagation in RNN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63600"/>
            <a:ext cx="10845800" cy="5359400"/>
          </a:xfrm>
        </p:spPr>
        <p:txBody>
          <a:bodyPr>
            <a:noAutofit/>
          </a:bodyPr>
          <a:lstStyle/>
          <a:p>
            <a:r>
              <a:rPr lang="en-GB" sz="2400" dirty="0" smtClean="0"/>
              <a:t>The </a:t>
            </a:r>
            <a:r>
              <a:rPr lang="en-GB" sz="2400" dirty="0"/>
              <a:t>RNN architecture by taking 3 nodes in the hidden layer and 1 node in the output </a:t>
            </a:r>
            <a:r>
              <a:rPr lang="en-GB" sz="2400" dirty="0" smtClean="0"/>
              <a:t>layer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/>
              <a:t>We </a:t>
            </a:r>
            <a:r>
              <a:rPr lang="en-GB" sz="2400" dirty="0" smtClean="0"/>
              <a:t>have </a:t>
            </a:r>
            <a:r>
              <a:rPr lang="en-GB" sz="2400" dirty="0"/>
              <a:t>to minimize this loss by using gradient descent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We have to find the values of </a:t>
            </a:r>
            <a:r>
              <a:rPr lang="en-GB" sz="2400" b="1" dirty="0" err="1"/>
              <a:t>wi</a:t>
            </a:r>
            <a:r>
              <a:rPr lang="en-GB" sz="2400" b="1" dirty="0"/>
              <a:t>, </a:t>
            </a:r>
            <a:r>
              <a:rPr lang="en-GB" sz="2400" b="1" dirty="0" err="1"/>
              <a:t>wh</a:t>
            </a:r>
            <a:r>
              <a:rPr lang="en-GB" sz="2400" b="1" dirty="0"/>
              <a:t> and wo such that the loss function minimizes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55" t="731" r="10099" b="34331"/>
          <a:stretch/>
        </p:blipFill>
        <p:spPr>
          <a:xfrm>
            <a:off x="4064000" y="1558296"/>
            <a:ext cx="2806700" cy="1985028"/>
          </a:xfrm>
          <a:prstGeom prst="rect">
            <a:avLst/>
          </a:prstGeom>
        </p:spPr>
      </p:pic>
      <p:pic>
        <p:nvPicPr>
          <p:cNvPr id="1030" name="Picture 6" descr="https://miro.medium.com/v2/resize:fit:700/1*fVEQ1psim96sKU3JNg5fh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r="10905"/>
          <a:stretch/>
        </p:blipFill>
        <p:spPr bwMode="auto">
          <a:xfrm>
            <a:off x="7458526" y="1377557"/>
            <a:ext cx="2919518" cy="220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iro.medium.com/v2/resize:fit:700/1*axQJe7kPTJ8oOfg3jxnRjw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" r="3791"/>
          <a:stretch/>
        </p:blipFill>
        <p:spPr bwMode="auto">
          <a:xfrm>
            <a:off x="320780" y="3311620"/>
            <a:ext cx="4651265" cy="99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658" y="5584070"/>
            <a:ext cx="3348642" cy="12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v2/resize:fit:700/1*d4DNwCJ5ceHYh3UMxYNoK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3475" r="3235" b="3406"/>
          <a:stretch/>
        </p:blipFill>
        <p:spPr bwMode="auto">
          <a:xfrm>
            <a:off x="2695575" y="5861"/>
            <a:ext cx="5699126" cy="160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1707661"/>
            <a:ext cx="3776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latin typeface="source-serif-pro"/>
              </a:rPr>
              <a:t>For calculation of dl/</a:t>
            </a:r>
            <a:r>
              <a:rPr lang="en-US" sz="2400" dirty="0" err="1">
                <a:solidFill>
                  <a:srgbClr val="242424"/>
                </a:solidFill>
                <a:latin typeface="source-serif-pro"/>
              </a:rPr>
              <a:t>dwi</a:t>
            </a:r>
            <a:r>
              <a:rPr lang="en-US" sz="2400" dirty="0">
                <a:solidFill>
                  <a:srgbClr val="242424"/>
                </a:solidFill>
                <a:latin typeface="source-serif-pro"/>
              </a:rPr>
              <a:t>:</a:t>
            </a:r>
            <a:endParaRPr lang="en-US" sz="2400" dirty="0"/>
          </a:p>
        </p:txBody>
      </p:sp>
      <p:pic>
        <p:nvPicPr>
          <p:cNvPr id="2052" name="Picture 4" descr="https://miro.medium.com/v2/resize:fit:700/1*DJ_eHv6NZu1t_MF_-Z0Bt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8" b="2887"/>
          <a:stretch/>
        </p:blipFill>
        <p:spPr bwMode="auto">
          <a:xfrm>
            <a:off x="3487736" y="2066620"/>
            <a:ext cx="3763964" cy="152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528179"/>
            <a:ext cx="1113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42424"/>
                </a:solidFill>
                <a:latin typeface="source-serif-pro"/>
              </a:rPr>
              <a:t>Here the above diagram can be interpreted as Loss is dependent on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yhat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yhat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 is dependent on O3 and wo, O3 is dependent on X13,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wi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O2 and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wh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O2 is dependent on X12,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wi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O1,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wh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O1 is dependent on X11,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wi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Oo,wh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16925"/>
            <a:ext cx="7121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42424"/>
                </a:solidFill>
                <a:latin typeface="source-serif-pro"/>
              </a:rPr>
              <a:t>So to go from L to 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wi</a:t>
            </a:r>
            <a:r>
              <a:rPr lang="en-GB" sz="2400" dirty="0">
                <a:solidFill>
                  <a:srgbClr val="242424"/>
                </a:solidFill>
                <a:latin typeface="source-serif-pro"/>
              </a:rPr>
              <a:t>, there are three routes so at the end, all of these three paths will be added</a:t>
            </a:r>
            <a:endParaRPr lang="en-US" sz="2400" dirty="0"/>
          </a:p>
        </p:txBody>
      </p:sp>
      <p:pic>
        <p:nvPicPr>
          <p:cNvPr id="2054" name="Picture 6" descr="https://miro.medium.com/v2/resize:fit:700/1*r3_OiWXPebQr1mzI3VYR5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050" y="5078964"/>
            <a:ext cx="3860798" cy="6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5856528"/>
            <a:ext cx="665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42424"/>
                </a:solidFill>
                <a:latin typeface="source-serif-pro"/>
              </a:rPr>
              <a:t>Similarly we can calculate the value of dl/</a:t>
            </a:r>
            <a:r>
              <a:rPr lang="en-GB" sz="2400" dirty="0" err="1">
                <a:solidFill>
                  <a:srgbClr val="242424"/>
                </a:solidFill>
                <a:latin typeface="source-serif-pro"/>
              </a:rPr>
              <a:t>dwh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53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8D8D701-3215-48F3-A10E-E821FDCC69A3}" vid="{F019B87A-D66C-4B83-8F1A-F873CD1315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721</TotalTime>
  <Words>579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source-serif-pro</vt:lpstr>
      <vt:lpstr>Times New Roman</vt:lpstr>
      <vt:lpstr>Wingdings</vt:lpstr>
      <vt:lpstr>Wingdings 2</vt:lpstr>
      <vt:lpstr>Theme1</vt:lpstr>
      <vt:lpstr>Recurrent Neural Network</vt:lpstr>
      <vt:lpstr>Overview:</vt:lpstr>
      <vt:lpstr>Sequential Data:</vt:lpstr>
      <vt:lpstr>Why Recurrent Neural Network</vt:lpstr>
      <vt:lpstr>Recurrent Neural Network</vt:lpstr>
      <vt:lpstr>Forward Propagation in RNN</vt:lpstr>
      <vt:lpstr>Type of RNN</vt:lpstr>
      <vt:lpstr>Back Propagation in RNN</vt:lpstr>
      <vt:lpstr>PowerPoint Presentation</vt:lpstr>
      <vt:lpstr>Problem in RNN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Muhammad Zaqeem</dc:creator>
  <cp:lastModifiedBy>Microsoft account</cp:lastModifiedBy>
  <cp:revision>63</cp:revision>
  <dcterms:created xsi:type="dcterms:W3CDTF">2025-01-18T06:27:19Z</dcterms:created>
  <dcterms:modified xsi:type="dcterms:W3CDTF">2025-02-15T10:14:54Z</dcterms:modified>
</cp:coreProperties>
</file>