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EC98F9-30AD-44A3-97F9-A5A45C7EAF6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400862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C98F9-30AD-44A3-97F9-A5A45C7EAF6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137748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C98F9-30AD-44A3-97F9-A5A45C7EAF6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208552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C98F9-30AD-44A3-97F9-A5A45C7EAF6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9D0D1-B6C4-450E-AF27-9D689E6A98D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763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C98F9-30AD-44A3-97F9-A5A45C7EAF6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2551217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EEC98F9-30AD-44A3-97F9-A5A45C7EAF6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755069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EEC98F9-30AD-44A3-97F9-A5A45C7EAF6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1624939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EC98F9-30AD-44A3-97F9-A5A45C7EAF6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369333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EC98F9-30AD-44A3-97F9-A5A45C7EAF6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56211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EC98F9-30AD-44A3-97F9-A5A45C7EAF6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399814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EC98F9-30AD-44A3-97F9-A5A45C7EAF6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82444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EC98F9-30AD-44A3-97F9-A5A45C7EAF6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34945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EC98F9-30AD-44A3-97F9-A5A45C7EAF64}"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410052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EC98F9-30AD-44A3-97F9-A5A45C7EAF6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207626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C98F9-30AD-44A3-97F9-A5A45C7EAF64}"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110109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EC98F9-30AD-44A3-97F9-A5A45C7EAF6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298205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EC98F9-30AD-44A3-97F9-A5A45C7EAF6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9D0D1-B6C4-450E-AF27-9D689E6A98D4}" type="slidenum">
              <a:rPr lang="en-US" smtClean="0"/>
              <a:t>‹#›</a:t>
            </a:fld>
            <a:endParaRPr lang="en-US"/>
          </a:p>
        </p:txBody>
      </p:sp>
    </p:spTree>
    <p:extLst>
      <p:ext uri="{BB962C8B-B14F-4D97-AF65-F5344CB8AC3E}">
        <p14:creationId xmlns:p14="http://schemas.microsoft.com/office/powerpoint/2010/main" val="284358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EEC98F9-30AD-44A3-97F9-A5A45C7EAF64}" type="datetimeFigureOut">
              <a:rPr lang="en-US" smtClean="0"/>
              <a:t>11/10/2024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629D0D1-B6C4-450E-AF27-9D689E6A98D4}" type="slidenum">
              <a:rPr lang="en-US" smtClean="0"/>
              <a:t>‹#›</a:t>
            </a:fld>
            <a:endParaRPr lang="en-US"/>
          </a:p>
        </p:txBody>
      </p:sp>
    </p:spTree>
    <p:extLst>
      <p:ext uri="{BB962C8B-B14F-4D97-AF65-F5344CB8AC3E}">
        <p14:creationId xmlns:p14="http://schemas.microsoft.com/office/powerpoint/2010/main" val="42805252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webp"/><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527300"/>
            <a:ext cx="9440034" cy="1071041"/>
          </a:xfrm>
        </p:spPr>
        <p:txBody>
          <a:bodyPr/>
          <a:lstStyle/>
          <a:p>
            <a:r>
              <a:rPr lang="en-GB" b="1" dirty="0" smtClean="0"/>
              <a:t>K-Nearest-Neighbours (KNN)</a:t>
            </a:r>
            <a:endParaRPr lang="en-US" b="1" dirty="0"/>
          </a:p>
        </p:txBody>
      </p:sp>
      <p:sp>
        <p:nvSpPr>
          <p:cNvPr id="3" name="Subtitle 2"/>
          <p:cNvSpPr>
            <a:spLocks noGrp="1"/>
          </p:cNvSpPr>
          <p:nvPr>
            <p:ph type="subTitle" idx="1"/>
          </p:nvPr>
        </p:nvSpPr>
        <p:spPr>
          <a:xfrm>
            <a:off x="-139699" y="5185839"/>
            <a:ext cx="4597400" cy="440261"/>
          </a:xfrm>
        </p:spPr>
        <p:txBody>
          <a:bodyPr/>
          <a:lstStyle/>
          <a:p>
            <a:r>
              <a:rPr lang="en-GB" b="1" dirty="0" smtClean="0">
                <a:solidFill>
                  <a:schemeClr val="accent5">
                    <a:lumMod val="20000"/>
                    <a:lumOff val="80000"/>
                  </a:schemeClr>
                </a:solidFill>
              </a:rPr>
              <a:t>Presented by : Muhammad Zaqeem</a:t>
            </a:r>
            <a:endParaRPr lang="en-US" b="1" dirty="0">
              <a:solidFill>
                <a:schemeClr val="accent5">
                  <a:lumMod val="20000"/>
                  <a:lumOff val="80000"/>
                </a:schemeClr>
              </a:solidFill>
            </a:endParaRPr>
          </a:p>
        </p:txBody>
      </p:sp>
    </p:spTree>
    <p:extLst>
      <p:ext uri="{BB962C8B-B14F-4D97-AF65-F5344CB8AC3E}">
        <p14:creationId xmlns:p14="http://schemas.microsoft.com/office/powerpoint/2010/main" val="2892332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95" y="0"/>
            <a:ext cx="3315305" cy="868850"/>
          </a:xfrm>
        </p:spPr>
        <p:txBody>
          <a:bodyPr>
            <a:normAutofit/>
          </a:bodyPr>
          <a:lstStyle/>
          <a:p>
            <a:r>
              <a:rPr lang="en-GB" sz="4400" b="1" dirty="0" smtClean="0"/>
              <a:t>Overview:</a:t>
            </a:r>
            <a:endParaRPr lang="en-US" sz="4400" b="1" dirty="0"/>
          </a:p>
        </p:txBody>
      </p:sp>
      <p:sp>
        <p:nvSpPr>
          <p:cNvPr id="3" name="Content Placeholder 2"/>
          <p:cNvSpPr>
            <a:spLocks noGrp="1"/>
          </p:cNvSpPr>
          <p:nvPr>
            <p:ph idx="1"/>
          </p:nvPr>
        </p:nvSpPr>
        <p:spPr>
          <a:xfrm>
            <a:off x="405795" y="1719749"/>
            <a:ext cx="10353762" cy="4782651"/>
          </a:xfrm>
        </p:spPr>
        <p:txBody>
          <a:bodyPr>
            <a:normAutofit/>
          </a:bodyPr>
          <a:lstStyle/>
          <a:p>
            <a:r>
              <a:rPr lang="en-GB" sz="2400" dirty="0" smtClean="0"/>
              <a:t>K-NN</a:t>
            </a:r>
          </a:p>
          <a:p>
            <a:r>
              <a:rPr lang="en-GB" sz="2400" dirty="0" smtClean="0"/>
              <a:t>How K-NN Works in classification and regression</a:t>
            </a:r>
          </a:p>
          <a:p>
            <a:r>
              <a:rPr lang="en-GB" sz="2400" dirty="0" smtClean="0"/>
              <a:t>Distance Metric</a:t>
            </a:r>
          </a:p>
          <a:p>
            <a:r>
              <a:rPr lang="en-GB" sz="2400" dirty="0" smtClean="0"/>
              <a:t>Choosing the best K</a:t>
            </a:r>
          </a:p>
          <a:p>
            <a:r>
              <a:rPr lang="en-GB" sz="2400" dirty="0" smtClean="0"/>
              <a:t>Why K-NN</a:t>
            </a:r>
          </a:p>
          <a:p>
            <a:endParaRPr lang="en-GB" sz="2400" dirty="0" smtClean="0"/>
          </a:p>
          <a:p>
            <a:endParaRPr lang="en-US" sz="2400" dirty="0"/>
          </a:p>
        </p:txBody>
      </p:sp>
    </p:spTree>
    <p:extLst>
      <p:ext uri="{BB962C8B-B14F-4D97-AF65-F5344CB8AC3E}">
        <p14:creationId xmlns:p14="http://schemas.microsoft.com/office/powerpoint/2010/main" val="412899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900" y="31750"/>
            <a:ext cx="4737100" cy="825500"/>
          </a:xfrm>
        </p:spPr>
        <p:txBody>
          <a:bodyPr>
            <a:normAutofit/>
          </a:bodyPr>
          <a:lstStyle/>
          <a:p>
            <a:r>
              <a:rPr lang="en-GB" b="1" dirty="0" smtClean="0"/>
              <a:t>K-NN Algorithm:</a:t>
            </a:r>
            <a:endParaRPr lang="en-US" b="1" dirty="0"/>
          </a:p>
        </p:txBody>
      </p:sp>
      <p:sp>
        <p:nvSpPr>
          <p:cNvPr id="3" name="Content Placeholder 2"/>
          <p:cNvSpPr>
            <a:spLocks noGrp="1"/>
          </p:cNvSpPr>
          <p:nvPr>
            <p:ph idx="1"/>
          </p:nvPr>
        </p:nvSpPr>
        <p:spPr>
          <a:xfrm>
            <a:off x="317500" y="1689100"/>
            <a:ext cx="6832600" cy="4216400"/>
          </a:xfrm>
        </p:spPr>
        <p:txBody>
          <a:bodyPr>
            <a:normAutofit/>
          </a:bodyPr>
          <a:lstStyle/>
          <a:p>
            <a:pPr algn="just"/>
            <a:r>
              <a:rPr lang="en-GB" sz="1800" dirty="0" smtClean="0">
                <a:effectLst/>
              </a:rPr>
              <a:t>K-Nearest Neighbour is one of the simplest Machine Learning algorithms based on Supervised Learning technique.</a:t>
            </a:r>
          </a:p>
          <a:p>
            <a:pPr algn="just"/>
            <a:r>
              <a:rPr lang="en-GB" sz="1800" dirty="0" smtClean="0">
                <a:effectLst/>
              </a:rPr>
              <a:t>K-NN algorithm can be used for Regression as well as for Classification but mostly it is used for the Classification problems.</a:t>
            </a:r>
          </a:p>
          <a:p>
            <a:pPr algn="just"/>
            <a:r>
              <a:rPr lang="en-GB" sz="1800" dirty="0" smtClean="0">
                <a:effectLst/>
              </a:rPr>
              <a:t>K-NN is a </a:t>
            </a:r>
            <a:r>
              <a:rPr lang="en-GB" sz="1800" b="1" dirty="0" smtClean="0">
                <a:effectLst/>
              </a:rPr>
              <a:t>non-parametric </a:t>
            </a:r>
            <a:r>
              <a:rPr lang="en-GB" sz="1800" dirty="0" smtClean="0">
                <a:effectLst/>
              </a:rPr>
              <a:t>and </a:t>
            </a:r>
            <a:r>
              <a:rPr lang="en-GB" sz="1800" b="1" dirty="0" smtClean="0">
                <a:effectLst/>
              </a:rPr>
              <a:t>lazy learner </a:t>
            </a:r>
            <a:r>
              <a:rPr lang="en-GB" sz="1800" dirty="0" smtClean="0">
                <a:effectLst/>
              </a:rPr>
              <a:t>algorithm.</a:t>
            </a:r>
          </a:p>
          <a:p>
            <a:pPr algn="just"/>
            <a:r>
              <a:rPr lang="en-GB" sz="1800" dirty="0" smtClean="0"/>
              <a:t>It </a:t>
            </a:r>
            <a:r>
              <a:rPr lang="en-GB" sz="1800" dirty="0"/>
              <a:t>is a type of </a:t>
            </a:r>
            <a:r>
              <a:rPr lang="en-GB" sz="1800" b="1" dirty="0"/>
              <a:t>instance-based learning</a:t>
            </a:r>
            <a:r>
              <a:rPr lang="en-GB" sz="1800" dirty="0"/>
              <a:t>, meaning that it makes decisions based on the similarity to existing data </a:t>
            </a:r>
            <a:endParaRPr lang="en-GB" sz="1800" b="1" dirty="0">
              <a:effectLst/>
            </a:endParaRPr>
          </a:p>
          <a:p>
            <a:pPr algn="just"/>
            <a:r>
              <a:rPr lang="en-GB" sz="1800" dirty="0">
                <a:effectLst/>
              </a:rPr>
              <a:t>The KNN algorithm is straightforward and easy to understand, making it a popular choice in various domains</a:t>
            </a:r>
            <a:r>
              <a:rPr lang="en-GB" sz="1800" dirty="0" smtClean="0">
                <a:effectLst/>
              </a:rPr>
              <a:t>.</a:t>
            </a:r>
            <a:endParaRPr lang="en-US" sz="1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239" t="47195" r="18838" b="583"/>
          <a:stretch/>
        </p:blipFill>
        <p:spPr>
          <a:xfrm>
            <a:off x="7823200" y="4038600"/>
            <a:ext cx="4368800" cy="2819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3200" y="1066800"/>
            <a:ext cx="4368800" cy="2730500"/>
          </a:xfrm>
          <a:prstGeom prst="rect">
            <a:avLst/>
          </a:prstGeom>
        </p:spPr>
      </p:pic>
    </p:spTree>
    <p:extLst>
      <p:ext uri="{BB962C8B-B14F-4D97-AF65-F5344CB8AC3E}">
        <p14:creationId xmlns:p14="http://schemas.microsoft.com/office/powerpoint/2010/main" val="4006553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095" y="56048"/>
            <a:ext cx="3899505" cy="876300"/>
          </a:xfrm>
        </p:spPr>
        <p:txBody>
          <a:bodyPr>
            <a:normAutofit/>
          </a:bodyPr>
          <a:lstStyle/>
          <a:p>
            <a:r>
              <a:rPr lang="en-GB" sz="4400" b="1" dirty="0" smtClean="0"/>
              <a:t>How it Works:</a:t>
            </a:r>
            <a:endParaRPr lang="en-US" sz="4400" b="1" dirty="0"/>
          </a:p>
        </p:txBody>
      </p:sp>
      <p:sp>
        <p:nvSpPr>
          <p:cNvPr id="9" name="Content Placeholder 8"/>
          <p:cNvSpPr>
            <a:spLocks noGrp="1"/>
          </p:cNvSpPr>
          <p:nvPr>
            <p:ph idx="1"/>
          </p:nvPr>
        </p:nvSpPr>
        <p:spPr>
          <a:xfrm>
            <a:off x="431195" y="1739901"/>
            <a:ext cx="6807805" cy="3835400"/>
          </a:xfrm>
        </p:spPr>
        <p:txBody>
          <a:bodyPr>
            <a:normAutofit/>
          </a:bodyPr>
          <a:lstStyle/>
          <a:p>
            <a:pPr algn="just"/>
            <a:r>
              <a:rPr lang="en-GB" sz="1800" b="1" dirty="0" smtClean="0"/>
              <a:t>Choosing K value: </a:t>
            </a:r>
            <a:r>
              <a:rPr lang="en-GB" sz="1800" dirty="0"/>
              <a:t>First, you select the number of neighbors (K) you want to consider. Typically, K is a small integer like 3 or 5</a:t>
            </a:r>
            <a:r>
              <a:rPr lang="en-GB" sz="1800" dirty="0" smtClean="0"/>
              <a:t>.</a:t>
            </a:r>
          </a:p>
          <a:p>
            <a:pPr algn="just"/>
            <a:r>
              <a:rPr lang="en-GB" sz="1800" b="1" dirty="0"/>
              <a:t>Measure Distance</a:t>
            </a:r>
            <a:r>
              <a:rPr lang="en-GB" sz="1800" dirty="0"/>
              <a:t>: </a:t>
            </a:r>
            <a:r>
              <a:rPr lang="en-GB" sz="1800" dirty="0" smtClean="0"/>
              <a:t>To </a:t>
            </a:r>
            <a:r>
              <a:rPr lang="en-GB" sz="1800" dirty="0"/>
              <a:t>determine how close the new data point is to the training data, the algorithm calculates the </a:t>
            </a:r>
            <a:r>
              <a:rPr lang="en-GB" sz="1800" b="1" dirty="0"/>
              <a:t>distance</a:t>
            </a:r>
            <a:r>
              <a:rPr lang="en-GB" sz="1800" dirty="0"/>
              <a:t> between the new data point and all other points in the dataset</a:t>
            </a:r>
            <a:r>
              <a:rPr lang="en-GB" sz="1800" dirty="0" smtClean="0"/>
              <a:t>.</a:t>
            </a:r>
          </a:p>
          <a:p>
            <a:pPr algn="just"/>
            <a:r>
              <a:rPr lang="en-GB" sz="1800" b="1" dirty="0"/>
              <a:t>Find Nearest Neighbors: </a:t>
            </a:r>
            <a:r>
              <a:rPr lang="en-GB" sz="1800" dirty="0"/>
              <a:t>Once the distances are calculated, the algorithm selects the K points with the smallest distance</a:t>
            </a:r>
            <a:r>
              <a:rPr lang="en-GB" sz="1800" dirty="0" smtClean="0"/>
              <a:t>.</a:t>
            </a:r>
          </a:p>
          <a:p>
            <a:pPr algn="just"/>
            <a:r>
              <a:rPr lang="en-GB" sz="1800" dirty="0"/>
              <a:t>For </a:t>
            </a:r>
            <a:r>
              <a:rPr lang="en-GB" sz="1800" b="1" dirty="0"/>
              <a:t>regression</a:t>
            </a:r>
            <a:r>
              <a:rPr lang="en-GB" sz="1800" dirty="0"/>
              <a:t>: It calculates the average of the values of the K nearest neighbors</a:t>
            </a:r>
            <a:r>
              <a:rPr lang="en-GB" sz="1800" dirty="0" smtClean="0"/>
              <a:t>.</a:t>
            </a:r>
          </a:p>
          <a:p>
            <a:pPr algn="just"/>
            <a:r>
              <a:rPr lang="en-GB" sz="1800" dirty="0"/>
              <a:t>For </a:t>
            </a:r>
            <a:r>
              <a:rPr lang="en-GB" sz="1800" b="1" dirty="0"/>
              <a:t>classification</a:t>
            </a:r>
            <a:r>
              <a:rPr lang="en-GB" sz="1800" dirty="0"/>
              <a:t>: It picks the most common class among the K nearest neighbors</a:t>
            </a:r>
            <a:r>
              <a:rPr lang="en-GB" sz="2400" dirty="0"/>
              <a:t>.</a:t>
            </a:r>
          </a:p>
          <a:p>
            <a:pPr algn="just"/>
            <a:endParaRPr lang="en-GB" sz="2400" dirty="0" smtClean="0"/>
          </a:p>
          <a:p>
            <a:pPr algn="just"/>
            <a:endParaRPr lang="en-GB" sz="2400" dirty="0"/>
          </a:p>
          <a:p>
            <a:pPr algn="just"/>
            <a:endParaRPr lang="en-US" sz="24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1282700"/>
            <a:ext cx="3924300" cy="26924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7700" y="4020652"/>
            <a:ext cx="3949700" cy="2837348"/>
          </a:xfrm>
          <a:prstGeom prst="rect">
            <a:avLst/>
          </a:prstGeom>
        </p:spPr>
      </p:pic>
    </p:spTree>
    <p:extLst>
      <p:ext uri="{BB962C8B-B14F-4D97-AF65-F5344CB8AC3E}">
        <p14:creationId xmlns:p14="http://schemas.microsoft.com/office/powerpoint/2010/main" val="3930814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395" y="0"/>
            <a:ext cx="4610705" cy="970450"/>
          </a:xfrm>
        </p:spPr>
        <p:txBody>
          <a:bodyPr>
            <a:normAutofit/>
          </a:bodyPr>
          <a:lstStyle/>
          <a:p>
            <a:r>
              <a:rPr lang="en-GB" sz="4400" b="1" dirty="0" smtClean="0"/>
              <a:t>Distance Metric:</a:t>
            </a:r>
            <a:endParaRPr lang="en-US" sz="4400" b="1" dirty="0"/>
          </a:p>
        </p:txBody>
      </p:sp>
      <p:sp>
        <p:nvSpPr>
          <p:cNvPr id="3" name="Content Placeholder 2"/>
          <p:cNvSpPr>
            <a:spLocks noGrp="1"/>
          </p:cNvSpPr>
          <p:nvPr>
            <p:ph idx="1"/>
          </p:nvPr>
        </p:nvSpPr>
        <p:spPr>
          <a:xfrm>
            <a:off x="214690" y="1338749"/>
            <a:ext cx="6884610" cy="5328751"/>
          </a:xfrm>
        </p:spPr>
        <p:txBody>
          <a:bodyPr>
            <a:noAutofit/>
          </a:bodyPr>
          <a:lstStyle/>
          <a:p>
            <a:pPr marL="36900" indent="0" algn="just">
              <a:buNone/>
            </a:pPr>
            <a:r>
              <a:rPr lang="en-GB" b="1" dirty="0"/>
              <a:t>Euclidean </a:t>
            </a:r>
            <a:r>
              <a:rPr lang="en-GB" b="1" dirty="0" smtClean="0"/>
              <a:t>Distance: </a:t>
            </a:r>
            <a:r>
              <a:rPr lang="en-GB" dirty="0" smtClean="0"/>
              <a:t>This </a:t>
            </a:r>
            <a:r>
              <a:rPr lang="en-GB" dirty="0"/>
              <a:t>is the default distance metric for Scikit-Learn’s KNN method. This distance measures the truest straight distance between two points</a:t>
            </a:r>
            <a:r>
              <a:rPr lang="en-GB" dirty="0" smtClean="0"/>
              <a:t>.</a:t>
            </a:r>
          </a:p>
          <a:p>
            <a:pPr algn="just"/>
            <a:endParaRPr lang="en-GB" sz="2400" dirty="0" smtClean="0"/>
          </a:p>
          <a:p>
            <a:pPr algn="just"/>
            <a:endParaRPr lang="en-GB" sz="2400" dirty="0" smtClean="0"/>
          </a:p>
          <a:p>
            <a:pPr marL="36900" indent="0" algn="just">
              <a:buNone/>
            </a:pPr>
            <a:endParaRPr lang="en-GB" sz="2400" dirty="0"/>
          </a:p>
          <a:p>
            <a:pPr marL="36900" indent="0" algn="just">
              <a:buNone/>
            </a:pPr>
            <a:r>
              <a:rPr lang="en-GB" b="1" dirty="0" smtClean="0"/>
              <a:t>Manhattan Distance: </a:t>
            </a:r>
            <a:r>
              <a:rPr lang="en-GB" dirty="0"/>
              <a:t>This distance is also known as taxicab distance or city block distance, that is because the way this distance is calculated. The distance between two points is the sum of the absolute differences of their Cartesian </a:t>
            </a:r>
            <a:r>
              <a:rPr lang="en-GB" dirty="0" smtClean="0"/>
              <a:t>coordinates</a:t>
            </a:r>
          </a:p>
          <a:p>
            <a:pPr marL="36900" indent="0" algn="just">
              <a:buNone/>
            </a:pPr>
            <a:endParaRPr lang="en-GB" sz="2400" dirty="0"/>
          </a:p>
          <a:p>
            <a:pPr marL="36900" indent="0" algn="just">
              <a:buNone/>
            </a:pPr>
            <a:endParaRPr lang="en-GB" sz="2400" dirty="0" smtClean="0"/>
          </a:p>
          <a:p>
            <a:pPr marL="36900" indent="0" algn="just">
              <a:buNone/>
            </a:pPr>
            <a:endParaRPr lang="en-GB" sz="2400" dirty="0" smtClean="0"/>
          </a:p>
          <a:p>
            <a:pPr marL="36900" indent="0" algn="just">
              <a:buNone/>
            </a:pPr>
            <a:endParaRPr lang="en-GB" sz="2400" dirty="0"/>
          </a:p>
          <a:p>
            <a:pPr marL="36900" indent="0" algn="just">
              <a:buNone/>
            </a:pPr>
            <a:endParaRPr lang="en-GB" sz="2400" dirty="0" smtClean="0"/>
          </a:p>
          <a:p>
            <a:pPr marL="36900" indent="0" algn="just">
              <a:buNone/>
            </a:pPr>
            <a:endParaRPr lang="en-GB" sz="2400" dirty="0"/>
          </a:p>
          <a:p>
            <a:pPr marL="36900" indent="0" algn="just">
              <a:buNone/>
            </a:pPr>
            <a:endParaRPr lang="en-GB" sz="2400" dirty="0" smtClean="0"/>
          </a:p>
          <a:p>
            <a:pPr marL="36900" indent="0" algn="just">
              <a:buNone/>
            </a:pPr>
            <a:endParaRPr lang="en-GB" sz="2400" dirty="0"/>
          </a:p>
          <a:p>
            <a:pPr algn="just"/>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741" y="2552700"/>
            <a:ext cx="3058508" cy="1079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636" y="5429250"/>
            <a:ext cx="3151187" cy="1054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575" y="1364148"/>
            <a:ext cx="4162425" cy="2638976"/>
          </a:xfrm>
          <a:prstGeom prst="rect">
            <a:avLst/>
          </a:prstGeom>
        </p:spPr>
      </p:pic>
      <p:pic>
        <p:nvPicPr>
          <p:cNvPr id="2051" name="Picture 3"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9575" y="4191000"/>
            <a:ext cx="416242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685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03200"/>
            <a:ext cx="10353762" cy="703750"/>
          </a:xfrm>
        </p:spPr>
        <p:txBody>
          <a:bodyPr/>
          <a:lstStyle/>
          <a:p>
            <a:r>
              <a:rPr lang="en-GB" dirty="0" smtClean="0"/>
              <a:t>Choosing the best K value:</a:t>
            </a:r>
            <a:endParaRPr lang="en-US" dirty="0"/>
          </a:p>
        </p:txBody>
      </p:sp>
      <p:sp>
        <p:nvSpPr>
          <p:cNvPr id="3" name="Content Placeholder 2"/>
          <p:cNvSpPr>
            <a:spLocks noGrp="1"/>
          </p:cNvSpPr>
          <p:nvPr>
            <p:ph idx="1"/>
          </p:nvPr>
        </p:nvSpPr>
        <p:spPr>
          <a:xfrm>
            <a:off x="913795" y="1732449"/>
            <a:ext cx="10353762" cy="4808051"/>
          </a:xfrm>
        </p:spPr>
        <p:txBody>
          <a:bodyPr/>
          <a:lstStyle/>
          <a:p>
            <a:pPr algn="just"/>
            <a:r>
              <a:rPr lang="en-GB" sz="1800" dirty="0"/>
              <a:t>The parameter k in KNN signifies the number of nearest neighbors to consider when making predictions for a specific query </a:t>
            </a:r>
            <a:r>
              <a:rPr lang="en-GB" sz="1800" dirty="0" smtClean="0"/>
              <a:t>point</a:t>
            </a:r>
          </a:p>
          <a:p>
            <a:pPr algn="just"/>
            <a:r>
              <a:rPr lang="en-GB" sz="1800" dirty="0">
                <a:effectLst/>
              </a:rPr>
              <a:t> The choice of k is crucial as it impacts the model’s accuracy and </a:t>
            </a:r>
            <a:r>
              <a:rPr lang="en-GB" sz="1800" dirty="0" smtClean="0">
                <a:effectLst/>
              </a:rPr>
              <a:t>generalization</a:t>
            </a:r>
            <a:r>
              <a:rPr lang="en-GB" dirty="0" smtClean="0">
                <a:effectLst/>
              </a:rPr>
              <a:t>.</a:t>
            </a:r>
          </a:p>
          <a:p>
            <a:pPr marL="36900" indent="0" algn="just">
              <a:buNone/>
            </a:pPr>
            <a:r>
              <a:rPr lang="en-GB" sz="2400" b="1" dirty="0">
                <a:effectLst/>
              </a:rPr>
              <a:t>To define an appropriate k:</a:t>
            </a:r>
            <a:endParaRPr lang="en-GB" sz="2400" b="1" dirty="0" smtClean="0">
              <a:effectLst/>
            </a:endParaRPr>
          </a:p>
          <a:p>
            <a:pPr algn="just"/>
            <a:r>
              <a:rPr lang="en-GB" sz="1800" b="1" dirty="0">
                <a:effectLst/>
              </a:rPr>
              <a:t>Elbow Method: </a:t>
            </a:r>
            <a:r>
              <a:rPr lang="en-GB" sz="1800" dirty="0">
                <a:effectLst/>
              </a:rPr>
              <a:t>Plot the error rate or accuracy against various k values and identify the point of diminishing returns, often referred to as the “elbow.” This can help pinpoint a suitable k value</a:t>
            </a:r>
            <a:r>
              <a:rPr lang="en-GB" dirty="0">
                <a:effectLst/>
              </a:rPr>
              <a:t>.</a:t>
            </a:r>
          </a:p>
          <a:p>
            <a:pPr algn="just"/>
            <a:r>
              <a:rPr lang="en-GB" sz="1800" dirty="0">
                <a:effectLst/>
              </a:rPr>
              <a:t>Square Root of N rule: This rule offers a quick and practical way to determine an initial k value for your KNN model, especially when no other domain-specific knowledge or optimization techniques are readily available. The rule suggests setting k to the square root of N. Here, N represents the total number of data points in the dataset</a:t>
            </a:r>
            <a:r>
              <a:rPr lang="en-GB" sz="1800" dirty="0" smtClean="0">
                <a:effectLst/>
              </a:rPr>
              <a:t>.</a:t>
            </a:r>
          </a:p>
          <a:p>
            <a:pPr algn="just"/>
            <a:r>
              <a:rPr lang="en-GB" sz="1800" b="1" dirty="0" smtClean="0">
                <a:effectLst/>
              </a:rPr>
              <a:t>K value should be odd: </a:t>
            </a:r>
            <a:r>
              <a:rPr lang="en-GB" sz="1800" dirty="0"/>
              <a:t>Using an </a:t>
            </a:r>
            <a:r>
              <a:rPr lang="en-GB" sz="1800" b="1" dirty="0"/>
              <a:t>odd </a:t>
            </a:r>
            <a:r>
              <a:rPr lang="en-GB" sz="1800" b="1" dirty="0" smtClean="0"/>
              <a:t>k value</a:t>
            </a:r>
            <a:r>
              <a:rPr lang="en-GB" sz="1800" dirty="0" smtClean="0"/>
              <a:t> </a:t>
            </a:r>
            <a:r>
              <a:rPr lang="en-GB" sz="1800" dirty="0"/>
              <a:t>helps avoid ties in the KNN algorithm. This way, when the model counts the "votes" from neighbors, there’s a clear majority, making it easier to decide on the predicted </a:t>
            </a:r>
            <a:r>
              <a:rPr lang="en-GB" sz="1800" dirty="0" smtClean="0"/>
              <a:t>class</a:t>
            </a:r>
            <a:endParaRPr lang="en-GB" sz="1800" b="1" dirty="0">
              <a:effectLst/>
            </a:endParaRPr>
          </a:p>
          <a:p>
            <a:pPr algn="just"/>
            <a:endParaRPr lang="en-GB" sz="1800" dirty="0"/>
          </a:p>
        </p:txBody>
      </p:sp>
    </p:spTree>
    <p:extLst>
      <p:ext uri="{BB962C8B-B14F-4D97-AF65-F5344CB8AC3E}">
        <p14:creationId xmlns:p14="http://schemas.microsoft.com/office/powerpoint/2010/main" val="202750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95" y="571500"/>
            <a:ext cx="10353762" cy="970450"/>
          </a:xfrm>
        </p:spPr>
        <p:txBody>
          <a:bodyPr/>
          <a:lstStyle/>
          <a:p>
            <a:r>
              <a:rPr lang="en-GB" b="1" dirty="0" smtClean="0"/>
              <a:t>Why K-NN</a:t>
            </a:r>
            <a:endParaRPr lang="en-US" b="1" dirty="0"/>
          </a:p>
        </p:txBody>
      </p:sp>
      <p:sp>
        <p:nvSpPr>
          <p:cNvPr id="3" name="Content Placeholder 2"/>
          <p:cNvSpPr>
            <a:spLocks noGrp="1"/>
          </p:cNvSpPr>
          <p:nvPr>
            <p:ph idx="1"/>
          </p:nvPr>
        </p:nvSpPr>
        <p:spPr>
          <a:xfrm>
            <a:off x="189895" y="2138849"/>
            <a:ext cx="6947505" cy="4198451"/>
          </a:xfrm>
        </p:spPr>
        <p:txBody>
          <a:bodyPr>
            <a:normAutofit/>
          </a:bodyPr>
          <a:lstStyle/>
          <a:p>
            <a:pPr algn="just" fontAlgn="base"/>
            <a:r>
              <a:rPr lang="en-GB" sz="1800" dirty="0">
                <a:effectLst/>
              </a:rPr>
              <a:t>KNN can be used in both regression and classification predictive problems. However, when it comes to industrial problems, it’s mostly used in classification since it fairs across all parameters evaluated when determining the usability of a technique</a:t>
            </a:r>
          </a:p>
          <a:p>
            <a:pPr algn="just" fontAlgn="base"/>
            <a:r>
              <a:rPr lang="en-GB" sz="1800" b="1" dirty="0">
                <a:effectLst/>
              </a:rPr>
              <a:t>Prediction Power</a:t>
            </a:r>
            <a:endParaRPr lang="en-GB" sz="1800" dirty="0">
              <a:effectLst/>
            </a:endParaRPr>
          </a:p>
          <a:p>
            <a:pPr algn="just" fontAlgn="base"/>
            <a:r>
              <a:rPr lang="en-GB" sz="1800" b="1" dirty="0">
                <a:effectLst/>
              </a:rPr>
              <a:t>Calculation Time</a:t>
            </a:r>
            <a:endParaRPr lang="en-GB" sz="1800" dirty="0">
              <a:effectLst/>
            </a:endParaRPr>
          </a:p>
          <a:p>
            <a:pPr algn="just" fontAlgn="base"/>
            <a:r>
              <a:rPr lang="en-GB" sz="1800" b="1" dirty="0">
                <a:effectLst/>
              </a:rPr>
              <a:t>Ease to Interpret the Output</a:t>
            </a:r>
            <a:endParaRPr lang="en-GB" sz="1800" dirty="0">
              <a:effectLst/>
            </a:endParaRPr>
          </a:p>
          <a:p>
            <a:pPr algn="just" fontAlgn="base"/>
            <a:r>
              <a:rPr lang="en-GB" sz="1800" dirty="0">
                <a:effectLst/>
              </a:rPr>
              <a:t>KNN algorithm fairs across all parameters of considerations. But mostly, it is used due to its ease of interpretation and low calculation time.</a:t>
            </a:r>
          </a:p>
          <a:p>
            <a:pPr marL="36900" indent="0" algn="just">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400" y="2413000"/>
            <a:ext cx="5054600" cy="2717800"/>
          </a:xfrm>
          <a:prstGeom prst="rect">
            <a:avLst/>
          </a:prstGeom>
        </p:spPr>
      </p:pic>
    </p:spTree>
    <p:extLst>
      <p:ext uri="{BB962C8B-B14F-4D97-AF65-F5344CB8AC3E}">
        <p14:creationId xmlns:p14="http://schemas.microsoft.com/office/powerpoint/2010/main" val="2004751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440</TotalTime>
  <Words>585</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Calisto MT</vt:lpstr>
      <vt:lpstr>Trebuchet MS</vt:lpstr>
      <vt:lpstr>Wingdings 2</vt:lpstr>
      <vt:lpstr>Slate</vt:lpstr>
      <vt:lpstr>K-Nearest-Neighbours (KNN)</vt:lpstr>
      <vt:lpstr>Overview:</vt:lpstr>
      <vt:lpstr>K-NN Algorithm:</vt:lpstr>
      <vt:lpstr>How it Works:</vt:lpstr>
      <vt:lpstr>Distance Metric:</vt:lpstr>
      <vt:lpstr>Choosing the best K value:</vt:lpstr>
      <vt:lpstr>Why K-NN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K-Nearest-Neighbours (KNN)</dc:title>
  <dc:creator>Muhammad Zaqeem</dc:creator>
  <cp:lastModifiedBy>Muhammad Zaqeem</cp:lastModifiedBy>
  <cp:revision>23</cp:revision>
  <dcterms:created xsi:type="dcterms:W3CDTF">2024-11-09T09:10:23Z</dcterms:created>
  <dcterms:modified xsi:type="dcterms:W3CDTF">2024-11-10T09:09:22Z</dcterms:modified>
</cp:coreProperties>
</file>