
<file path=[Content_Types].xml><?xml version="1.0" encoding="utf-8"?>
<Types xmlns="http://schemas.openxmlformats.org/package/2006/content-types">
  <Default Extension="PNG" ContentType="image/pn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6"/>
  </p:notesMasterIdLst>
  <p:sldIdLst>
    <p:sldId id="256" r:id="rId2"/>
    <p:sldId id="257" r:id="rId3"/>
    <p:sldId id="258" r:id="rId4"/>
    <p:sldId id="289" r:id="rId5"/>
    <p:sldId id="290" r:id="rId6"/>
    <p:sldId id="291" r:id="rId7"/>
    <p:sldId id="292" r:id="rId8"/>
    <p:sldId id="298" r:id="rId9"/>
    <p:sldId id="299" r:id="rId10"/>
    <p:sldId id="294" r:id="rId11"/>
    <p:sldId id="295" r:id="rId12"/>
    <p:sldId id="296" r:id="rId13"/>
    <p:sldId id="297"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1600" autoAdjust="0"/>
  </p:normalViewPr>
  <p:slideViewPr>
    <p:cSldViewPr snapToGrid="0">
      <p:cViewPr varScale="1">
        <p:scale>
          <a:sx n="76" d="100"/>
          <a:sy n="76" d="100"/>
        </p:scale>
        <p:origin x="126" y="768"/>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B2513F-10D7-43B8-BD18-F250194E00F7}" type="datetimeFigureOut">
              <a:rPr lang="en-US" smtClean="0"/>
              <a:t>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E027D8-EDF7-4F60-B1D9-953B6983C2D8}" type="slidenum">
              <a:rPr lang="en-US" smtClean="0"/>
              <a:t>‹#›</a:t>
            </a:fld>
            <a:endParaRPr lang="en-US"/>
          </a:p>
        </p:txBody>
      </p:sp>
    </p:spTree>
    <p:extLst>
      <p:ext uri="{BB962C8B-B14F-4D97-AF65-F5344CB8AC3E}">
        <p14:creationId xmlns:p14="http://schemas.microsoft.com/office/powerpoint/2010/main" val="1330621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E027D8-EDF7-4F60-B1D9-953B6983C2D8}" type="slidenum">
              <a:rPr lang="en-US" smtClean="0"/>
              <a:t>1</a:t>
            </a:fld>
            <a:endParaRPr lang="en-US"/>
          </a:p>
        </p:txBody>
      </p:sp>
    </p:spTree>
    <p:extLst>
      <p:ext uri="{BB962C8B-B14F-4D97-AF65-F5344CB8AC3E}">
        <p14:creationId xmlns:p14="http://schemas.microsoft.com/office/powerpoint/2010/main" val="159653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4E027D8-EDF7-4F60-B1D9-953B6983C2D8}" type="slidenum">
              <a:rPr lang="en-US" smtClean="0"/>
              <a:t>3</a:t>
            </a:fld>
            <a:endParaRPr lang="en-US"/>
          </a:p>
        </p:txBody>
      </p:sp>
    </p:spTree>
    <p:extLst>
      <p:ext uri="{BB962C8B-B14F-4D97-AF65-F5344CB8AC3E}">
        <p14:creationId xmlns:p14="http://schemas.microsoft.com/office/powerpoint/2010/main" val="2610474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EA57D64-9DC5-4159-89A6-E1EF6778DE39}" type="datetime1">
              <a:rPr lang="en-US" smtClean="0"/>
              <a:t>11/1/2024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861E9F1-9214-4563-ABFC-1D940E589AF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8916755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1F1EE-ACFC-4521-B6C4-E578FAD9D2F1}" type="datetime1">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242196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EB265F-4CCC-4F87-98B2-1597E9224289}" type="datetime1">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7800289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A23ED9-1853-4E9A-BEA1-97DB1E34C977}" type="datetime1">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4053202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78FC99-E00E-4CA7-9A71-4E257C654C63}" type="datetime1">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61E9F1-9214-4563-ABFC-1D940E589AF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8582561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C19440-99FB-4B3B-A256-28D9E5B0C2D8}" type="datetime1">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3361096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216341-CC28-4470-86D6-E0C5AD9E15C0}" type="datetime1">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2061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F69719-A9B0-4A29-A0B6-5065B2E9BF17}" type="datetime1">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237266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9103CD-44FE-4ED0-BB85-F76BC293C635}" type="datetime1">
              <a:rPr lang="en-US" smtClean="0"/>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2766962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375E2E-CBE9-4AAB-A5C2-FF2BD7DB911F}" type="datetime1">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891742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A06C37-131E-4072-8F7D-D15C99E1C145}" type="datetime1">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61E9F1-9214-4563-ABFC-1D940E589AFF}" type="slidenum">
              <a:rPr lang="en-US" smtClean="0"/>
              <a:t>‹#›</a:t>
            </a:fld>
            <a:endParaRPr lang="en-US"/>
          </a:p>
        </p:txBody>
      </p:sp>
    </p:spTree>
    <p:extLst>
      <p:ext uri="{BB962C8B-B14F-4D97-AF65-F5344CB8AC3E}">
        <p14:creationId xmlns:p14="http://schemas.microsoft.com/office/powerpoint/2010/main" val="4244385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C6D8757-6514-4FC8-A89B-D6B4F4E38CF0}" type="datetime1">
              <a:rPr lang="en-US" smtClean="0"/>
              <a:t>11/1/2024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861E9F1-9214-4563-ABFC-1D940E589AFF}" type="slidenum">
              <a:rPr lang="en-US" smtClean="0"/>
              <a:t>‹#›</a:t>
            </a:fld>
            <a:endParaRPr lang="en-US"/>
          </a:p>
        </p:txBody>
      </p:sp>
    </p:spTree>
    <p:extLst>
      <p:ext uri="{BB962C8B-B14F-4D97-AF65-F5344CB8AC3E}">
        <p14:creationId xmlns:p14="http://schemas.microsoft.com/office/powerpoint/2010/main" val="203851038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webp"/><Relationship Id="rId2" Type="http://schemas.openxmlformats.org/officeDocument/2006/relationships/hyperlink" Target="https://www.theiotacademy.co/blog/support-vector-machine/" TargetMode="Externa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nalyticsvidhya.com/blog/2021/10/support-vector-machinessvm-a-complete-guide-for-beginners/"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lnSpcReduction="10000"/>
          </a:bodyPr>
          <a:lstStyle/>
          <a:p>
            <a:fld id="{7861E9F1-9214-4563-ABFC-1D940E589AFF}" type="slidenum">
              <a:rPr lang="en-US" smtClean="0"/>
              <a:t>1</a:t>
            </a:fld>
            <a:endParaRPr lang="en-US"/>
          </a:p>
        </p:txBody>
      </p:sp>
      <p:sp>
        <p:nvSpPr>
          <p:cNvPr id="5" name="Title 1"/>
          <p:cNvSpPr txBox="1">
            <a:spLocks/>
          </p:cNvSpPr>
          <p:nvPr/>
        </p:nvSpPr>
        <p:spPr>
          <a:xfrm>
            <a:off x="2633223" y="2582562"/>
            <a:ext cx="7425176" cy="760030"/>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7200" kern="1200" spc="-50" baseline="0">
                <a:solidFill>
                  <a:schemeClr val="tx1"/>
                </a:solidFill>
                <a:latin typeface="+mj-lt"/>
                <a:ea typeface="+mj-ea"/>
                <a:cs typeface="+mj-cs"/>
              </a:defRPr>
            </a:lvl1pPr>
          </a:lstStyle>
          <a:p>
            <a:pPr algn="ctr"/>
            <a:r>
              <a:rPr lang="en-GB" sz="4400" b="1" dirty="0" smtClean="0"/>
              <a:t>Support Vector Machine</a:t>
            </a:r>
            <a:endParaRPr lang="en-US" sz="4400" b="1" dirty="0"/>
          </a:p>
        </p:txBody>
      </p:sp>
      <p:sp>
        <p:nvSpPr>
          <p:cNvPr id="12" name="Rectangle 11"/>
          <p:cNvSpPr/>
          <p:nvPr/>
        </p:nvSpPr>
        <p:spPr>
          <a:xfrm>
            <a:off x="620307" y="5496909"/>
            <a:ext cx="4297682" cy="3951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Presented by: Muhammad Zaqeem</a:t>
            </a:r>
            <a:endParaRPr lang="en-US" dirty="0" smtClean="0"/>
          </a:p>
        </p:txBody>
      </p:sp>
    </p:spTree>
    <p:extLst>
      <p:ext uri="{BB962C8B-B14F-4D97-AF65-F5344CB8AC3E}">
        <p14:creationId xmlns:p14="http://schemas.microsoft.com/office/powerpoint/2010/main" val="1284906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59" y="242192"/>
            <a:ext cx="9125218" cy="610424"/>
          </a:xfrm>
        </p:spPr>
        <p:txBody>
          <a:bodyPr>
            <a:noAutofit/>
          </a:bodyPr>
          <a:lstStyle/>
          <a:p>
            <a:r>
              <a:rPr lang="en-GB" b="1" dirty="0" smtClean="0"/>
              <a:t>Kernel:</a:t>
            </a:r>
            <a:endParaRPr lang="en-US" b="1" dirty="0"/>
          </a:p>
        </p:txBody>
      </p:sp>
      <p:sp>
        <p:nvSpPr>
          <p:cNvPr id="3" name="Content Placeholder 2"/>
          <p:cNvSpPr>
            <a:spLocks noGrp="1"/>
          </p:cNvSpPr>
          <p:nvPr>
            <p:ph sz="half" idx="1"/>
          </p:nvPr>
        </p:nvSpPr>
        <p:spPr>
          <a:xfrm>
            <a:off x="311886" y="1037967"/>
            <a:ext cx="6642496" cy="5727958"/>
          </a:xfrm>
        </p:spPr>
        <p:txBody>
          <a:bodyPr>
            <a:normAutofit fontScale="92500" lnSpcReduction="10000"/>
          </a:bodyPr>
          <a:lstStyle/>
          <a:p>
            <a:pPr>
              <a:buFont typeface="Wingdings" panose="05000000000000000000" pitchFamily="2" charset="2"/>
              <a:buChar char="Ø"/>
            </a:pPr>
            <a:r>
              <a:rPr lang="en-GB" sz="2200" b="1" dirty="0" smtClean="0"/>
              <a:t>kernel</a:t>
            </a:r>
            <a:r>
              <a:rPr lang="en-GB" sz="2200" dirty="0" smtClean="0"/>
              <a:t> </a:t>
            </a:r>
            <a:r>
              <a:rPr lang="en-GB" sz="2200" dirty="0"/>
              <a:t>is a function that transforms or measures relationships between data points in a higher-dimensional space, enabling SVM to handle complex, non-linear data separations</a:t>
            </a:r>
            <a:r>
              <a:rPr lang="en-GB" sz="2200" dirty="0" smtClean="0"/>
              <a:t>.</a:t>
            </a:r>
          </a:p>
          <a:p>
            <a:pPr>
              <a:buFont typeface="Wingdings" panose="05000000000000000000" pitchFamily="2" charset="2"/>
              <a:buChar char="Ø"/>
            </a:pPr>
            <a:r>
              <a:rPr lang="en-GB" sz="2200" dirty="0"/>
              <a:t>Here are some common types of kernels in </a:t>
            </a:r>
            <a:r>
              <a:rPr lang="en-GB" sz="2200" dirty="0">
                <a:hlinkClick r:id="rId2"/>
              </a:rPr>
              <a:t>support vector machine algorithms</a:t>
            </a:r>
            <a:r>
              <a:rPr lang="en-GB" dirty="0" smtClean="0"/>
              <a:t>:</a:t>
            </a:r>
          </a:p>
          <a:p>
            <a:pPr marL="0" indent="0">
              <a:buNone/>
            </a:pPr>
            <a:r>
              <a:rPr lang="en-GB" sz="2400" b="1" dirty="0"/>
              <a:t>Linear </a:t>
            </a:r>
            <a:r>
              <a:rPr lang="en-GB" sz="2400" b="1" dirty="0" smtClean="0"/>
              <a:t>Kernel:</a:t>
            </a:r>
            <a:endParaRPr lang="en-GB" sz="2400" b="1" dirty="0"/>
          </a:p>
          <a:p>
            <a:pPr>
              <a:buFont typeface="Wingdings" panose="05000000000000000000" pitchFamily="2" charset="2"/>
              <a:buChar char="Ø"/>
            </a:pPr>
            <a:r>
              <a:rPr lang="en-GB" sz="2200" dirty="0"/>
              <a:t>The linear kernel is the simplest and is used when the data is linearly separable.</a:t>
            </a:r>
          </a:p>
          <a:p>
            <a:pPr>
              <a:buFont typeface="Wingdings" panose="05000000000000000000" pitchFamily="2" charset="2"/>
              <a:buChar char="Ø"/>
            </a:pPr>
            <a:r>
              <a:rPr lang="en-GB" sz="2200" dirty="0"/>
              <a:t>It calculates the dot product between the feature vectors.</a:t>
            </a:r>
          </a:p>
          <a:p>
            <a:pPr marL="0" indent="0">
              <a:buNone/>
            </a:pPr>
            <a:r>
              <a:rPr lang="en-GB" sz="2400" b="1" dirty="0"/>
              <a:t>Polynomial </a:t>
            </a:r>
            <a:r>
              <a:rPr lang="en-GB" sz="2400" b="1" dirty="0" smtClean="0"/>
              <a:t>Kernel:</a:t>
            </a:r>
            <a:endParaRPr lang="en-GB" sz="2400" b="1" dirty="0"/>
          </a:p>
          <a:p>
            <a:pPr>
              <a:buFont typeface="Wingdings" panose="05000000000000000000" pitchFamily="2" charset="2"/>
              <a:buChar char="Ø"/>
            </a:pPr>
            <a:r>
              <a:rPr lang="en-GB" sz="2200" dirty="0" smtClean="0"/>
              <a:t>The </a:t>
            </a:r>
            <a:r>
              <a:rPr lang="en-GB" sz="2200" dirty="0"/>
              <a:t>polynomial kernel is effective for non-linear data.</a:t>
            </a:r>
          </a:p>
          <a:p>
            <a:pPr>
              <a:buFont typeface="Wingdings" panose="05000000000000000000" pitchFamily="2" charset="2"/>
              <a:buChar char="Ø"/>
            </a:pPr>
            <a:r>
              <a:rPr lang="en-GB" sz="2200" dirty="0"/>
              <a:t>It computes the similarity between two vectors in terms of the polynomial of the original variables</a:t>
            </a:r>
            <a:r>
              <a:rPr lang="en-GB" sz="2200" dirty="0" smtClean="0"/>
              <a:t>.</a:t>
            </a:r>
            <a:endParaRPr lang="en-US" sz="2200" dirty="0"/>
          </a:p>
        </p:txBody>
      </p:sp>
      <p:sp>
        <p:nvSpPr>
          <p:cNvPr id="5" name="Slide Number Placeholder 4"/>
          <p:cNvSpPr>
            <a:spLocks noGrp="1"/>
          </p:cNvSpPr>
          <p:nvPr>
            <p:ph type="sldNum" sz="quarter" idx="12"/>
          </p:nvPr>
        </p:nvSpPr>
        <p:spPr/>
        <p:txBody>
          <a:bodyPr>
            <a:normAutofit lnSpcReduction="10000"/>
          </a:bodyPr>
          <a:lstStyle/>
          <a:p>
            <a:fld id="{7861E9F1-9214-4563-ABFC-1D940E589AFF}" type="slidenum">
              <a:rPr lang="en-US" smtClean="0"/>
              <a:t>10</a:t>
            </a:fld>
            <a:endParaRPr lang="en-US"/>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23222" y="291821"/>
            <a:ext cx="4669618" cy="2533135"/>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1935" y="2947590"/>
            <a:ext cx="2466975" cy="1847850"/>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07438" y="4918590"/>
            <a:ext cx="3681078" cy="1847335"/>
          </a:xfrm>
          <a:prstGeom prst="rect">
            <a:avLst/>
          </a:prstGeom>
        </p:spPr>
      </p:pic>
    </p:spTree>
    <p:extLst>
      <p:ext uri="{BB962C8B-B14F-4D97-AF65-F5344CB8AC3E}">
        <p14:creationId xmlns:p14="http://schemas.microsoft.com/office/powerpoint/2010/main" val="3406622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256" y="111211"/>
            <a:ext cx="9692640" cy="868361"/>
          </a:xfrm>
        </p:spPr>
        <p:txBody>
          <a:bodyPr>
            <a:normAutofit/>
          </a:bodyPr>
          <a:lstStyle/>
          <a:p>
            <a:r>
              <a:rPr lang="en-GB" b="1" dirty="0" smtClean="0"/>
              <a:t>Continue…</a:t>
            </a:r>
            <a:endParaRPr lang="en-US" b="1" dirty="0"/>
          </a:p>
        </p:txBody>
      </p:sp>
      <p:sp>
        <p:nvSpPr>
          <p:cNvPr id="3" name="Content Placeholder 2"/>
          <p:cNvSpPr>
            <a:spLocks noGrp="1"/>
          </p:cNvSpPr>
          <p:nvPr>
            <p:ph sz="half" idx="1"/>
          </p:nvPr>
        </p:nvSpPr>
        <p:spPr>
          <a:xfrm>
            <a:off x="409256" y="1495168"/>
            <a:ext cx="6226322" cy="5535827"/>
          </a:xfrm>
        </p:spPr>
        <p:txBody>
          <a:bodyPr>
            <a:normAutofit/>
          </a:bodyPr>
          <a:lstStyle/>
          <a:p>
            <a:pPr marL="0" indent="0">
              <a:buNone/>
            </a:pPr>
            <a:r>
              <a:rPr lang="en-GB" sz="2400" b="1" dirty="0"/>
              <a:t>Radial Basis Function (RBF) </a:t>
            </a:r>
            <a:r>
              <a:rPr lang="en-GB" sz="2400" b="1" dirty="0" smtClean="0"/>
              <a:t>Kernel</a:t>
            </a:r>
            <a:r>
              <a:rPr lang="en-GB" sz="2400" dirty="0" smtClean="0"/>
              <a:t>:</a:t>
            </a:r>
          </a:p>
          <a:p>
            <a:pPr>
              <a:buFont typeface="Wingdings" panose="05000000000000000000" pitchFamily="2" charset="2"/>
              <a:buChar char="Ø"/>
            </a:pPr>
            <a:r>
              <a:rPr lang="en-GB" sz="2000" dirty="0" smtClean="0"/>
              <a:t>Suitable </a:t>
            </a:r>
            <a:r>
              <a:rPr lang="en-GB" sz="2000" dirty="0"/>
              <a:t>for data with </a:t>
            </a:r>
            <a:r>
              <a:rPr lang="en-GB" sz="2000" b="1" dirty="0"/>
              <a:t>non-linear relationships</a:t>
            </a:r>
            <a:r>
              <a:rPr lang="en-GB" sz="2000" dirty="0"/>
              <a:t>.</a:t>
            </a:r>
          </a:p>
          <a:p>
            <a:pPr>
              <a:buFont typeface="Wingdings" panose="05000000000000000000" pitchFamily="2" charset="2"/>
              <a:buChar char="Ø"/>
            </a:pPr>
            <a:r>
              <a:rPr lang="en-GB" sz="2000" dirty="0"/>
              <a:t>The RBF kernel (also called the Gaussian kernel) creates circular boundaries around data </a:t>
            </a:r>
            <a:r>
              <a:rPr lang="en-GB" sz="2000" dirty="0" smtClean="0"/>
              <a:t>points.</a:t>
            </a:r>
          </a:p>
          <a:p>
            <a:pPr>
              <a:buFont typeface="Wingdings" panose="05000000000000000000" pitchFamily="2" charset="2"/>
              <a:buChar char="Ø"/>
            </a:pPr>
            <a:r>
              <a:rPr lang="en-GB" sz="2000" dirty="0"/>
              <a:t>It computes the similarity between two points based on the </a:t>
            </a:r>
            <a:r>
              <a:rPr lang="en-GB" sz="2000" b="1" dirty="0"/>
              <a:t>distance</a:t>
            </a:r>
            <a:r>
              <a:rPr lang="en-GB" sz="2000" dirty="0"/>
              <a:t> between them, which is scaled by a parameter</a:t>
            </a:r>
            <a:r>
              <a:rPr lang="en-GB" sz="2000" dirty="0" smtClean="0"/>
              <a:t>.</a:t>
            </a:r>
          </a:p>
          <a:p>
            <a:pPr marL="0" indent="0">
              <a:buNone/>
            </a:pPr>
            <a:r>
              <a:rPr lang="en-GB" sz="2400" b="1" dirty="0" smtClean="0"/>
              <a:t>Sigmoid kernel:</a:t>
            </a:r>
          </a:p>
          <a:p>
            <a:pPr>
              <a:buFont typeface="Wingdings" panose="05000000000000000000" pitchFamily="2" charset="2"/>
              <a:buChar char="Ø"/>
            </a:pPr>
            <a:r>
              <a:rPr lang="en-GB" sz="2000" dirty="0"/>
              <a:t>The </a:t>
            </a:r>
            <a:r>
              <a:rPr lang="en-GB" sz="2000" b="1" dirty="0"/>
              <a:t>sigmoid kernel</a:t>
            </a:r>
            <a:r>
              <a:rPr lang="en-GB" sz="2000" dirty="0"/>
              <a:t> is a function used in Support Vector Machines (SVM) that maps input data into a higher-dimensional space where classes with complex, non-linear </a:t>
            </a:r>
            <a:r>
              <a:rPr lang="en-GB" sz="2000" dirty="0" smtClean="0"/>
              <a:t>boundaries(s-shaped) </a:t>
            </a:r>
            <a:r>
              <a:rPr lang="en-GB" sz="2000" dirty="0"/>
              <a:t>can be more easily separated</a:t>
            </a:r>
            <a:endParaRPr lang="en-GB" sz="2000" b="1" dirty="0"/>
          </a:p>
          <a:p>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90690" y="2187146"/>
            <a:ext cx="4502150" cy="2817341"/>
          </a:xfrm>
        </p:spPr>
      </p:pic>
      <p:sp>
        <p:nvSpPr>
          <p:cNvPr id="5" name="Slide Number Placeholder 4"/>
          <p:cNvSpPr>
            <a:spLocks noGrp="1"/>
          </p:cNvSpPr>
          <p:nvPr>
            <p:ph type="sldNum" sz="quarter" idx="12"/>
          </p:nvPr>
        </p:nvSpPr>
        <p:spPr/>
        <p:txBody>
          <a:bodyPr>
            <a:normAutofit lnSpcReduction="10000"/>
          </a:bodyPr>
          <a:lstStyle/>
          <a:p>
            <a:fld id="{7861E9F1-9214-4563-ABFC-1D940E589AFF}" type="slidenum">
              <a:rPr lang="en-US" smtClean="0"/>
              <a:t>11</a:t>
            </a:fld>
            <a:endParaRPr lang="en-US"/>
          </a:p>
        </p:txBody>
      </p:sp>
    </p:spTree>
    <p:extLst>
      <p:ext uri="{BB962C8B-B14F-4D97-AF65-F5344CB8AC3E}">
        <p14:creationId xmlns:p14="http://schemas.microsoft.com/office/powerpoint/2010/main" val="1150992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104" y="222422"/>
            <a:ext cx="9692640" cy="880719"/>
          </a:xfrm>
        </p:spPr>
        <p:txBody>
          <a:bodyPr/>
          <a:lstStyle/>
          <a:p>
            <a:r>
              <a:rPr lang="en-GB" b="1" dirty="0" smtClean="0"/>
              <a:t>Advantage of SVM:</a:t>
            </a:r>
            <a:endParaRPr lang="en-US" b="1" dirty="0"/>
          </a:p>
        </p:txBody>
      </p:sp>
      <p:sp>
        <p:nvSpPr>
          <p:cNvPr id="3" name="Content Placeholder 2"/>
          <p:cNvSpPr>
            <a:spLocks noGrp="1"/>
          </p:cNvSpPr>
          <p:nvPr>
            <p:ph sz="half" idx="1"/>
          </p:nvPr>
        </p:nvSpPr>
        <p:spPr>
          <a:xfrm>
            <a:off x="681104" y="1810866"/>
            <a:ext cx="9692640" cy="4571399"/>
          </a:xfrm>
        </p:spPr>
        <p:txBody>
          <a:bodyPr>
            <a:normAutofit/>
          </a:bodyPr>
          <a:lstStyle/>
          <a:p>
            <a:pPr>
              <a:buFont typeface="Wingdings" panose="05000000000000000000" pitchFamily="2" charset="2"/>
              <a:buChar char="Ø"/>
            </a:pPr>
            <a:r>
              <a:rPr lang="en-GB" sz="2000" dirty="0"/>
              <a:t>SVM is more effective in high dimensional </a:t>
            </a:r>
            <a:r>
              <a:rPr lang="en-GB" sz="2000" dirty="0" smtClean="0"/>
              <a:t>spaces.</a:t>
            </a:r>
          </a:p>
          <a:p>
            <a:pPr>
              <a:buFont typeface="Wingdings" panose="05000000000000000000" pitchFamily="2" charset="2"/>
              <a:buChar char="Ø"/>
            </a:pPr>
            <a:r>
              <a:rPr lang="en-GB" sz="2000" dirty="0"/>
              <a:t>SVM is relatively memory efficient</a:t>
            </a:r>
          </a:p>
          <a:p>
            <a:pPr>
              <a:buFont typeface="Wingdings" panose="05000000000000000000" pitchFamily="2" charset="2"/>
              <a:buChar char="Ø"/>
            </a:pPr>
            <a:r>
              <a:rPr lang="en-GB" sz="2000" dirty="0"/>
              <a:t>SVM handles non-linear separations by transforming data into higher dimensions using </a:t>
            </a:r>
            <a:r>
              <a:rPr lang="en-GB" sz="2000" dirty="0" smtClean="0"/>
              <a:t>kernels</a:t>
            </a:r>
          </a:p>
          <a:p>
            <a:pPr>
              <a:buFont typeface="Wingdings" panose="05000000000000000000" pitchFamily="2" charset="2"/>
              <a:buChar char="Ø"/>
            </a:pPr>
            <a:r>
              <a:rPr lang="en-GB" sz="2000" dirty="0"/>
              <a:t>SVM performs effectively on small to medium-sized datasets by focusing on key support vectors rather than all data points</a:t>
            </a:r>
            <a:r>
              <a:rPr lang="en-GB" sz="2000" dirty="0" smtClean="0"/>
              <a:t>.</a:t>
            </a:r>
          </a:p>
          <a:p>
            <a:pPr>
              <a:buFont typeface="Wingdings" panose="05000000000000000000" pitchFamily="2" charset="2"/>
              <a:buChar char="Ø"/>
            </a:pPr>
            <a:r>
              <a:rPr lang="en-GB" sz="2000" dirty="0"/>
              <a:t>It optimally separates classes by maximizing the margin, reducing misclassifications.</a:t>
            </a:r>
          </a:p>
        </p:txBody>
      </p:sp>
      <p:sp>
        <p:nvSpPr>
          <p:cNvPr id="5" name="Slide Number Placeholder 4"/>
          <p:cNvSpPr>
            <a:spLocks noGrp="1"/>
          </p:cNvSpPr>
          <p:nvPr>
            <p:ph type="sldNum" sz="quarter" idx="12"/>
          </p:nvPr>
        </p:nvSpPr>
        <p:spPr/>
        <p:txBody>
          <a:bodyPr>
            <a:normAutofit lnSpcReduction="10000"/>
          </a:bodyPr>
          <a:lstStyle/>
          <a:p>
            <a:fld id="{7861E9F1-9214-4563-ABFC-1D940E589AFF}" type="slidenum">
              <a:rPr lang="en-US" smtClean="0"/>
              <a:t>12</a:t>
            </a:fld>
            <a:endParaRPr lang="en-US"/>
          </a:p>
        </p:txBody>
      </p:sp>
    </p:spTree>
    <p:extLst>
      <p:ext uri="{BB962C8B-B14F-4D97-AF65-F5344CB8AC3E}">
        <p14:creationId xmlns:p14="http://schemas.microsoft.com/office/powerpoint/2010/main" val="47903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881" y="152400"/>
            <a:ext cx="9692640" cy="975042"/>
          </a:xfrm>
        </p:spPr>
        <p:txBody>
          <a:bodyPr/>
          <a:lstStyle/>
          <a:p>
            <a:r>
              <a:rPr lang="en-GB" b="1" dirty="0" smtClean="0"/>
              <a:t>SVM  vs Logistic Regression</a:t>
            </a:r>
            <a:endParaRPr lang="en-US" b="1"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75881" y="1607502"/>
            <a:ext cx="8948737" cy="4434840"/>
          </a:xfrm>
        </p:spPr>
      </p:pic>
      <p:sp>
        <p:nvSpPr>
          <p:cNvPr id="5" name="Slide Number Placeholder 4"/>
          <p:cNvSpPr>
            <a:spLocks noGrp="1"/>
          </p:cNvSpPr>
          <p:nvPr>
            <p:ph type="sldNum" sz="quarter" idx="12"/>
          </p:nvPr>
        </p:nvSpPr>
        <p:spPr/>
        <p:txBody>
          <a:bodyPr>
            <a:normAutofit lnSpcReduction="10000"/>
          </a:bodyPr>
          <a:lstStyle/>
          <a:p>
            <a:fld id="{7861E9F1-9214-4563-ABFC-1D940E589AFF}" type="slidenum">
              <a:rPr lang="en-US" smtClean="0"/>
              <a:t>13</a:t>
            </a:fld>
            <a:endParaRPr lang="en-US"/>
          </a:p>
        </p:txBody>
      </p:sp>
    </p:spTree>
    <p:extLst>
      <p:ext uri="{BB962C8B-B14F-4D97-AF65-F5344CB8AC3E}">
        <p14:creationId xmlns:p14="http://schemas.microsoft.com/office/powerpoint/2010/main" val="831769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Thank You</a:t>
            </a:r>
          </a:p>
        </p:txBody>
      </p:sp>
      <p:sp>
        <p:nvSpPr>
          <p:cNvPr id="6" name="Subtitle 5"/>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normAutofit lnSpcReduction="10000"/>
          </a:bodyPr>
          <a:lstStyle/>
          <a:p>
            <a:fld id="{7861E9F1-9214-4563-ABFC-1D940E589AFF}" type="slidenum">
              <a:rPr lang="en-US" smtClean="0"/>
              <a:t>14</a:t>
            </a:fld>
            <a:endParaRPr lang="en-US"/>
          </a:p>
        </p:txBody>
      </p:sp>
    </p:spTree>
    <p:extLst>
      <p:ext uri="{BB962C8B-B14F-4D97-AF65-F5344CB8AC3E}">
        <p14:creationId xmlns:p14="http://schemas.microsoft.com/office/powerpoint/2010/main" val="2274541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919" y="0"/>
            <a:ext cx="5779901" cy="852616"/>
          </a:xfrm>
        </p:spPr>
        <p:txBody>
          <a:bodyPr>
            <a:noAutofit/>
          </a:bodyPr>
          <a:lstStyle/>
          <a:p>
            <a:r>
              <a:rPr lang="en-US" b="1" dirty="0" smtClean="0"/>
              <a:t>Overview:</a:t>
            </a:r>
            <a:endParaRPr lang="en-US" b="1" dirty="0"/>
          </a:p>
        </p:txBody>
      </p:sp>
      <p:sp>
        <p:nvSpPr>
          <p:cNvPr id="3" name="Content Placeholder 2"/>
          <p:cNvSpPr>
            <a:spLocks noGrp="1"/>
          </p:cNvSpPr>
          <p:nvPr>
            <p:ph idx="1"/>
          </p:nvPr>
        </p:nvSpPr>
        <p:spPr>
          <a:xfrm>
            <a:off x="308919" y="1305073"/>
            <a:ext cx="6561438" cy="4867127"/>
          </a:xfrm>
        </p:spPr>
        <p:txBody>
          <a:bodyPr>
            <a:noAutofit/>
          </a:bodyPr>
          <a:lstStyle/>
          <a:p>
            <a:pPr>
              <a:spcBef>
                <a:spcPts val="700"/>
              </a:spcBef>
              <a:buFont typeface="Wingdings" panose="05000000000000000000" pitchFamily="2" charset="2"/>
              <a:buChar char="Ø"/>
            </a:pPr>
            <a:r>
              <a:rPr lang="en-GB" sz="2400" dirty="0" smtClean="0">
                <a:solidFill>
                  <a:schemeClr val="tx1">
                    <a:lumMod val="85000"/>
                    <a:lumOff val="15000"/>
                  </a:schemeClr>
                </a:solidFill>
                <a:cs typeface="Times New Roman" panose="02020603050405020304" pitchFamily="18" charset="0"/>
              </a:rPr>
              <a:t>Support Vector Machine</a:t>
            </a:r>
          </a:p>
          <a:p>
            <a:pPr>
              <a:spcBef>
                <a:spcPts val="700"/>
              </a:spcBef>
              <a:buFont typeface="Wingdings" panose="05000000000000000000" pitchFamily="2" charset="2"/>
              <a:buChar char="Ø"/>
            </a:pPr>
            <a:r>
              <a:rPr lang="en-GB" sz="2400" dirty="0" smtClean="0">
                <a:solidFill>
                  <a:schemeClr val="tx1">
                    <a:lumMod val="85000"/>
                    <a:lumOff val="15000"/>
                  </a:schemeClr>
                </a:solidFill>
                <a:cs typeface="Times New Roman" panose="02020603050405020304" pitchFamily="18" charset="0"/>
              </a:rPr>
              <a:t>Type of Support Vector Machine</a:t>
            </a:r>
          </a:p>
          <a:p>
            <a:pPr>
              <a:spcBef>
                <a:spcPts val="700"/>
              </a:spcBef>
              <a:buFont typeface="Wingdings" panose="05000000000000000000" pitchFamily="2" charset="2"/>
              <a:buChar char="Ø"/>
            </a:pPr>
            <a:r>
              <a:rPr lang="en-GB" sz="2400" dirty="0" smtClean="0">
                <a:solidFill>
                  <a:schemeClr val="tx1">
                    <a:lumMod val="85000"/>
                    <a:lumOff val="15000"/>
                  </a:schemeClr>
                </a:solidFill>
                <a:cs typeface="Times New Roman" panose="02020603050405020304" pitchFamily="18" charset="0"/>
              </a:rPr>
              <a:t>Soft Margin vs Hard Margin</a:t>
            </a:r>
          </a:p>
          <a:p>
            <a:pPr>
              <a:spcBef>
                <a:spcPts val="700"/>
              </a:spcBef>
              <a:buFont typeface="Wingdings" panose="05000000000000000000" pitchFamily="2" charset="2"/>
              <a:buChar char="Ø"/>
            </a:pPr>
            <a:r>
              <a:rPr lang="en-GB" sz="2400" dirty="0" smtClean="0">
                <a:solidFill>
                  <a:schemeClr val="tx1">
                    <a:lumMod val="85000"/>
                    <a:lumOff val="15000"/>
                  </a:schemeClr>
                </a:solidFill>
                <a:cs typeface="Times New Roman" panose="02020603050405020304" pitchFamily="18" charset="0"/>
              </a:rPr>
              <a:t>Multi class classification</a:t>
            </a:r>
          </a:p>
          <a:p>
            <a:pPr>
              <a:spcBef>
                <a:spcPts val="700"/>
              </a:spcBef>
              <a:buFont typeface="Wingdings" panose="05000000000000000000" pitchFamily="2" charset="2"/>
              <a:buChar char="Ø"/>
            </a:pPr>
            <a:r>
              <a:rPr lang="en-GB" sz="2400" dirty="0">
                <a:solidFill>
                  <a:schemeClr val="tx1">
                    <a:lumMod val="85000"/>
                    <a:lumOff val="15000"/>
                  </a:schemeClr>
                </a:solidFill>
                <a:cs typeface="Times New Roman" panose="02020603050405020304" pitchFamily="18" charset="0"/>
              </a:rPr>
              <a:t>How it Works</a:t>
            </a:r>
          </a:p>
          <a:p>
            <a:pPr>
              <a:spcBef>
                <a:spcPts val="700"/>
              </a:spcBef>
              <a:buFont typeface="Wingdings" panose="05000000000000000000" pitchFamily="2" charset="2"/>
              <a:buChar char="Ø"/>
            </a:pPr>
            <a:r>
              <a:rPr lang="en-GB" sz="2400" dirty="0" smtClean="0">
                <a:solidFill>
                  <a:schemeClr val="tx1">
                    <a:lumMod val="85000"/>
                    <a:lumOff val="15000"/>
                  </a:schemeClr>
                </a:solidFill>
                <a:cs typeface="Times New Roman" panose="02020603050405020304" pitchFamily="18" charset="0"/>
              </a:rPr>
              <a:t>Kernel in SVM</a:t>
            </a:r>
          </a:p>
          <a:p>
            <a:pPr>
              <a:spcBef>
                <a:spcPts val="700"/>
              </a:spcBef>
              <a:buFont typeface="Wingdings" panose="05000000000000000000" pitchFamily="2" charset="2"/>
              <a:buChar char="Ø"/>
            </a:pPr>
            <a:r>
              <a:rPr lang="en-GB" sz="2400" dirty="0" smtClean="0">
                <a:solidFill>
                  <a:schemeClr val="tx1">
                    <a:lumMod val="85000"/>
                    <a:lumOff val="15000"/>
                  </a:schemeClr>
                </a:solidFill>
                <a:cs typeface="Times New Roman" panose="02020603050405020304" pitchFamily="18" charset="0"/>
              </a:rPr>
              <a:t>Advantage of SVM</a:t>
            </a:r>
          </a:p>
          <a:p>
            <a:pPr>
              <a:spcBef>
                <a:spcPts val="700"/>
              </a:spcBef>
              <a:buFont typeface="Wingdings" panose="05000000000000000000" pitchFamily="2" charset="2"/>
              <a:buChar char="Ø"/>
            </a:pPr>
            <a:r>
              <a:rPr lang="en-GB" sz="2400" dirty="0" smtClean="0">
                <a:solidFill>
                  <a:schemeClr val="tx1">
                    <a:lumMod val="85000"/>
                    <a:lumOff val="15000"/>
                  </a:schemeClr>
                </a:solidFill>
                <a:cs typeface="Times New Roman" panose="02020603050405020304" pitchFamily="18" charset="0"/>
              </a:rPr>
              <a:t>SVM vs Logistic Regression</a:t>
            </a:r>
          </a:p>
        </p:txBody>
      </p:sp>
      <p:sp>
        <p:nvSpPr>
          <p:cNvPr id="4" name="Slide Number Placeholder 3"/>
          <p:cNvSpPr>
            <a:spLocks noGrp="1"/>
          </p:cNvSpPr>
          <p:nvPr>
            <p:ph type="sldNum" sz="quarter" idx="12"/>
          </p:nvPr>
        </p:nvSpPr>
        <p:spPr/>
        <p:txBody>
          <a:bodyPr>
            <a:normAutofit lnSpcReduction="10000"/>
          </a:bodyPr>
          <a:lstStyle/>
          <a:p>
            <a:fld id="{7861E9F1-9214-4563-ABFC-1D940E589AFF}" type="slidenum">
              <a:rPr lang="en-US" smtClean="0"/>
              <a:t>2</a:t>
            </a:fld>
            <a:endParaRPr lang="en-US"/>
          </a:p>
        </p:txBody>
      </p:sp>
    </p:spTree>
    <p:extLst>
      <p:ext uri="{BB962C8B-B14F-4D97-AF65-F5344CB8AC3E}">
        <p14:creationId xmlns:p14="http://schemas.microsoft.com/office/powerpoint/2010/main" val="22968960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985" y="108277"/>
            <a:ext cx="9994753" cy="626283"/>
          </a:xfrm>
        </p:spPr>
        <p:txBody>
          <a:bodyPr>
            <a:noAutofit/>
          </a:bodyPr>
          <a:lstStyle/>
          <a:p>
            <a:r>
              <a:rPr lang="en-GB" b="1" dirty="0" smtClean="0"/>
              <a:t>Support Vector Machine:</a:t>
            </a:r>
            <a:endParaRPr lang="en-US" b="1" dirty="0"/>
          </a:p>
        </p:txBody>
      </p:sp>
      <p:sp>
        <p:nvSpPr>
          <p:cNvPr id="4" name="Slide Number Placeholder 3"/>
          <p:cNvSpPr>
            <a:spLocks noGrp="1"/>
          </p:cNvSpPr>
          <p:nvPr>
            <p:ph type="sldNum" sz="quarter" idx="12"/>
          </p:nvPr>
        </p:nvSpPr>
        <p:spPr/>
        <p:txBody>
          <a:bodyPr>
            <a:normAutofit lnSpcReduction="10000"/>
          </a:bodyPr>
          <a:lstStyle/>
          <a:p>
            <a:fld id="{7861E9F1-9214-4563-ABFC-1D940E589AFF}" type="slidenum">
              <a:rPr lang="en-US" smtClean="0"/>
              <a:t>3</a:t>
            </a:fld>
            <a:endParaRPr lang="en-US"/>
          </a:p>
        </p:txBody>
      </p:sp>
      <p:sp>
        <p:nvSpPr>
          <p:cNvPr id="10" name="Rectangle 9"/>
          <p:cNvSpPr/>
          <p:nvPr/>
        </p:nvSpPr>
        <p:spPr>
          <a:xfrm>
            <a:off x="7541051" y="4010166"/>
            <a:ext cx="215019" cy="2854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sp>
        <p:nvSpPr>
          <p:cNvPr id="12" name="Rectangle 11"/>
          <p:cNvSpPr/>
          <p:nvPr/>
        </p:nvSpPr>
        <p:spPr>
          <a:xfrm>
            <a:off x="7943850" y="5637193"/>
            <a:ext cx="419100" cy="240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p:cNvSpPr>
            <a:spLocks noGrp="1"/>
          </p:cNvSpPr>
          <p:nvPr>
            <p:ph idx="1"/>
          </p:nvPr>
        </p:nvSpPr>
        <p:spPr>
          <a:xfrm>
            <a:off x="254985" y="1548668"/>
            <a:ext cx="6701869" cy="4799782"/>
          </a:xfrm>
        </p:spPr>
        <p:txBody>
          <a:bodyPr>
            <a:noAutofit/>
          </a:bodyPr>
          <a:lstStyle/>
          <a:p>
            <a:pPr>
              <a:spcBef>
                <a:spcPts val="700"/>
              </a:spcBef>
              <a:buFont typeface="Wingdings" panose="05000000000000000000" pitchFamily="2" charset="2"/>
              <a:buChar char="Ø"/>
            </a:pPr>
            <a:r>
              <a:rPr lang="en-GB" sz="2000" dirty="0" smtClean="0"/>
              <a:t>SVM </a:t>
            </a:r>
            <a:r>
              <a:rPr lang="en-GB" sz="2000" dirty="0"/>
              <a:t>was first developed by Vladimir </a:t>
            </a:r>
            <a:r>
              <a:rPr lang="en-GB" sz="2000" dirty="0" err="1"/>
              <a:t>Vapnik</a:t>
            </a:r>
            <a:r>
              <a:rPr lang="en-GB" sz="2000" dirty="0"/>
              <a:t> and Alexey </a:t>
            </a:r>
            <a:r>
              <a:rPr lang="en-GB" sz="2000" dirty="0" err="1"/>
              <a:t>Chervonenkis</a:t>
            </a:r>
            <a:r>
              <a:rPr lang="en-GB" sz="2000" dirty="0"/>
              <a:t> in the </a:t>
            </a:r>
            <a:r>
              <a:rPr lang="en-GB" sz="2000" dirty="0" smtClean="0"/>
              <a:t>1964</a:t>
            </a:r>
          </a:p>
          <a:p>
            <a:pPr>
              <a:spcBef>
                <a:spcPts val="700"/>
              </a:spcBef>
              <a:buFont typeface="Wingdings" panose="05000000000000000000" pitchFamily="2" charset="2"/>
              <a:buChar char="Ø"/>
            </a:pPr>
            <a:r>
              <a:rPr lang="en-GB" sz="2000" dirty="0" smtClean="0"/>
              <a:t>“</a:t>
            </a:r>
            <a:r>
              <a:rPr lang="en-GB" sz="2000" dirty="0"/>
              <a:t>Support Vector Machine” (</a:t>
            </a:r>
            <a:r>
              <a:rPr lang="en-GB" sz="2000" u="sng" dirty="0">
                <a:hlinkClick r:id="rId3"/>
              </a:rPr>
              <a:t>SVM</a:t>
            </a:r>
            <a:r>
              <a:rPr lang="en-GB" sz="2000" dirty="0"/>
              <a:t>) is a supervised learning machine learning algorithm that can be used for both classification or regression </a:t>
            </a:r>
            <a:r>
              <a:rPr lang="en-GB" sz="2000" dirty="0" smtClean="0"/>
              <a:t>challenges.</a:t>
            </a:r>
          </a:p>
          <a:p>
            <a:pPr>
              <a:spcBef>
                <a:spcPts val="700"/>
              </a:spcBef>
              <a:buFont typeface="Wingdings" panose="05000000000000000000" pitchFamily="2" charset="2"/>
              <a:buChar char="Ø"/>
            </a:pPr>
            <a:r>
              <a:rPr lang="en-GB" sz="2000" dirty="0"/>
              <a:t>However, it is mostly used in classification problems, such as text </a:t>
            </a:r>
            <a:r>
              <a:rPr lang="en-GB" sz="2000" dirty="0" smtClean="0"/>
              <a:t>classification</a:t>
            </a:r>
          </a:p>
          <a:p>
            <a:pPr>
              <a:spcBef>
                <a:spcPts val="700"/>
              </a:spcBef>
              <a:buFont typeface="Wingdings" panose="05000000000000000000" pitchFamily="2" charset="2"/>
              <a:buChar char="Ø"/>
            </a:pPr>
            <a:r>
              <a:rPr lang="en-GB" sz="2000" dirty="0"/>
              <a:t>SVM is particularly useful when there is a limited amount of </a:t>
            </a:r>
            <a:r>
              <a:rPr lang="en-GB" sz="2000" dirty="0" smtClean="0"/>
              <a:t>label data</a:t>
            </a:r>
          </a:p>
          <a:p>
            <a:pPr>
              <a:spcBef>
                <a:spcPts val="700"/>
              </a:spcBef>
              <a:buFont typeface="Wingdings" panose="05000000000000000000" pitchFamily="2" charset="2"/>
              <a:buChar char="Ø"/>
            </a:pPr>
            <a:r>
              <a:rPr lang="en-GB" sz="2000" dirty="0"/>
              <a:t>t</a:t>
            </a:r>
            <a:r>
              <a:rPr lang="en-GB" sz="2000" dirty="0" smtClean="0"/>
              <a:t>he </a:t>
            </a:r>
            <a:r>
              <a:rPr lang="en-GB" sz="2000" dirty="0"/>
              <a:t>objective is to find a decision boundary (also called a hyperplane) that separates the data points belonging to different classes</a:t>
            </a:r>
            <a:endParaRPr lang="en-GB" sz="2000" dirty="0" smtClean="0"/>
          </a:p>
          <a:p>
            <a:pPr>
              <a:spcBef>
                <a:spcPts val="700"/>
              </a:spcBef>
              <a:buFont typeface="Wingdings" panose="05000000000000000000" pitchFamily="2" charset="2"/>
              <a:buChar char="Ø"/>
            </a:pPr>
            <a:endParaRPr lang="en-GB" sz="2000" dirty="0" smtClean="0"/>
          </a:p>
          <a:p>
            <a:pPr>
              <a:spcBef>
                <a:spcPts val="700"/>
              </a:spcBef>
              <a:buFont typeface="Wingdings" panose="05000000000000000000" pitchFamily="2" charset="2"/>
              <a:buChar char="Ø"/>
            </a:pPr>
            <a:endParaRPr lang="en-US" sz="1200" b="1" dirty="0">
              <a:solidFill>
                <a:schemeClr val="tx1">
                  <a:lumMod val="85000"/>
                  <a:lumOff val="15000"/>
                </a:schemeClr>
              </a:solidFill>
              <a:cs typeface="Times New Roman" panose="02020603050405020304" pitchFamily="18"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6185" y="1548668"/>
            <a:ext cx="4456655" cy="3727667"/>
          </a:xfrm>
          <a:prstGeom prst="rect">
            <a:avLst/>
          </a:prstGeom>
        </p:spPr>
      </p:pic>
    </p:spTree>
    <p:extLst>
      <p:ext uri="{BB962C8B-B14F-4D97-AF65-F5344CB8AC3E}">
        <p14:creationId xmlns:p14="http://schemas.microsoft.com/office/powerpoint/2010/main" val="9522166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286" y="0"/>
            <a:ext cx="9719826" cy="803189"/>
          </a:xfrm>
        </p:spPr>
        <p:txBody>
          <a:bodyPr>
            <a:normAutofit/>
          </a:bodyPr>
          <a:lstStyle/>
          <a:p>
            <a:r>
              <a:rPr lang="en-GB" b="1" dirty="0" smtClean="0"/>
              <a:t>Type of SVM:</a:t>
            </a:r>
            <a:endParaRPr lang="en-US" b="1" dirty="0"/>
          </a:p>
        </p:txBody>
      </p:sp>
      <p:sp>
        <p:nvSpPr>
          <p:cNvPr id="3" name="Content Placeholder 2"/>
          <p:cNvSpPr>
            <a:spLocks noGrp="1"/>
          </p:cNvSpPr>
          <p:nvPr>
            <p:ph sz="half" idx="1"/>
          </p:nvPr>
        </p:nvSpPr>
        <p:spPr>
          <a:xfrm>
            <a:off x="320286" y="1414246"/>
            <a:ext cx="6302936" cy="5443754"/>
          </a:xfrm>
        </p:spPr>
        <p:txBody>
          <a:bodyPr/>
          <a:lstStyle/>
          <a:p>
            <a:pPr marL="0" indent="0">
              <a:buNone/>
            </a:pPr>
            <a:r>
              <a:rPr lang="en-US" sz="2400" b="1" dirty="0" smtClean="0"/>
              <a:t>Linear SVM:</a:t>
            </a:r>
          </a:p>
          <a:p>
            <a:pPr>
              <a:buFont typeface="Wingdings" panose="05000000000000000000" pitchFamily="2" charset="2"/>
              <a:buChar char="Ø"/>
            </a:pPr>
            <a:r>
              <a:rPr lang="en-GB" sz="2000" dirty="0" smtClean="0"/>
              <a:t>It</a:t>
            </a:r>
            <a:r>
              <a:rPr lang="en-GB" sz="2000" b="1" dirty="0" smtClean="0"/>
              <a:t> </a:t>
            </a:r>
            <a:r>
              <a:rPr lang="en-GB" sz="2000" dirty="0" smtClean="0"/>
              <a:t>is used when the data is linearly separable.</a:t>
            </a:r>
          </a:p>
          <a:p>
            <a:pPr>
              <a:buFont typeface="Wingdings" panose="05000000000000000000" pitchFamily="2" charset="2"/>
              <a:buChar char="Ø"/>
            </a:pPr>
            <a:r>
              <a:rPr lang="en-GB" sz="2000" dirty="0" smtClean="0"/>
              <a:t>It means that the classes can be separated with a straight line (in 2D) or a flat plane (in 3D). </a:t>
            </a:r>
            <a:endParaRPr lang="en-US" sz="2000" dirty="0" smtClean="0"/>
          </a:p>
          <a:p>
            <a:pPr>
              <a:buFont typeface="Wingdings" panose="05000000000000000000" pitchFamily="2" charset="2"/>
              <a:buChar char="Ø"/>
            </a:pPr>
            <a:r>
              <a:rPr lang="en-GB" dirty="0" smtClean="0"/>
              <a:t>The SVM algorithm finds the hyperplane that best divides the data into classes.</a:t>
            </a:r>
          </a:p>
          <a:p>
            <a:pPr marL="0" indent="0">
              <a:buNone/>
            </a:pPr>
            <a:r>
              <a:rPr lang="en-US" sz="2400" b="1" dirty="0" smtClean="0"/>
              <a:t>Non-Linear SVM:</a:t>
            </a:r>
          </a:p>
          <a:p>
            <a:pPr>
              <a:buFont typeface="Wingdings" panose="05000000000000000000" pitchFamily="2" charset="2"/>
              <a:buChar char="Ø"/>
            </a:pPr>
            <a:r>
              <a:rPr lang="en-GB" sz="2000" dirty="0" smtClean="0"/>
              <a:t>It is used when the data is not linearly separable.</a:t>
            </a:r>
          </a:p>
          <a:p>
            <a:pPr>
              <a:buFont typeface="Wingdings" panose="05000000000000000000" pitchFamily="2" charset="2"/>
              <a:buChar char="Ø"/>
            </a:pPr>
            <a:r>
              <a:rPr lang="en-GB" dirty="0" smtClean="0"/>
              <a:t>SVM </a:t>
            </a:r>
            <a:r>
              <a:rPr lang="en-GB" dirty="0"/>
              <a:t>employs kernel functions to transform the data into a higher-dimensional </a:t>
            </a:r>
            <a:r>
              <a:rPr lang="en-GB" dirty="0" smtClean="0"/>
              <a:t>space</a:t>
            </a:r>
          </a:p>
          <a:p>
            <a:pPr>
              <a:buFont typeface="Wingdings" panose="05000000000000000000" pitchFamily="2" charset="2"/>
              <a:buChar char="Ø"/>
            </a:pPr>
            <a:r>
              <a:rPr lang="en-GB" dirty="0" smtClean="0"/>
              <a:t>The algorithm then finds the optimal hyperplane in this new space.</a:t>
            </a:r>
            <a:endParaRPr lang="en-GB" sz="2000" b="1" dirty="0" smtClean="0"/>
          </a:p>
          <a:p>
            <a:pPr marL="0" indent="0">
              <a:buNone/>
            </a:pPr>
            <a:endParaRPr lang="en-GB" sz="2400" b="1" dirty="0" smtClean="0"/>
          </a:p>
          <a:p>
            <a:pPr marL="0" indent="0">
              <a:buNone/>
            </a:pPr>
            <a:endParaRPr lang="en-US" sz="2400" b="1" dirty="0" smtClean="0"/>
          </a:p>
          <a:p>
            <a:pPr marL="0" indent="0">
              <a:buNone/>
            </a:pPr>
            <a:endParaRPr lang="en-US" sz="2400" b="1" dirty="0" smtClean="0"/>
          </a:p>
          <a:p>
            <a:pPr marL="0" indent="0">
              <a:buNone/>
            </a:pPr>
            <a:endParaRPr lang="en-US" sz="2000" dirty="0"/>
          </a:p>
          <a:p>
            <a:endParaRPr lang="en-US" sz="2400"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7116" y="2472856"/>
            <a:ext cx="4885724" cy="3038257"/>
          </a:xfrm>
        </p:spPr>
      </p:pic>
      <p:sp>
        <p:nvSpPr>
          <p:cNvPr id="5" name="Slide Number Placeholder 4"/>
          <p:cNvSpPr>
            <a:spLocks noGrp="1"/>
          </p:cNvSpPr>
          <p:nvPr>
            <p:ph type="sldNum" sz="quarter" idx="12"/>
          </p:nvPr>
        </p:nvSpPr>
        <p:spPr/>
        <p:txBody>
          <a:bodyPr>
            <a:normAutofit lnSpcReduction="10000"/>
          </a:bodyPr>
          <a:lstStyle/>
          <a:p>
            <a:fld id="{7861E9F1-9214-4563-ABFC-1D940E589AFF}" type="slidenum">
              <a:rPr lang="en-US" smtClean="0"/>
              <a:t>4</a:t>
            </a:fld>
            <a:endParaRPr lang="en-US"/>
          </a:p>
        </p:txBody>
      </p:sp>
    </p:spTree>
    <p:extLst>
      <p:ext uri="{BB962C8B-B14F-4D97-AF65-F5344CB8AC3E}">
        <p14:creationId xmlns:p14="http://schemas.microsoft.com/office/powerpoint/2010/main" val="3874362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482" y="111211"/>
            <a:ext cx="9360493" cy="654909"/>
          </a:xfrm>
        </p:spPr>
        <p:txBody>
          <a:bodyPr>
            <a:normAutofit fontScale="90000"/>
          </a:bodyPr>
          <a:lstStyle/>
          <a:p>
            <a:r>
              <a:rPr lang="en-GB" b="1" dirty="0" smtClean="0"/>
              <a:t>Soft Margin vs Hard Margin:</a:t>
            </a:r>
            <a:endParaRPr lang="en-US" b="1" dirty="0"/>
          </a:p>
        </p:txBody>
      </p:sp>
      <p:sp>
        <p:nvSpPr>
          <p:cNvPr id="3" name="Content Placeholder 2"/>
          <p:cNvSpPr>
            <a:spLocks noGrp="1"/>
          </p:cNvSpPr>
          <p:nvPr>
            <p:ph sz="half" idx="1"/>
          </p:nvPr>
        </p:nvSpPr>
        <p:spPr>
          <a:xfrm>
            <a:off x="432482" y="1278324"/>
            <a:ext cx="6151198" cy="5579676"/>
          </a:xfrm>
        </p:spPr>
        <p:txBody>
          <a:bodyPr>
            <a:normAutofit lnSpcReduction="10000"/>
          </a:bodyPr>
          <a:lstStyle/>
          <a:p>
            <a:pPr marL="0" indent="0">
              <a:buNone/>
            </a:pPr>
            <a:r>
              <a:rPr lang="en-GB" sz="2400" b="1" dirty="0" smtClean="0"/>
              <a:t>Soft Margin:</a:t>
            </a:r>
          </a:p>
          <a:p>
            <a:pPr>
              <a:buFont typeface="Wingdings" panose="05000000000000000000" pitchFamily="2" charset="2"/>
              <a:buChar char="Ø"/>
            </a:pPr>
            <a:r>
              <a:rPr lang="en-GB" sz="2000" dirty="0"/>
              <a:t>Soft Margin SVM is used when the data is </a:t>
            </a:r>
            <a:r>
              <a:rPr lang="en-GB" sz="2000" b="1" dirty="0">
                <a:solidFill>
                  <a:srgbClr val="FF0000"/>
                </a:solidFill>
              </a:rPr>
              <a:t>not perfectly </a:t>
            </a:r>
            <a:r>
              <a:rPr lang="en-GB" sz="2000" b="1" dirty="0" smtClean="0">
                <a:solidFill>
                  <a:srgbClr val="FF0000"/>
                </a:solidFill>
              </a:rPr>
              <a:t>separable</a:t>
            </a:r>
            <a:r>
              <a:rPr lang="en-GB" dirty="0"/>
              <a:t>. </a:t>
            </a:r>
            <a:endParaRPr lang="en-GB" dirty="0" smtClean="0"/>
          </a:p>
          <a:p>
            <a:pPr>
              <a:buFont typeface="Wingdings" panose="05000000000000000000" pitchFamily="2" charset="2"/>
              <a:buChar char="Ø"/>
            </a:pPr>
            <a:r>
              <a:rPr lang="en-GB" dirty="0"/>
              <a:t>It allows some misclassification or points to be within the </a:t>
            </a:r>
            <a:r>
              <a:rPr lang="en-GB" dirty="0" smtClean="0"/>
              <a:t>margin</a:t>
            </a:r>
          </a:p>
          <a:p>
            <a:pPr>
              <a:buFont typeface="Wingdings" panose="05000000000000000000" pitchFamily="2" charset="2"/>
              <a:buChar char="Ø"/>
            </a:pPr>
            <a:r>
              <a:rPr lang="en-GB" dirty="0"/>
              <a:t>S</a:t>
            </a:r>
            <a:r>
              <a:rPr lang="en-GB" dirty="0" smtClean="0"/>
              <a:t>oft </a:t>
            </a:r>
            <a:r>
              <a:rPr lang="en-GB" dirty="0"/>
              <a:t>Margin SVM is more robust to noise and outliers because it doesn’t insist on perfect separation</a:t>
            </a:r>
            <a:r>
              <a:rPr lang="en-GB" dirty="0" smtClean="0"/>
              <a:t>.</a:t>
            </a:r>
          </a:p>
          <a:p>
            <a:pPr marL="0" indent="0">
              <a:buNone/>
            </a:pPr>
            <a:r>
              <a:rPr lang="en-GB" sz="2400" b="1" dirty="0" smtClean="0"/>
              <a:t>Hard Margin:</a:t>
            </a:r>
          </a:p>
          <a:p>
            <a:pPr>
              <a:buFont typeface="Wingdings" panose="05000000000000000000" pitchFamily="2" charset="2"/>
              <a:buChar char="Ø"/>
            </a:pPr>
            <a:r>
              <a:rPr lang="en-GB" sz="2000" dirty="0"/>
              <a:t>Hard Margin SVM is used when the data is </a:t>
            </a:r>
            <a:r>
              <a:rPr lang="en-GB" sz="2000" dirty="0">
                <a:solidFill>
                  <a:srgbClr val="FF0000"/>
                </a:solidFill>
              </a:rPr>
              <a:t>perfectly separable</a:t>
            </a:r>
            <a:r>
              <a:rPr lang="en-GB" sz="2000" dirty="0" smtClean="0"/>
              <a:t>.</a:t>
            </a:r>
          </a:p>
          <a:p>
            <a:pPr>
              <a:buFont typeface="Wingdings" panose="05000000000000000000" pitchFamily="2" charset="2"/>
              <a:buChar char="Ø"/>
            </a:pPr>
            <a:r>
              <a:rPr lang="en-GB" sz="2000" dirty="0" smtClean="0"/>
              <a:t>No </a:t>
            </a:r>
            <a:r>
              <a:rPr lang="en-GB" sz="2000" dirty="0"/>
              <a:t>data points are allowed to be on the wrong side of </a:t>
            </a:r>
            <a:r>
              <a:rPr lang="en-GB" sz="2000" dirty="0" smtClean="0"/>
              <a:t>the margin.</a:t>
            </a:r>
          </a:p>
          <a:p>
            <a:pPr>
              <a:buFont typeface="Wingdings" panose="05000000000000000000" pitchFamily="2" charset="2"/>
              <a:buChar char="Ø"/>
            </a:pPr>
            <a:r>
              <a:rPr lang="en-GB" sz="2000" dirty="0"/>
              <a:t>It is not robust to </a:t>
            </a:r>
            <a:r>
              <a:rPr lang="en-GB" sz="2000" b="1" dirty="0"/>
              <a:t>outliers</a:t>
            </a:r>
            <a:r>
              <a:rPr lang="en-GB" sz="2000" dirty="0"/>
              <a:t>. One outlier can cause the model to perform poorly because it tries to strictly separate all points</a:t>
            </a:r>
            <a:endParaRPr lang="en-US" sz="2000" b="1" dirty="0"/>
          </a:p>
        </p:txBody>
      </p:sp>
      <p:sp>
        <p:nvSpPr>
          <p:cNvPr id="5" name="Slide Number Placeholder 4"/>
          <p:cNvSpPr>
            <a:spLocks noGrp="1"/>
          </p:cNvSpPr>
          <p:nvPr>
            <p:ph type="sldNum" sz="quarter" idx="12"/>
          </p:nvPr>
        </p:nvSpPr>
        <p:spPr/>
        <p:txBody>
          <a:bodyPr>
            <a:normAutofit lnSpcReduction="10000"/>
          </a:bodyPr>
          <a:lstStyle/>
          <a:p>
            <a:fld id="{7861E9F1-9214-4563-ABFC-1D940E589AFF}" type="slidenum">
              <a:rPr lang="en-US" smtClean="0"/>
              <a:t>5</a:t>
            </a:fld>
            <a:endParaRPr lang="en-US"/>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50227" y="2458995"/>
            <a:ext cx="4842613" cy="3249827"/>
          </a:xfrm>
        </p:spPr>
      </p:pic>
    </p:spTree>
    <p:extLst>
      <p:ext uri="{BB962C8B-B14F-4D97-AF65-F5344CB8AC3E}">
        <p14:creationId xmlns:p14="http://schemas.microsoft.com/office/powerpoint/2010/main" val="669315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115" y="123567"/>
            <a:ext cx="7116010" cy="716692"/>
          </a:xfrm>
        </p:spPr>
        <p:txBody>
          <a:bodyPr>
            <a:normAutofit fontScale="90000"/>
          </a:bodyPr>
          <a:lstStyle/>
          <a:p>
            <a:r>
              <a:rPr lang="en-US" b="1" dirty="0"/>
              <a:t>Multiclass </a:t>
            </a:r>
            <a:r>
              <a:rPr lang="en-US" b="1" dirty="0" smtClean="0"/>
              <a:t>Classification</a:t>
            </a:r>
            <a:endParaRPr lang="en-US" dirty="0"/>
          </a:p>
        </p:txBody>
      </p:sp>
      <p:sp>
        <p:nvSpPr>
          <p:cNvPr id="3" name="Content Placeholder 2"/>
          <p:cNvSpPr>
            <a:spLocks noGrp="1"/>
          </p:cNvSpPr>
          <p:nvPr>
            <p:ph sz="half" idx="1"/>
          </p:nvPr>
        </p:nvSpPr>
        <p:spPr>
          <a:xfrm>
            <a:off x="454729" y="1270234"/>
            <a:ext cx="5909002" cy="5587765"/>
          </a:xfrm>
        </p:spPr>
        <p:txBody>
          <a:bodyPr/>
          <a:lstStyle/>
          <a:p>
            <a:pPr>
              <a:buFont typeface="Wingdings" panose="05000000000000000000" pitchFamily="2" charset="2"/>
              <a:buChar char="Ø"/>
            </a:pPr>
            <a:r>
              <a:rPr lang="en-GB" sz="2000" dirty="0" smtClean="0"/>
              <a:t>The </a:t>
            </a:r>
            <a:r>
              <a:rPr lang="en-GB" sz="2000" dirty="0"/>
              <a:t>process of categorizing data into more than two distinct classes, where each input belongs to exactly one of several possible categories</a:t>
            </a:r>
            <a:r>
              <a:rPr lang="en-GB" sz="2000" dirty="0" smtClean="0"/>
              <a:t>.</a:t>
            </a:r>
          </a:p>
          <a:p>
            <a:pPr marL="0" indent="0">
              <a:buNone/>
            </a:pPr>
            <a:r>
              <a:rPr lang="en-GB" sz="2400" b="1" dirty="0" smtClean="0"/>
              <a:t>One vs One:</a:t>
            </a:r>
          </a:p>
          <a:p>
            <a:pPr>
              <a:buFont typeface="Wingdings" panose="05000000000000000000" pitchFamily="2" charset="2"/>
              <a:buChar char="Ø"/>
            </a:pPr>
            <a:r>
              <a:rPr lang="en-GB" sz="2000" b="1" dirty="0" err="1" smtClean="0"/>
              <a:t>OvO</a:t>
            </a:r>
            <a:r>
              <a:rPr lang="en-GB" sz="2000" dirty="0" smtClean="0"/>
              <a:t> </a:t>
            </a:r>
            <a:r>
              <a:rPr lang="en-GB" sz="2000" dirty="0"/>
              <a:t>is a multiclass classification technique that creates a separate binary classifier for each pair of </a:t>
            </a:r>
            <a:r>
              <a:rPr lang="en-GB" sz="2000" dirty="0" smtClean="0"/>
              <a:t>classes.</a:t>
            </a:r>
          </a:p>
          <a:p>
            <a:pPr>
              <a:buFont typeface="Wingdings" panose="05000000000000000000" pitchFamily="2" charset="2"/>
              <a:buChar char="Ø"/>
            </a:pPr>
            <a:r>
              <a:rPr lang="en-GB" sz="2000" dirty="0"/>
              <a:t>Each classifier decides between two classes, and all classifiers "vote" on the final class </a:t>
            </a:r>
            <a:r>
              <a:rPr lang="en-GB" sz="2000" dirty="0" smtClean="0"/>
              <a:t>prediction</a:t>
            </a:r>
          </a:p>
          <a:p>
            <a:pPr marL="0" indent="0">
              <a:buNone/>
            </a:pPr>
            <a:r>
              <a:rPr lang="en-GB" sz="2000" b="1" dirty="0"/>
              <a:t>One-vs-Rest (</a:t>
            </a:r>
            <a:r>
              <a:rPr lang="en-GB" sz="2000" b="1" dirty="0" err="1"/>
              <a:t>OvR</a:t>
            </a:r>
            <a:r>
              <a:rPr lang="en-GB" sz="2000" b="1" dirty="0"/>
              <a:t>)</a:t>
            </a:r>
            <a:r>
              <a:rPr lang="en-GB" sz="2000" dirty="0"/>
              <a:t>: </a:t>
            </a:r>
            <a:endParaRPr lang="en-GB" sz="2000" dirty="0" smtClean="0"/>
          </a:p>
          <a:p>
            <a:pPr>
              <a:buFont typeface="Wingdings" panose="05000000000000000000" pitchFamily="2" charset="2"/>
              <a:buChar char="Ø"/>
            </a:pPr>
            <a:r>
              <a:rPr lang="en-GB" sz="2000" dirty="0" smtClean="0"/>
              <a:t>Creates </a:t>
            </a:r>
            <a:r>
              <a:rPr lang="en-GB" sz="2000" dirty="0"/>
              <a:t>one classifier for each class, treating the class as positive and all others as negative.</a:t>
            </a:r>
            <a:endParaRPr lang="en-GB" sz="2000" dirty="0" smtClean="0"/>
          </a:p>
          <a:p>
            <a:pPr marL="0" indent="0">
              <a:buNone/>
            </a:pPr>
            <a:endParaRPr lang="en-GB" sz="2000" b="1" dirty="0" smtClean="0"/>
          </a:p>
          <a:p>
            <a:pPr>
              <a:buFont typeface="Wingdings" panose="05000000000000000000" pitchFamily="2" charset="2"/>
              <a:buChar char="Ø"/>
            </a:pPr>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70355" y="1148549"/>
            <a:ext cx="4162993" cy="2694402"/>
          </a:xfrm>
        </p:spPr>
      </p:pic>
      <p:sp>
        <p:nvSpPr>
          <p:cNvPr id="5" name="Slide Number Placeholder 4"/>
          <p:cNvSpPr>
            <a:spLocks noGrp="1"/>
          </p:cNvSpPr>
          <p:nvPr>
            <p:ph type="sldNum" sz="quarter" idx="12"/>
          </p:nvPr>
        </p:nvSpPr>
        <p:spPr/>
        <p:txBody>
          <a:bodyPr>
            <a:normAutofit lnSpcReduction="10000"/>
          </a:bodyPr>
          <a:lstStyle/>
          <a:p>
            <a:fld id="{7861E9F1-9214-4563-ABFC-1D940E589AFF}" type="slidenum">
              <a:rPr lang="en-US" smtClean="0"/>
              <a:t>6</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0355" y="3929449"/>
            <a:ext cx="4422483" cy="2928550"/>
          </a:xfrm>
          <a:prstGeom prst="rect">
            <a:avLst/>
          </a:prstGeom>
        </p:spPr>
      </p:pic>
    </p:spTree>
    <p:extLst>
      <p:ext uri="{BB962C8B-B14F-4D97-AF65-F5344CB8AC3E}">
        <p14:creationId xmlns:p14="http://schemas.microsoft.com/office/powerpoint/2010/main" val="10451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10" y="111204"/>
            <a:ext cx="9692640" cy="679622"/>
          </a:xfrm>
        </p:spPr>
        <p:txBody>
          <a:bodyPr>
            <a:noAutofit/>
          </a:bodyPr>
          <a:lstStyle/>
          <a:p>
            <a:r>
              <a:rPr lang="en-GB" b="1" dirty="0" smtClean="0"/>
              <a:t>How it Works</a:t>
            </a:r>
            <a:r>
              <a:rPr lang="en-GB" dirty="0" smtClean="0"/>
              <a:t>:</a:t>
            </a:r>
            <a:endParaRPr lang="en-US" dirty="0"/>
          </a:p>
        </p:txBody>
      </p:sp>
      <p:sp>
        <p:nvSpPr>
          <p:cNvPr id="3" name="Content Placeholder 2"/>
          <p:cNvSpPr>
            <a:spLocks noGrp="1"/>
          </p:cNvSpPr>
          <p:nvPr>
            <p:ph sz="half" idx="1"/>
          </p:nvPr>
        </p:nvSpPr>
        <p:spPr>
          <a:xfrm>
            <a:off x="137407" y="873940"/>
            <a:ext cx="6537466" cy="5777386"/>
          </a:xfrm>
        </p:spPr>
        <p:txBody>
          <a:bodyPr>
            <a:normAutofit fontScale="92500" lnSpcReduction="20000"/>
          </a:bodyPr>
          <a:lstStyle/>
          <a:p>
            <a:pPr marL="0" indent="0">
              <a:buNone/>
            </a:pPr>
            <a:r>
              <a:rPr lang="en-GB" sz="2400" b="1" dirty="0"/>
              <a:t>Data preparation</a:t>
            </a:r>
            <a:r>
              <a:rPr lang="en-GB" sz="2400" dirty="0"/>
              <a:t>: </a:t>
            </a:r>
            <a:r>
              <a:rPr lang="en-GB" sz="2000" dirty="0"/>
              <a:t>The first step is to collect and prepare the data. This involves selecting the features that will be used to represent the data and possibly scaling or transforming the data to ensure that all features are on the same </a:t>
            </a:r>
            <a:r>
              <a:rPr lang="en-GB" sz="2000" dirty="0" smtClean="0"/>
              <a:t>scale.</a:t>
            </a:r>
          </a:p>
          <a:p>
            <a:pPr marL="0" indent="0">
              <a:buNone/>
            </a:pPr>
            <a:r>
              <a:rPr lang="en-GB" sz="2400" b="1" dirty="0" smtClean="0"/>
              <a:t>Hyperplane</a:t>
            </a:r>
            <a:r>
              <a:rPr lang="en-GB" sz="2400" dirty="0" smtClean="0"/>
              <a:t>: </a:t>
            </a:r>
            <a:r>
              <a:rPr lang="en-GB" sz="2000" dirty="0"/>
              <a:t>A hyperplane is a </a:t>
            </a:r>
            <a:r>
              <a:rPr lang="en-GB" sz="2000" dirty="0" smtClean="0"/>
              <a:t>line </a:t>
            </a:r>
            <a:r>
              <a:rPr lang="en-GB" sz="2000" dirty="0"/>
              <a:t>that separates different classes in the feature space</a:t>
            </a:r>
            <a:r>
              <a:rPr lang="en-GB" sz="2000" dirty="0" smtClean="0"/>
              <a:t>.</a:t>
            </a:r>
          </a:p>
          <a:p>
            <a:pPr marL="0" indent="0">
              <a:buNone/>
            </a:pPr>
            <a:r>
              <a:rPr lang="en-US" sz="2000" dirty="0" smtClean="0"/>
              <a:t>                                  </a:t>
            </a:r>
            <a:r>
              <a:rPr lang="en-US" sz="2000" dirty="0" err="1" smtClean="0"/>
              <a:t>w</a:t>
            </a:r>
            <a:r>
              <a:rPr lang="en-US" sz="2000" dirty="0" err="1"/>
              <a:t>⋅x+b</a:t>
            </a:r>
            <a:r>
              <a:rPr lang="en-US" sz="2000" dirty="0"/>
              <a:t>=0</a:t>
            </a:r>
            <a:endParaRPr lang="en-GB" sz="2000" dirty="0"/>
          </a:p>
          <a:p>
            <a:pPr marL="0" indent="0">
              <a:buNone/>
            </a:pPr>
            <a:r>
              <a:rPr lang="en-GB" sz="2400" b="1" dirty="0"/>
              <a:t>Support </a:t>
            </a:r>
            <a:r>
              <a:rPr lang="en-GB" sz="2400" b="1" dirty="0" smtClean="0"/>
              <a:t>vectors: </a:t>
            </a:r>
            <a:r>
              <a:rPr lang="en-GB" sz="2000" dirty="0" smtClean="0"/>
              <a:t>support vector</a:t>
            </a:r>
            <a:r>
              <a:rPr lang="en-GB" sz="2000" b="1" dirty="0" smtClean="0"/>
              <a:t> </a:t>
            </a:r>
            <a:r>
              <a:rPr lang="en-GB" dirty="0"/>
              <a:t>are the data points closest to the hyperplane</a:t>
            </a:r>
            <a:r>
              <a:rPr lang="en-GB" dirty="0" smtClean="0"/>
              <a:t>.</a:t>
            </a:r>
          </a:p>
          <a:p>
            <a:pPr marL="0" indent="0">
              <a:buNone/>
            </a:pPr>
            <a:r>
              <a:rPr lang="en-GB" sz="2400" b="1" dirty="0" smtClean="0"/>
              <a:t>Margin:</a:t>
            </a:r>
            <a:r>
              <a:rPr lang="en-GB" sz="2400" dirty="0" smtClean="0"/>
              <a:t> </a:t>
            </a:r>
            <a:r>
              <a:rPr lang="en-GB" sz="2000" dirty="0" smtClean="0"/>
              <a:t>margin </a:t>
            </a:r>
            <a:r>
              <a:rPr lang="en-GB" sz="2000" dirty="0"/>
              <a:t>is the space or gap that exists between the hyperplane and the support vectors, which are the data points closest to the hyperplane</a:t>
            </a:r>
            <a:r>
              <a:rPr lang="en-GB" sz="2400" dirty="0" smtClean="0"/>
              <a:t>.</a:t>
            </a:r>
          </a:p>
          <a:p>
            <a:pPr marL="0" indent="0">
              <a:buNone/>
            </a:pPr>
            <a:r>
              <a:rPr lang="en-GB" sz="2400" dirty="0"/>
              <a:t> </a:t>
            </a:r>
            <a:r>
              <a:rPr lang="en-GB" sz="2400" dirty="0" smtClean="0"/>
              <a:t>                    </a:t>
            </a:r>
          </a:p>
          <a:p>
            <a:pPr marL="0" indent="0">
              <a:buNone/>
            </a:pPr>
            <a:r>
              <a:rPr lang="en-GB" sz="2600" b="1" dirty="0" smtClean="0"/>
              <a:t>Objective: </a:t>
            </a:r>
            <a:r>
              <a:rPr lang="en-GB" sz="2200" dirty="0" smtClean="0"/>
              <a:t>The </a:t>
            </a:r>
            <a:r>
              <a:rPr lang="en-GB" sz="2200" dirty="0"/>
              <a:t>goal of SVM is to maximize this margin. The larger the margin, the better the generalization of the classifier to unseen data, as it reduces the risk of overfitting</a:t>
            </a:r>
            <a:r>
              <a:rPr lang="en-GB" sz="2400" dirty="0"/>
              <a:t>.</a:t>
            </a:r>
            <a:endParaRPr lang="en-GB" sz="2400" b="1" dirty="0" smtClean="0"/>
          </a:p>
          <a:p>
            <a:pPr marL="0" indent="0">
              <a:buNone/>
            </a:pPr>
            <a:endParaRPr lang="en-US" dirty="0"/>
          </a:p>
        </p:txBody>
      </p:sp>
      <p:sp>
        <p:nvSpPr>
          <p:cNvPr id="5" name="Slide Number Placeholder 4"/>
          <p:cNvSpPr>
            <a:spLocks noGrp="1"/>
          </p:cNvSpPr>
          <p:nvPr>
            <p:ph type="sldNum" sz="quarter" idx="12"/>
          </p:nvPr>
        </p:nvSpPr>
        <p:spPr/>
        <p:txBody>
          <a:bodyPr>
            <a:normAutofit lnSpcReduction="10000"/>
          </a:bodyPr>
          <a:lstStyle/>
          <a:p>
            <a:fld id="{7861E9F1-9214-4563-ABFC-1D940E589AFF}" type="slidenum">
              <a:rPr lang="en-US" smtClean="0"/>
              <a:t>7</a:t>
            </a:fld>
            <a:endParaRPr lang="en-US"/>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73795" y="1907305"/>
            <a:ext cx="4582590" cy="3331959"/>
          </a:xfrm>
        </p:spPr>
      </p:pic>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l="74509" t="28302" r="12694" b="48436"/>
          <a:stretch/>
        </p:blipFill>
        <p:spPr>
          <a:xfrm>
            <a:off x="2725406" y="4707924"/>
            <a:ext cx="630195" cy="642552"/>
          </a:xfrm>
          <a:prstGeom prst="rect">
            <a:avLst/>
          </a:prstGeom>
        </p:spPr>
      </p:pic>
    </p:spTree>
    <p:extLst>
      <p:ext uri="{BB962C8B-B14F-4D97-AF65-F5344CB8AC3E}">
        <p14:creationId xmlns:p14="http://schemas.microsoft.com/office/powerpoint/2010/main" val="2255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636" y="14"/>
            <a:ext cx="9692640" cy="877329"/>
          </a:xfrm>
        </p:spPr>
        <p:txBody>
          <a:bodyPr/>
          <a:lstStyle/>
          <a:p>
            <a:r>
              <a:rPr lang="en-GB" b="1" dirty="0" smtClean="0"/>
              <a:t>Mathematical </a:t>
            </a:r>
            <a:r>
              <a:rPr lang="en-GB" b="1" dirty="0" err="1" smtClean="0"/>
              <a:t>Intution</a:t>
            </a:r>
            <a:r>
              <a:rPr lang="en-GB" b="1" dirty="0" smtClean="0"/>
              <a:t>:</a:t>
            </a:r>
            <a:endParaRPr lang="en-US" b="1" dirty="0"/>
          </a:p>
        </p:txBody>
      </p:sp>
      <p:sp>
        <p:nvSpPr>
          <p:cNvPr id="3" name="Content Placeholder 2"/>
          <p:cNvSpPr>
            <a:spLocks noGrp="1"/>
          </p:cNvSpPr>
          <p:nvPr>
            <p:ph sz="half" idx="1"/>
          </p:nvPr>
        </p:nvSpPr>
        <p:spPr>
          <a:xfrm>
            <a:off x="131572" y="2184159"/>
            <a:ext cx="10280396" cy="4351337"/>
          </a:xfrm>
        </p:spPr>
        <p:txBody>
          <a:bodyPr/>
          <a:lstStyle/>
          <a:p>
            <a:endParaRPr lang="en-GB" dirty="0" smtClean="0"/>
          </a:p>
          <a:p>
            <a:endParaRPr lang="en-GB" dirty="0"/>
          </a:p>
          <a:p>
            <a:pPr marL="0" indent="0">
              <a:buNone/>
            </a:pPr>
            <a:r>
              <a:rPr lang="en-GB" dirty="0" smtClean="0"/>
              <a:t> </a:t>
            </a:r>
            <a:endParaRPr lang="en-US" dirty="0"/>
          </a:p>
        </p:txBody>
      </p:sp>
      <p:sp>
        <p:nvSpPr>
          <p:cNvPr id="5" name="Slide Number Placeholder 4"/>
          <p:cNvSpPr>
            <a:spLocks noGrp="1"/>
          </p:cNvSpPr>
          <p:nvPr>
            <p:ph type="sldNum" sz="quarter" idx="12"/>
          </p:nvPr>
        </p:nvSpPr>
        <p:spPr/>
        <p:txBody>
          <a:bodyPr>
            <a:normAutofit lnSpcReduction="10000"/>
          </a:bodyPr>
          <a:lstStyle/>
          <a:p>
            <a:fld id="{7861E9F1-9214-4563-ABFC-1D940E589AFF}" type="slidenum">
              <a:rPr lang="en-US" smtClean="0"/>
              <a:t>8</a:t>
            </a:fld>
            <a:endParaRPr lang="en-US"/>
          </a:p>
        </p:txBody>
      </p:sp>
      <p:sp>
        <p:nvSpPr>
          <p:cNvPr id="9" name="Rectangle 8"/>
          <p:cNvSpPr/>
          <p:nvPr/>
        </p:nvSpPr>
        <p:spPr>
          <a:xfrm>
            <a:off x="516636" y="1222488"/>
            <a:ext cx="10210800" cy="5078313"/>
          </a:xfrm>
          <a:prstGeom prst="rect">
            <a:avLst/>
          </a:prstGeom>
        </p:spPr>
        <p:txBody>
          <a:bodyPr wrap="square">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a:t>
            </a:r>
            <a:endParaRPr lang="en-US" dirty="0"/>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l="1250" t="14852" r="1845" b="21440"/>
          <a:stretch/>
        </p:blipFill>
        <p:spPr>
          <a:xfrm>
            <a:off x="841248" y="1701800"/>
            <a:ext cx="8861044" cy="3721100"/>
          </a:xfrm>
          <a:prstGeom prst="rect">
            <a:avLst/>
          </a:prstGeom>
        </p:spPr>
      </p:pic>
    </p:spTree>
    <p:extLst>
      <p:ext uri="{BB962C8B-B14F-4D97-AF65-F5344CB8AC3E}">
        <p14:creationId xmlns:p14="http://schemas.microsoft.com/office/powerpoint/2010/main" val="782711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872" y="-165100"/>
            <a:ext cx="9692640" cy="812800"/>
          </a:xfrm>
        </p:spPr>
        <p:txBody>
          <a:bodyPr/>
          <a:lstStyle/>
          <a:p>
            <a:r>
              <a:rPr lang="en-GB" dirty="0" smtClean="0"/>
              <a:t>Hinge Loss:</a:t>
            </a:r>
            <a:endParaRPr lang="en-US" dirty="0"/>
          </a:p>
        </p:txBody>
      </p:sp>
      <p:sp>
        <p:nvSpPr>
          <p:cNvPr id="3" name="Content Placeholder 2"/>
          <p:cNvSpPr>
            <a:spLocks noGrp="1"/>
          </p:cNvSpPr>
          <p:nvPr>
            <p:ph sz="half" idx="1"/>
          </p:nvPr>
        </p:nvSpPr>
        <p:spPr>
          <a:xfrm>
            <a:off x="245872" y="966787"/>
            <a:ext cx="9037828" cy="5891213"/>
          </a:xfrm>
        </p:spPr>
        <p:txBody>
          <a:bodyPr>
            <a:normAutofit/>
          </a:bodyPr>
          <a:lstStyle/>
          <a:p>
            <a:r>
              <a:rPr lang="en-GB" sz="2400" dirty="0"/>
              <a:t>Hinge loss is used to measure the performance of a classification model, especially for "maximum-margin" classifiers like . </a:t>
            </a:r>
            <a:r>
              <a:rPr lang="en-GB" sz="2400" dirty="0" smtClean="0"/>
              <a:t>It ensures </a:t>
            </a:r>
            <a:r>
              <a:rPr lang="en-GB" sz="2400" dirty="0"/>
              <a:t>that the predicted classes are not just correct but also far away from the decision </a:t>
            </a:r>
            <a:r>
              <a:rPr lang="en-GB" sz="2400" dirty="0" err="1" smtClean="0"/>
              <a:t>boundarySVM</a:t>
            </a:r>
            <a:r>
              <a:rPr lang="en-GB" sz="2400" dirty="0" smtClean="0"/>
              <a:t>.</a:t>
            </a:r>
            <a:endParaRPr lang="en-US" sz="2400" dirty="0"/>
          </a:p>
        </p:txBody>
      </p:sp>
      <p:sp>
        <p:nvSpPr>
          <p:cNvPr id="5" name="Slide Number Placeholder 4"/>
          <p:cNvSpPr>
            <a:spLocks noGrp="1"/>
          </p:cNvSpPr>
          <p:nvPr>
            <p:ph type="sldNum" sz="quarter" idx="12"/>
          </p:nvPr>
        </p:nvSpPr>
        <p:spPr/>
        <p:txBody>
          <a:bodyPr>
            <a:normAutofit lnSpcReduction="10000"/>
          </a:bodyPr>
          <a:lstStyle/>
          <a:p>
            <a:fld id="{7861E9F1-9214-4563-ABFC-1D940E589AFF}" type="slidenum">
              <a:rPr lang="en-US" smtClean="0"/>
              <a:t>9</a:t>
            </a:fld>
            <a:endParaRPr lang="en-US"/>
          </a:p>
        </p:txBody>
      </p:sp>
      <p:pic>
        <p:nvPicPr>
          <p:cNvPr id="7" name="Picture 6"/>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447800" y="3567650"/>
            <a:ext cx="7010400" cy="689485"/>
          </a:xfrm>
          <a:prstGeom prst="rect">
            <a:avLst/>
          </a:prstGeom>
        </p:spPr>
      </p:pic>
    </p:spTree>
    <p:extLst>
      <p:ext uri="{BB962C8B-B14F-4D97-AF65-F5344CB8AC3E}">
        <p14:creationId xmlns:p14="http://schemas.microsoft.com/office/powerpoint/2010/main" val="1417418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10;\min_\theta C \sum_{i=1}^m \left[&#10;y^{(i)} cost_1(\theta^Tx^{(i)}) + &#10;(1-y^{(i)}) cost_0(\theta^Tx^{(i)})&#10;\right] + &#10;\frac{1}{2} \sum_{i=1}^{n} \theta_j^2&#10;$&#10;&#10;\end{document}"/>
  <p:tag name="IGUANATEXSIZE" val="20"/>
</p:tagLst>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9096</TotalTime>
  <Words>894</Words>
  <Application>Microsoft Office PowerPoint</Application>
  <PresentationFormat>Widescreen</PresentationFormat>
  <Paragraphs>117</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Schoolbook</vt:lpstr>
      <vt:lpstr>Times New Roman</vt:lpstr>
      <vt:lpstr>Wingdings</vt:lpstr>
      <vt:lpstr>Wingdings 2</vt:lpstr>
      <vt:lpstr>View</vt:lpstr>
      <vt:lpstr>PowerPoint Presentation</vt:lpstr>
      <vt:lpstr>Overview:</vt:lpstr>
      <vt:lpstr>Support Vector Machine:</vt:lpstr>
      <vt:lpstr>Type of SVM:</vt:lpstr>
      <vt:lpstr>Soft Margin vs Hard Margin:</vt:lpstr>
      <vt:lpstr>Multiclass Classification</vt:lpstr>
      <vt:lpstr>How it Works:</vt:lpstr>
      <vt:lpstr>Mathematical Intution:</vt:lpstr>
      <vt:lpstr>Hinge Loss:</vt:lpstr>
      <vt:lpstr>Kernel:</vt:lpstr>
      <vt:lpstr>Continue…</vt:lpstr>
      <vt:lpstr>Advantage of SVM:</vt:lpstr>
      <vt:lpstr>SVM  vs Logistic Regression</vt:lpstr>
      <vt:lpstr>Thank You</vt:lpstr>
    </vt:vector>
  </TitlesOfParts>
  <Company>Islamia College Peshawar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Retrieval Foundations &amp; Trends</dc:title>
  <dc:creator>Imran Nawar</dc:creator>
  <cp:keywords>DIP Lab ICP</cp:keywords>
  <cp:lastModifiedBy>Muhammad Zaqeem</cp:lastModifiedBy>
  <cp:revision>455</cp:revision>
  <dcterms:created xsi:type="dcterms:W3CDTF">2015-12-26T11:48:24Z</dcterms:created>
  <dcterms:modified xsi:type="dcterms:W3CDTF">2024-11-01T15:06:55Z</dcterms:modified>
</cp:coreProperties>
</file>