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4"/>
  </p:notesMasterIdLst>
  <p:sldIdLst>
    <p:sldId id="256" r:id="rId2"/>
    <p:sldId id="257" r:id="rId3"/>
    <p:sldId id="258" r:id="rId4"/>
    <p:sldId id="289" r:id="rId5"/>
    <p:sldId id="293" r:id="rId6"/>
    <p:sldId id="294" r:id="rId7"/>
    <p:sldId id="295" r:id="rId8"/>
    <p:sldId id="290" r:id="rId9"/>
    <p:sldId id="291" r:id="rId10"/>
    <p:sldId id="292" r:id="rId11"/>
    <p:sldId id="296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0452" autoAdjust="0"/>
  </p:normalViewPr>
  <p:slideViewPr>
    <p:cSldViewPr snapToGrid="0">
      <p:cViewPr varScale="1">
        <p:scale>
          <a:sx n="63" d="100"/>
          <a:sy n="63" d="100"/>
        </p:scale>
        <p:origin x="72" y="8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2513F-10D7-43B8-BD18-F250194E00F7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027D8-EDF7-4F60-B1D9-953B6983C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4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2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80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E027D8-EDF7-4F60-B1D9-953B6983C2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3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EA57D64-9DC5-4159-89A6-E1EF6778DE39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9167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1F1EE-ACFC-4521-B6C4-E578FAD9D2F1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6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B265F-4CCC-4F87-98B2-1597E9224289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23ED9-1853-4E9A-BEA1-97DB1E34C977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FC99-E00E-4CA7-9A71-4E257C654C63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858256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9440-99FB-4B3B-A256-28D9E5B0C2D8}" type="datetime1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9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6341-CC28-4470-86D6-E0C5AD9E15C0}" type="datetime1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69719-A9B0-4A29-A0B6-5065B2E9BF17}" type="datetime1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6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103CD-44FE-4ED0-BB85-F76BC293C635}" type="datetime1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5E2E-CBE9-4AAB-A5C2-FF2BD7DB911F}" type="datetime1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6C37-131E-4072-8F7D-D15C99E1C145}" type="datetime1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C6D8757-6514-4FC8-A89B-D6B4F4E38CF0}" type="datetime1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861E9F1-9214-4563-ABFC-1D940E589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1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eg"/><Relationship Id="rId4" Type="http://schemas.openxmlformats.org/officeDocument/2006/relationships/image" Target="../media/image22.web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webp"/><Relationship Id="rId4" Type="http://schemas.openxmlformats.org/officeDocument/2006/relationships/image" Target="../media/image4.web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ebp"/><Relationship Id="rId2" Type="http://schemas.openxmlformats.org/officeDocument/2006/relationships/image" Target="../media/image8.webp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webp"/><Relationship Id="rId4" Type="http://schemas.openxmlformats.org/officeDocument/2006/relationships/image" Target="../media/image10.web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0973" y="1865871"/>
            <a:ext cx="5844746" cy="852616"/>
          </a:xfrm>
        </p:spPr>
        <p:txBody>
          <a:bodyPr>
            <a:noAutofit/>
          </a:bodyPr>
          <a:lstStyle/>
          <a:p>
            <a:r>
              <a:rPr lang="en-GB" sz="4400" dirty="0" smtClean="0"/>
              <a:t>Logistic Regression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" y="5343088"/>
            <a:ext cx="4657467" cy="395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smtClean="0"/>
              <a:t>Presented by: Muhammad Zaqeem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0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82880"/>
            <a:ext cx="9692640" cy="868680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Application: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392" y="1264920"/>
            <a:ext cx="448056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Medical </a:t>
            </a:r>
            <a:r>
              <a:rPr lang="en-GB" b="1" dirty="0" smtClean="0"/>
              <a:t>Diagnosis: </a:t>
            </a:r>
            <a:r>
              <a:rPr lang="en-GB" dirty="0" smtClean="0"/>
              <a:t>Logistic </a:t>
            </a:r>
            <a:r>
              <a:rPr lang="en-GB" dirty="0"/>
              <a:t>regression is commonly used in medical fields to predict the presence or absence of a disease (binary classification</a:t>
            </a:r>
            <a:r>
              <a:rPr lang="en-GB" dirty="0" smtClean="0"/>
              <a:t>).</a:t>
            </a:r>
          </a:p>
          <a:p>
            <a:pPr marL="0" indent="0">
              <a:buNone/>
            </a:pPr>
            <a:r>
              <a:rPr lang="en-GB" b="1" dirty="0"/>
              <a:t>Spam </a:t>
            </a:r>
            <a:r>
              <a:rPr lang="en-GB" b="1" dirty="0" smtClean="0"/>
              <a:t>Detection: </a:t>
            </a:r>
            <a:r>
              <a:rPr lang="en-GB" dirty="0" smtClean="0"/>
              <a:t>In </a:t>
            </a:r>
            <a:r>
              <a:rPr lang="en-GB" dirty="0"/>
              <a:t>email filtering, logistic regression is used to classify emails as spam or not spam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b="1" dirty="0"/>
              <a:t>Weather </a:t>
            </a:r>
            <a:r>
              <a:rPr lang="en-GB" b="1" dirty="0" smtClean="0"/>
              <a:t>Prediction: </a:t>
            </a:r>
            <a:r>
              <a:rPr lang="en-GB" dirty="0" smtClean="0"/>
              <a:t>Predicting </a:t>
            </a:r>
            <a:r>
              <a:rPr lang="en-GB" dirty="0"/>
              <a:t>binary weather outcomes like rain or no rain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b="1" dirty="0"/>
              <a:t>Student </a:t>
            </a:r>
            <a:r>
              <a:rPr lang="en-GB" b="1" dirty="0" smtClean="0"/>
              <a:t>Admission: </a:t>
            </a:r>
            <a:r>
              <a:rPr lang="en-GB" dirty="0" smtClean="0"/>
              <a:t>Predicting </a:t>
            </a:r>
            <a:r>
              <a:rPr lang="en-GB" dirty="0"/>
              <a:t>the likelihood of a student getting admitted into a college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b="1" dirty="0"/>
              <a:t>OCR: </a:t>
            </a:r>
            <a:r>
              <a:rPr lang="en-GB" dirty="0"/>
              <a:t>logistic regression can be used to classify whether a given set of features represents a particular character</a:t>
            </a:r>
            <a:endParaRPr lang="en-GB" b="1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030" y="83819"/>
            <a:ext cx="3028950" cy="15144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795" y="1808796"/>
            <a:ext cx="3825240" cy="17011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48" y="3546157"/>
            <a:ext cx="3608832" cy="1935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148" y="5472589"/>
            <a:ext cx="3608832" cy="134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0"/>
            <a:ext cx="8705088" cy="1021080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Linear vs Logistic Regression:</a:t>
            </a:r>
            <a:endParaRPr lang="en-US" sz="28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9"/>
          <a:stretch/>
        </p:blipFill>
        <p:spPr>
          <a:xfrm>
            <a:off x="563880" y="1295399"/>
            <a:ext cx="9254649" cy="504444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4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4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688" y="226149"/>
            <a:ext cx="9692640" cy="56869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688" y="1388401"/>
            <a:ext cx="5899696" cy="3307167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200" dirty="0"/>
              <a:t>Logistic Regression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200" dirty="0"/>
              <a:t>Type of Logistic Regression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200" dirty="0"/>
              <a:t>How Logistic Regression Works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200" dirty="0"/>
              <a:t>Decision Boundary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200" dirty="0"/>
              <a:t>Confusion </a:t>
            </a:r>
            <a:r>
              <a:rPr lang="en-GB" sz="1200" dirty="0" smtClean="0"/>
              <a:t>Metrics</a:t>
            </a:r>
            <a:endParaRPr lang="en-GB" sz="1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200" dirty="0" smtClean="0"/>
              <a:t>Application</a:t>
            </a:r>
            <a:endParaRPr lang="en-GB" sz="1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200" dirty="0"/>
              <a:t>Linear Regression vs Logistic Regression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1200" dirty="0"/>
          </a:p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044"/>
            <a:ext cx="9994753" cy="626283"/>
          </a:xfrm>
        </p:spPr>
        <p:txBody>
          <a:bodyPr>
            <a:noAutofit/>
          </a:bodyPr>
          <a:lstStyle/>
          <a:p>
            <a:r>
              <a:rPr lang="en-GB" sz="2800" b="1" dirty="0"/>
              <a:t>Logistic regression: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41051" y="4010166"/>
            <a:ext cx="215019" cy="285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43850" y="5637193"/>
            <a:ext cx="419100" cy="240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323682"/>
            <a:ext cx="6065338" cy="5534318"/>
          </a:xfrm>
        </p:spPr>
        <p:txBody>
          <a:bodyPr>
            <a:noAutofit/>
          </a:bodyPr>
          <a:lstStyle/>
          <a:p>
            <a:r>
              <a:rPr lang="en-GB" sz="1600" dirty="0"/>
              <a:t>Logistic regression is one of the most popular Supervised Machine Learning algorithm</a:t>
            </a:r>
          </a:p>
          <a:p>
            <a:pPr marL="0" indent="0">
              <a:buNone/>
            </a:pPr>
            <a:endParaRPr lang="en-GB" sz="1600" dirty="0"/>
          </a:p>
          <a:p>
            <a:r>
              <a:rPr lang="en-GB" sz="1600" dirty="0"/>
              <a:t>It is used for predicting the categorical dependent variable using a given set of independent variables.</a:t>
            </a:r>
          </a:p>
          <a:p>
            <a:pPr marL="0" indent="0">
              <a:buNone/>
            </a:pPr>
            <a:endParaRPr lang="en-GB" sz="1600" dirty="0"/>
          </a:p>
          <a:p>
            <a:r>
              <a:rPr lang="en-GB" sz="1600" dirty="0"/>
              <a:t>Logistic regression is used for solving the classification problems</a:t>
            </a:r>
          </a:p>
          <a:p>
            <a:pPr marL="0" indent="0">
              <a:buNone/>
            </a:pPr>
            <a:endParaRPr lang="en-GB" sz="1600" dirty="0"/>
          </a:p>
          <a:p>
            <a:r>
              <a:rPr lang="en-GB" sz="1600" dirty="0"/>
              <a:t>it gives the probabilistic values which lie between 0 and 1.</a:t>
            </a:r>
          </a:p>
          <a:p>
            <a:endParaRPr lang="en-GB" sz="1600" dirty="0"/>
          </a:p>
          <a:p>
            <a:r>
              <a:rPr lang="en-GB" sz="1600" dirty="0"/>
              <a:t>Example:</a:t>
            </a:r>
          </a:p>
          <a:p>
            <a:pPr marL="0" indent="0">
              <a:buNone/>
            </a:pPr>
            <a:r>
              <a:rPr lang="en-GB" sz="1600" dirty="0"/>
              <a:t>                       Classify emails as "Spam (1)" or "Not Spam (0)"</a:t>
            </a:r>
          </a:p>
          <a:p>
            <a:pPr marL="0" indent="0">
              <a:buNone/>
            </a:pPr>
            <a:r>
              <a:rPr lang="en-GB" sz="1600" dirty="0"/>
              <a:t>                             </a:t>
            </a:r>
          </a:p>
          <a:p>
            <a:endParaRPr lang="en-US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125974"/>
            <a:ext cx="3886200" cy="22903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979" y="4133593"/>
            <a:ext cx="3589722" cy="175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1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522" y="-168184"/>
            <a:ext cx="9692640" cy="949916"/>
          </a:xfrm>
        </p:spPr>
        <p:txBody>
          <a:bodyPr>
            <a:normAutofit/>
          </a:bodyPr>
          <a:lstStyle/>
          <a:p>
            <a:r>
              <a:rPr lang="en-GB" sz="2800" b="1" dirty="0"/>
              <a:t>Types of Logistic Regression: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7612" y="1814332"/>
            <a:ext cx="4931230" cy="4357868"/>
          </a:xfrm>
        </p:spPr>
        <p:txBody>
          <a:bodyPr/>
          <a:lstStyle/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522" y="1542054"/>
            <a:ext cx="5022669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/>
              <a:t>Binary Logistic </a:t>
            </a:r>
            <a:r>
              <a:rPr lang="en-GB" sz="1600" b="1" dirty="0" smtClean="0"/>
              <a:t>Regression:</a:t>
            </a:r>
          </a:p>
          <a:p>
            <a:r>
              <a:rPr lang="en-GB" sz="1600" b="1" dirty="0"/>
              <a:t> </a:t>
            </a:r>
            <a:r>
              <a:rPr lang="en-GB" sz="1600" b="1" dirty="0" smtClean="0"/>
              <a:t>                                                 </a:t>
            </a:r>
            <a:r>
              <a:rPr lang="en-GB" sz="1600" dirty="0"/>
              <a:t>Binary logistic regression is used to predict the outcome of a binary dependent variable based on one or more independent variables</a:t>
            </a:r>
            <a:r>
              <a:rPr lang="en-GB" sz="1600" dirty="0" smtClean="0"/>
              <a:t>.</a:t>
            </a:r>
          </a:p>
          <a:p>
            <a:endParaRPr lang="en-US" sz="1600" dirty="0"/>
          </a:p>
          <a:p>
            <a:endParaRPr lang="en-GB" sz="1600" b="1" dirty="0"/>
          </a:p>
          <a:p>
            <a:r>
              <a:rPr lang="en-GB" sz="1600" b="1" dirty="0"/>
              <a:t>Multinomial Logistic Regression</a:t>
            </a:r>
            <a:r>
              <a:rPr lang="en-GB" sz="1600" b="1" dirty="0" smtClean="0"/>
              <a:t>:</a:t>
            </a:r>
          </a:p>
          <a:p>
            <a:r>
              <a:rPr lang="en-GB" sz="1600" b="1" dirty="0"/>
              <a:t> </a:t>
            </a:r>
            <a:r>
              <a:rPr lang="en-GB" sz="1600" b="1" dirty="0" smtClean="0"/>
              <a:t>                                                          </a:t>
            </a:r>
            <a:r>
              <a:rPr lang="en-GB" sz="1600" dirty="0"/>
              <a:t>Used when the outcome has </a:t>
            </a:r>
            <a:r>
              <a:rPr lang="en-GB" sz="1600" b="1" i="1" dirty="0"/>
              <a:t>more than two classes</a:t>
            </a:r>
            <a:r>
              <a:rPr lang="en-GB" sz="1600" dirty="0"/>
              <a:t> (multiclass classification).</a:t>
            </a:r>
          </a:p>
          <a:p>
            <a:endParaRPr lang="en-GB" sz="1600" b="1" dirty="0" smtClean="0"/>
          </a:p>
          <a:p>
            <a:endParaRPr lang="en-GB" sz="1600" b="1" dirty="0"/>
          </a:p>
          <a:p>
            <a:r>
              <a:rPr lang="en-US" sz="1600" b="1" dirty="0"/>
              <a:t>Ordinal Logistic Regression: </a:t>
            </a:r>
            <a:endParaRPr lang="en-US" sz="1600" b="1" dirty="0" smtClean="0"/>
          </a:p>
          <a:p>
            <a:r>
              <a:rPr lang="en-US" sz="1600" b="1" dirty="0"/>
              <a:t> </a:t>
            </a:r>
            <a:r>
              <a:rPr lang="en-US" sz="1600" b="1" dirty="0" smtClean="0"/>
              <a:t>                                                  </a:t>
            </a:r>
            <a:r>
              <a:rPr lang="en-GB" sz="1600" dirty="0" smtClean="0"/>
              <a:t>Used </a:t>
            </a:r>
            <a:r>
              <a:rPr lang="en-GB" sz="1600" dirty="0"/>
              <a:t>when the outcome has </a:t>
            </a:r>
            <a:r>
              <a:rPr lang="en-GB" sz="1600" b="1" i="1" dirty="0"/>
              <a:t>ordered categories</a:t>
            </a:r>
          </a:p>
          <a:p>
            <a:endParaRPr lang="en-US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778" y="4843851"/>
            <a:ext cx="4200062" cy="2014150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778" y="2905994"/>
            <a:ext cx="4200062" cy="19152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778" y="1051042"/>
            <a:ext cx="4200063" cy="20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6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29" y="211822"/>
            <a:ext cx="9692640" cy="741406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How Logistic Regression Works: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9829" y="1143598"/>
            <a:ext cx="5538051" cy="57144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600" b="1" dirty="0" smtClean="0"/>
              <a:t>Input Features : </a:t>
            </a:r>
            <a:r>
              <a:rPr lang="en-GB" sz="1600" dirty="0" smtClean="0"/>
              <a:t>Like other machine learning models, logistic regression takes </a:t>
            </a:r>
            <a:r>
              <a:rPr lang="en-GB" sz="1600" b="1" dirty="0" smtClean="0">
                <a:solidFill>
                  <a:srgbClr val="C00000"/>
                </a:solidFill>
              </a:rPr>
              <a:t>input features</a:t>
            </a:r>
            <a:r>
              <a:rPr lang="en-GB" sz="1600" dirty="0" smtClean="0">
                <a:solidFill>
                  <a:srgbClr val="C00000"/>
                </a:solidFill>
              </a:rPr>
              <a:t> </a:t>
            </a:r>
            <a:r>
              <a:rPr lang="en-GB" sz="1600" dirty="0" smtClean="0"/>
              <a:t>(denoted by X) to make predictions. These features can be continuous, categorical, or a mix of both.</a:t>
            </a:r>
          </a:p>
          <a:p>
            <a:pPr marL="0" indent="0">
              <a:buNone/>
            </a:pPr>
            <a:r>
              <a:rPr lang="en-US" sz="1600" b="1" dirty="0" smtClean="0"/>
              <a:t>Linear Combination of Features: </a:t>
            </a:r>
            <a:r>
              <a:rPr lang="en-US" sz="1600" dirty="0" smtClean="0"/>
              <a:t>In logistic regression, a </a:t>
            </a:r>
            <a:r>
              <a:rPr lang="en-US" sz="1600" b="1" dirty="0" smtClean="0"/>
              <a:t>linear combination</a:t>
            </a:r>
            <a:r>
              <a:rPr lang="en-US" sz="1600" dirty="0" smtClean="0"/>
              <a:t> of the input features is computed using weights (coefficients) and a bias term (intercept):</a:t>
            </a:r>
          </a:p>
          <a:p>
            <a:pPr marL="0" indent="0">
              <a:buNone/>
            </a:pPr>
            <a:r>
              <a:rPr lang="en-GB" sz="1600" dirty="0" smtClean="0"/>
              <a:t>               z=</a:t>
            </a:r>
            <a:r>
              <a:rPr lang="en-GB" sz="1600" dirty="0" err="1" smtClean="0"/>
              <a:t>mx+b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m is weights (slop)</a:t>
            </a:r>
          </a:p>
          <a:p>
            <a:pPr marL="0" indent="0">
              <a:buNone/>
            </a:pPr>
            <a:r>
              <a:rPr lang="en-GB" sz="1600" dirty="0" smtClean="0"/>
              <a:t>b is bias or y-intercept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z </a:t>
            </a:r>
            <a:r>
              <a:rPr lang="en-US" sz="1600" dirty="0"/>
              <a:t>is the result of this linear </a:t>
            </a:r>
            <a:r>
              <a:rPr lang="en-US" sz="1600" dirty="0" smtClean="0"/>
              <a:t>combination</a:t>
            </a:r>
          </a:p>
          <a:p>
            <a:pPr marL="0" indent="0">
              <a:buNone/>
            </a:pPr>
            <a:r>
              <a:rPr lang="en-GB" sz="1700" b="1" dirty="0" smtClean="0"/>
              <a:t>Sigmoid Function: </a:t>
            </a:r>
            <a:r>
              <a:rPr lang="en-GB" sz="1600" dirty="0" smtClean="0"/>
              <a:t>logistic </a:t>
            </a:r>
            <a:r>
              <a:rPr lang="en-GB" sz="1600" dirty="0"/>
              <a:t>regression transforms the result of the linear combination (</a:t>
            </a:r>
            <a:r>
              <a:rPr lang="en-GB" sz="1600" dirty="0" smtClean="0"/>
              <a:t>z) </a:t>
            </a:r>
            <a:r>
              <a:rPr lang="en-GB" sz="1600" dirty="0"/>
              <a:t>into a </a:t>
            </a:r>
            <a:r>
              <a:rPr lang="en-GB" sz="1600" b="1" dirty="0"/>
              <a:t>probability</a:t>
            </a:r>
            <a:r>
              <a:rPr lang="en-GB" sz="1600" dirty="0"/>
              <a:t> using the </a:t>
            </a:r>
            <a:r>
              <a:rPr lang="en-GB" sz="1600" b="1" dirty="0"/>
              <a:t>sigmoid function</a:t>
            </a:r>
            <a:r>
              <a:rPr lang="en-GB" sz="1600" dirty="0"/>
              <a:t>. The sigmoid function ensures that the output is always between 0 and </a:t>
            </a:r>
            <a:r>
              <a:rPr lang="en-GB" sz="1600" dirty="0" smtClean="0"/>
              <a:t>1.The </a:t>
            </a:r>
            <a:r>
              <a:rPr lang="en-GB" sz="1600" dirty="0"/>
              <a:t>sigmoid function maps any value of </a:t>
            </a:r>
            <a:r>
              <a:rPr lang="en-GB" sz="1600" dirty="0" smtClean="0"/>
              <a:t>z </a:t>
            </a:r>
            <a:r>
              <a:rPr lang="en-GB" sz="1600" dirty="0"/>
              <a:t>into a range between 0 and 1, which can be interpreted as a </a:t>
            </a:r>
            <a:r>
              <a:rPr lang="en-GB" sz="1600" dirty="0" smtClean="0"/>
              <a:t>probability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5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876" y="2151520"/>
            <a:ext cx="5027964" cy="2804139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" t="12255" r="76902" b="69636"/>
          <a:stretch/>
        </p:blipFill>
        <p:spPr>
          <a:xfrm>
            <a:off x="2038864" y="6191022"/>
            <a:ext cx="1742303" cy="6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255" y="93911"/>
            <a:ext cx="7202507" cy="585711"/>
          </a:xfrm>
        </p:spPr>
        <p:txBody>
          <a:bodyPr>
            <a:normAutofit/>
          </a:bodyPr>
          <a:lstStyle/>
          <a:p>
            <a:r>
              <a:rPr lang="en-GB" sz="2800" dirty="0" err="1" smtClean="0"/>
              <a:t>Cont</a:t>
            </a:r>
            <a:r>
              <a:rPr lang="en-GB" sz="2800" dirty="0" smtClean="0"/>
              <a:t>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093" y="939114"/>
            <a:ext cx="5705857" cy="5918886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 smtClean="0"/>
              <a:t>Cost function: </a:t>
            </a:r>
            <a:r>
              <a:rPr lang="en-GB" sz="1600" dirty="0"/>
              <a:t>Logistic regression uses a special </a:t>
            </a:r>
            <a:r>
              <a:rPr lang="en-GB" sz="1600" b="1" dirty="0"/>
              <a:t>cost function</a:t>
            </a:r>
            <a:r>
              <a:rPr lang="en-GB" sz="1600" dirty="0"/>
              <a:t> called </a:t>
            </a:r>
            <a:r>
              <a:rPr lang="en-GB" sz="1600" b="1" dirty="0"/>
              <a:t>log-loss</a:t>
            </a:r>
            <a:r>
              <a:rPr lang="en-GB" sz="1600" dirty="0"/>
              <a:t> or </a:t>
            </a:r>
            <a:r>
              <a:rPr lang="en-GB" sz="1600" b="1" dirty="0"/>
              <a:t>binary cross-entropy</a:t>
            </a:r>
            <a:r>
              <a:rPr lang="en-GB" sz="1600" dirty="0"/>
              <a:t> to measure how well the model is performing</a:t>
            </a:r>
            <a:r>
              <a:rPr lang="en-GB" sz="1600" dirty="0" smtClean="0"/>
              <a:t>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2000" b="1" dirty="0" smtClean="0"/>
              <a:t>Gradient Descent: </a:t>
            </a:r>
            <a:r>
              <a:rPr lang="en-GB" sz="2000" dirty="0" smtClean="0"/>
              <a:t>G</a:t>
            </a:r>
            <a:r>
              <a:rPr lang="en-GB" dirty="0" smtClean="0"/>
              <a:t>radient </a:t>
            </a:r>
            <a:r>
              <a:rPr lang="en-GB" dirty="0"/>
              <a:t>descent changes the value of our weights in such a way that it always converges to minimum </a:t>
            </a:r>
            <a:r>
              <a:rPr lang="en-GB" dirty="0" smtClean="0"/>
              <a:t>point.</a:t>
            </a:r>
          </a:p>
          <a:p>
            <a:pPr marL="0" indent="0">
              <a:buNone/>
            </a:pPr>
            <a:r>
              <a:rPr lang="en-GB" dirty="0"/>
              <a:t>I</a:t>
            </a:r>
            <a:r>
              <a:rPr lang="en-GB" dirty="0" smtClean="0"/>
              <a:t>t </a:t>
            </a:r>
            <a:r>
              <a:rPr lang="en-GB" dirty="0"/>
              <a:t>aims at finding the optimal weights which minimize the loss function of our model.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000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91" y="2148046"/>
            <a:ext cx="4406900" cy="736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40" y="344216"/>
            <a:ext cx="4267200" cy="17892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40" y="4858826"/>
            <a:ext cx="4267200" cy="1679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40" y="2352062"/>
            <a:ext cx="4267200" cy="20695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93" y="4806220"/>
            <a:ext cx="4971867" cy="205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0"/>
            <a:ext cx="5154168" cy="837882"/>
          </a:xfrm>
        </p:spPr>
        <p:txBody>
          <a:bodyPr/>
          <a:lstStyle/>
          <a:p>
            <a:r>
              <a:rPr lang="en-GB" sz="2800" b="1" dirty="0" smtClean="0"/>
              <a:t>Decision Boundary</a:t>
            </a:r>
            <a:r>
              <a:rPr lang="en-GB" sz="2800" b="1" dirty="0"/>
              <a:t>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192" y="1158240"/>
            <a:ext cx="5349240" cy="502189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decision boundary in logistic regression is a boundary that separates the instances of one class from the instances of the other </a:t>
            </a:r>
            <a:r>
              <a:rPr lang="en-GB" dirty="0" smtClean="0"/>
              <a:t>class</a:t>
            </a:r>
          </a:p>
          <a:p>
            <a:pPr marL="0" indent="0">
              <a:buNone/>
            </a:pPr>
            <a:r>
              <a:rPr lang="en-GB" dirty="0"/>
              <a:t>It is a line (in two dimensions) or a hyperplane (in higher </a:t>
            </a:r>
            <a:r>
              <a:rPr lang="en-GB" dirty="0" smtClean="0"/>
              <a:t>dimensions)</a:t>
            </a:r>
          </a:p>
          <a:p>
            <a:pPr marL="0" indent="0">
              <a:buNone/>
            </a:pPr>
            <a:r>
              <a:rPr lang="en-GB" dirty="0"/>
              <a:t>In logistic regression, the decision boundary is determined by the weights assigned to the input </a:t>
            </a:r>
            <a:r>
              <a:rPr lang="en-GB" dirty="0" smtClean="0"/>
              <a:t>features</a:t>
            </a:r>
          </a:p>
          <a:p>
            <a:pPr marL="0" indent="0">
              <a:buNone/>
            </a:pPr>
            <a:r>
              <a:rPr lang="en-GB" dirty="0"/>
              <a:t>The weights control the slope and position of the decision </a:t>
            </a:r>
            <a:r>
              <a:rPr lang="en-GB" dirty="0" smtClean="0"/>
              <a:t>boundary</a:t>
            </a:r>
          </a:p>
          <a:p>
            <a:pPr marL="0" indent="0">
              <a:buNone/>
            </a:pPr>
            <a:r>
              <a:rPr lang="en-GB" dirty="0"/>
              <a:t>If the weights are such that the positive class instances have a higher probability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163" y="2099887"/>
            <a:ext cx="4481512" cy="2589964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7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82" y="296562"/>
            <a:ext cx="3977393" cy="547085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Confusion Metrix: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607" y="1272746"/>
            <a:ext cx="5262496" cy="54931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700" dirty="0"/>
              <a:t>A </a:t>
            </a:r>
            <a:r>
              <a:rPr lang="en-GB" sz="1700" b="1" dirty="0"/>
              <a:t>confusion matrix</a:t>
            </a:r>
            <a:r>
              <a:rPr lang="en-GB" sz="1700" dirty="0"/>
              <a:t> is a matrix that summarizes the performance of a machine learning model on a set of test </a:t>
            </a:r>
            <a:r>
              <a:rPr lang="en-GB" sz="1700" dirty="0" smtClean="0"/>
              <a:t>data</a:t>
            </a:r>
          </a:p>
          <a:p>
            <a:pPr marL="0" indent="0">
              <a:buNone/>
            </a:pPr>
            <a:r>
              <a:rPr lang="en-GB" sz="1700" dirty="0"/>
              <a:t>It is a means of displaying the number of accurate and inaccurate instances based on the model’s </a:t>
            </a:r>
            <a:r>
              <a:rPr lang="en-GB" sz="1700" dirty="0" smtClean="0"/>
              <a:t>predictions</a:t>
            </a:r>
          </a:p>
          <a:p>
            <a:pPr marL="0" indent="0" fontAlgn="base">
              <a:buNone/>
            </a:pPr>
            <a:r>
              <a:rPr lang="en-GB" sz="1700" b="1" i="1" u="sng" dirty="0" smtClean="0"/>
              <a:t>True </a:t>
            </a:r>
            <a:r>
              <a:rPr lang="en-GB" sz="1700" b="1" i="1" u="sng" dirty="0"/>
              <a:t>Positive (TP):</a:t>
            </a:r>
            <a:r>
              <a:rPr lang="en-GB" sz="1700" dirty="0"/>
              <a:t> The model correctly predicted a positive outcome (the actual outcome was positive).</a:t>
            </a:r>
          </a:p>
          <a:p>
            <a:pPr marL="0" indent="0" fontAlgn="base">
              <a:buNone/>
            </a:pPr>
            <a:r>
              <a:rPr lang="en-GB" sz="1700" b="1" i="1" dirty="0"/>
              <a:t>True Negative (TN):</a:t>
            </a:r>
            <a:r>
              <a:rPr lang="en-GB" sz="1700" dirty="0"/>
              <a:t> The model correctly predicted a negative outcome (the actual outcome was negative).</a:t>
            </a:r>
          </a:p>
          <a:p>
            <a:pPr marL="0" indent="0" fontAlgn="base">
              <a:buNone/>
            </a:pPr>
            <a:r>
              <a:rPr lang="en-GB" sz="1700" b="1" u="sng" dirty="0"/>
              <a:t>False Positive (FP):</a:t>
            </a:r>
            <a:r>
              <a:rPr lang="en-GB" sz="1700" dirty="0"/>
              <a:t> The model incorrectly predicted a positive outcome (the actual outcome was negative</a:t>
            </a:r>
            <a:r>
              <a:rPr lang="en-GB" sz="1700" dirty="0" smtClean="0"/>
              <a:t>).</a:t>
            </a:r>
            <a:endParaRPr lang="en-GB" sz="1700" dirty="0"/>
          </a:p>
          <a:p>
            <a:pPr marL="0" indent="0" fontAlgn="base">
              <a:buNone/>
            </a:pPr>
            <a:r>
              <a:rPr lang="en-GB" sz="1700" b="1" i="1" u="sng" dirty="0"/>
              <a:t>False Negative (FN):</a:t>
            </a:r>
            <a:r>
              <a:rPr lang="en-GB" sz="1700" dirty="0"/>
              <a:t> The model incorrectly predicted a negative outcome (the actual outcome was positive).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293" y="3602295"/>
            <a:ext cx="4125921" cy="28667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42"/>
          <a:stretch/>
        </p:blipFill>
        <p:spPr>
          <a:xfrm>
            <a:off x="7243667" y="843647"/>
            <a:ext cx="4087547" cy="2227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312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09" y="185351"/>
            <a:ext cx="2692290" cy="591569"/>
          </a:xfrm>
        </p:spPr>
        <p:txBody>
          <a:bodyPr>
            <a:normAutofit/>
          </a:bodyPr>
          <a:lstStyle/>
          <a:p>
            <a:r>
              <a:rPr lang="en-GB" sz="2800" b="1" dirty="0" smtClean="0"/>
              <a:t>Con…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809" y="1161535"/>
            <a:ext cx="4480560" cy="4819135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/>
              <a:t>Accuracy: </a:t>
            </a:r>
            <a:r>
              <a:rPr lang="en-GB" sz="1600" dirty="0" smtClean="0"/>
              <a:t>it measures </a:t>
            </a:r>
            <a:r>
              <a:rPr lang="en-GB" sz="1600" dirty="0"/>
              <a:t>how often a machine learning model correctly predicts the outcome. You can calculate accuracy by dividing the number of correct predictions by the total number of predictions</a:t>
            </a:r>
            <a:r>
              <a:rPr lang="en-GB" dirty="0"/>
              <a:t>. </a:t>
            </a: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Precision: </a:t>
            </a:r>
            <a:r>
              <a:rPr lang="en-GB" dirty="0"/>
              <a:t>Precision tells us how many of the correctly predicted cases actually turned out to be positive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b="1" dirty="0" smtClean="0"/>
              <a:t>Recall: </a:t>
            </a:r>
            <a:r>
              <a:rPr lang="en-GB" dirty="0"/>
              <a:t>Recall tells us how many of the actual positive cases we were able to predict correctly with our model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r>
              <a:rPr lang="en-GB" b="1" dirty="0"/>
              <a:t>F1 Score: </a:t>
            </a:r>
            <a:r>
              <a:rPr lang="en-GB" dirty="0"/>
              <a:t>It is the harmonic mean of precision and recall values. It is maximum when precision is equal to recall</a:t>
            </a:r>
            <a:endParaRPr lang="en-GB" b="1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162" y="2060578"/>
            <a:ext cx="3768677" cy="160659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7861E9F1-9214-4563-ABFC-1D940E589AFF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162" y="3667170"/>
            <a:ext cx="3768677" cy="17484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162" y="571148"/>
            <a:ext cx="3768678" cy="13964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9" b="11850"/>
          <a:stretch/>
        </p:blipFill>
        <p:spPr>
          <a:xfrm>
            <a:off x="8192323" y="5324367"/>
            <a:ext cx="2857500" cy="108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7865</TotalTime>
  <Words>805</Words>
  <Application>Microsoft Office PowerPoint</Application>
  <PresentationFormat>Widescreen</PresentationFormat>
  <Paragraphs>94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Schoolbook</vt:lpstr>
      <vt:lpstr>Wingdings</vt:lpstr>
      <vt:lpstr>Wingdings 2</vt:lpstr>
      <vt:lpstr>View</vt:lpstr>
      <vt:lpstr>Logistic Regression</vt:lpstr>
      <vt:lpstr>Overview</vt:lpstr>
      <vt:lpstr>Logistic regression:</vt:lpstr>
      <vt:lpstr>Types of Logistic Regression:</vt:lpstr>
      <vt:lpstr>How Logistic Regression Works:</vt:lpstr>
      <vt:lpstr>Cont…</vt:lpstr>
      <vt:lpstr>Decision Boundary:</vt:lpstr>
      <vt:lpstr>Confusion Metrix:</vt:lpstr>
      <vt:lpstr>Con…</vt:lpstr>
      <vt:lpstr>Application:</vt:lpstr>
      <vt:lpstr>Linear vs Logistic Regression:</vt:lpstr>
      <vt:lpstr>Thank You</vt:lpstr>
    </vt:vector>
  </TitlesOfParts>
  <Company>Islamia College Peshawar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Retrieval Foundations &amp; Trends</dc:title>
  <dc:creator>Imran Nawar</dc:creator>
  <cp:keywords>DIP Lab ICP</cp:keywords>
  <cp:lastModifiedBy>Muhammad Zaqeem</cp:lastModifiedBy>
  <cp:revision>438</cp:revision>
  <dcterms:created xsi:type="dcterms:W3CDTF">2015-12-26T11:48:24Z</dcterms:created>
  <dcterms:modified xsi:type="dcterms:W3CDTF">2024-10-20T07:12:46Z</dcterms:modified>
</cp:coreProperties>
</file>