
<file path=[Content_Types].xml><?xml version="1.0" encoding="utf-8"?>
<Types xmlns="http://schemas.openxmlformats.org/package/2006/content-types">
  <Default Extension="webp"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76" d="100"/>
          <a:sy n="76" d="100"/>
        </p:scale>
        <p:origin x="126"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4EEFEAB3-9A7B-4CDA-9435-E25D0A8299C8}" type="datetimeFigureOut">
              <a:rPr lang="en-US" smtClean="0"/>
              <a:t>11/5/2024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59921D08-B920-4FB0-8EA9-E3E2BFEA872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79141707"/>
      </p:ext>
    </p:extLst>
  </p:cSld>
  <p:clrMapOvr>
    <a:overrideClrMapping bg1="dk1" tx1="lt1" bg2="dk2" tx2="lt2" accent1="accent1" accent2="accent2" accent3="accent3" accent4="accent4" accent5="accent5" accent6="accent6" hlink="hlink" folHlink="folHlink"/>
  </p:clrMapOvr>
  <p:extLst mod="1">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FEAB3-9A7B-4CDA-9435-E25D0A8299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2647959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FEAB3-9A7B-4CDA-9435-E25D0A8299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4092957062"/>
      </p:ext>
    </p:extLst>
  </p:cSld>
  <p:clrMapOvr>
    <a:masterClrMapping/>
  </p:clrMapOvr>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EEFEAB3-9A7B-4CDA-9435-E25D0A8299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154903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smtClean="0"/>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EEFEAB3-9A7B-4CDA-9435-E25D0A8299C8}"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921D08-B920-4FB0-8EA9-E3E2BFEA872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50874803"/>
      </p:ext>
    </p:extLst>
  </p:cSld>
  <p:clrMapOvr>
    <a:masterClrMapping/>
  </p:clrMapOvr>
  <p:extLst mod="1">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EEFEAB3-9A7B-4CDA-9435-E25D0A8299C8}"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299835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smtClean="0"/>
              <a:t>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EEFEAB3-9A7B-4CDA-9435-E25D0A8299C8}"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920075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EEFEAB3-9A7B-4CDA-9435-E25D0A8299C8}"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1680993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EFEAB3-9A7B-4CDA-9435-E25D0A8299C8}"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2196803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EFEAB3-9A7B-4CDA-9435-E25D0A8299C8}"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323178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EEFEAB3-9A7B-4CDA-9435-E25D0A8299C8}"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921D08-B920-4FB0-8EA9-E3E2BFEA872D}" type="slidenum">
              <a:rPr lang="en-US" smtClean="0"/>
              <a:t>‹#›</a:t>
            </a:fld>
            <a:endParaRPr lang="en-US"/>
          </a:p>
        </p:txBody>
      </p:sp>
    </p:spTree>
    <p:extLst>
      <p:ext uri="{BB962C8B-B14F-4D97-AF65-F5344CB8AC3E}">
        <p14:creationId xmlns:p14="http://schemas.microsoft.com/office/powerpoint/2010/main" val="329149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4EEFEAB3-9A7B-4CDA-9435-E25D0A8299C8}" type="datetimeFigureOut">
              <a:rPr lang="en-US" smtClean="0"/>
              <a:t>11/5/2024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59921D08-B920-4FB0-8EA9-E3E2BFEA872D}" type="slidenum">
              <a:rPr lang="en-US" smtClean="0"/>
              <a:t>‹#›</a:t>
            </a:fld>
            <a:endParaRPr lang="en-US"/>
          </a:p>
        </p:txBody>
      </p:sp>
    </p:spTree>
    <p:extLst>
      <p:ext uri="{BB962C8B-B14F-4D97-AF65-F5344CB8AC3E}">
        <p14:creationId xmlns:p14="http://schemas.microsoft.com/office/powerpoint/2010/main" val="41762409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93668" y="2882900"/>
            <a:ext cx="4815332" cy="660400"/>
          </a:xfrm>
        </p:spPr>
        <p:txBody>
          <a:bodyPr>
            <a:noAutofit/>
          </a:bodyPr>
          <a:lstStyle/>
          <a:p>
            <a:r>
              <a:rPr lang="en-GB" sz="4400" b="1" dirty="0" smtClean="0"/>
              <a:t>Random</a:t>
            </a:r>
            <a:r>
              <a:rPr lang="en-GB" sz="4400" dirty="0" smtClean="0"/>
              <a:t> </a:t>
            </a:r>
            <a:r>
              <a:rPr lang="en-GB" sz="4400" b="1" dirty="0" smtClean="0"/>
              <a:t>Forest</a:t>
            </a:r>
            <a:endParaRPr lang="en-US" sz="4400" b="1" dirty="0"/>
          </a:p>
        </p:txBody>
      </p:sp>
      <p:sp>
        <p:nvSpPr>
          <p:cNvPr id="3" name="Subtitle 2"/>
          <p:cNvSpPr>
            <a:spLocks noGrp="1"/>
          </p:cNvSpPr>
          <p:nvPr>
            <p:ph type="subTitle" idx="1"/>
          </p:nvPr>
        </p:nvSpPr>
        <p:spPr>
          <a:xfrm>
            <a:off x="652272" y="5219700"/>
            <a:ext cx="9418320" cy="520700"/>
          </a:xfrm>
        </p:spPr>
        <p:txBody>
          <a:bodyPr/>
          <a:lstStyle/>
          <a:p>
            <a:r>
              <a:rPr lang="en-GB" dirty="0" smtClean="0"/>
              <a:t>Presented by : Muhammad Zaqeem</a:t>
            </a:r>
            <a:endParaRPr lang="en-US" dirty="0"/>
          </a:p>
        </p:txBody>
      </p:sp>
    </p:spTree>
    <p:extLst>
      <p:ext uri="{BB962C8B-B14F-4D97-AF65-F5344CB8AC3E}">
        <p14:creationId xmlns:p14="http://schemas.microsoft.com/office/powerpoint/2010/main" val="4027244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414272" y="1343152"/>
            <a:ext cx="9418320" cy="4041648"/>
          </a:xfrm>
        </p:spPr>
        <p:txBody>
          <a:bodyPr/>
          <a:lstStyle/>
          <a:p>
            <a:r>
              <a:rPr lang="en-GB" dirty="0" smtClean="0"/>
              <a:t>Thank You</a:t>
            </a:r>
            <a:endParaRPr lang="en-US" dirty="0"/>
          </a:p>
        </p:txBody>
      </p:sp>
    </p:spTree>
    <p:extLst>
      <p:ext uri="{BB962C8B-B14F-4D97-AF65-F5344CB8AC3E}">
        <p14:creationId xmlns:p14="http://schemas.microsoft.com/office/powerpoint/2010/main" val="920273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632" y="2222"/>
            <a:ext cx="9692640" cy="776922"/>
          </a:xfrm>
        </p:spPr>
        <p:txBody>
          <a:bodyPr/>
          <a:lstStyle/>
          <a:p>
            <a:r>
              <a:rPr lang="en-GB" b="1" dirty="0" smtClean="0"/>
              <a:t>Overview:</a:t>
            </a:r>
            <a:endParaRPr lang="en-US" b="1" dirty="0"/>
          </a:p>
        </p:txBody>
      </p:sp>
      <p:sp>
        <p:nvSpPr>
          <p:cNvPr id="3" name="Content Placeholder 2"/>
          <p:cNvSpPr>
            <a:spLocks noGrp="1"/>
          </p:cNvSpPr>
          <p:nvPr>
            <p:ph idx="1"/>
          </p:nvPr>
        </p:nvSpPr>
        <p:spPr>
          <a:xfrm>
            <a:off x="383032" y="1943101"/>
            <a:ext cx="8595360" cy="3594100"/>
          </a:xfrm>
        </p:spPr>
        <p:txBody>
          <a:bodyPr>
            <a:normAutofit/>
          </a:bodyPr>
          <a:lstStyle/>
          <a:p>
            <a:r>
              <a:rPr lang="en-GB" sz="2400" b="1" dirty="0" smtClean="0"/>
              <a:t>Random Forest</a:t>
            </a:r>
          </a:p>
          <a:p>
            <a:r>
              <a:rPr lang="en-GB" sz="2400" b="1" dirty="0" smtClean="0"/>
              <a:t>How it Works</a:t>
            </a:r>
          </a:p>
          <a:p>
            <a:r>
              <a:rPr lang="en-GB" sz="2400" b="1" dirty="0" smtClean="0"/>
              <a:t>Assumption of Random Forest</a:t>
            </a:r>
          </a:p>
          <a:p>
            <a:r>
              <a:rPr lang="en-GB" sz="2400" b="1" dirty="0" err="1" smtClean="0"/>
              <a:t>Hyperparameters</a:t>
            </a:r>
            <a:r>
              <a:rPr lang="en-GB" sz="2400" b="1" dirty="0" smtClean="0"/>
              <a:t> in Random Forest</a:t>
            </a:r>
          </a:p>
          <a:p>
            <a:r>
              <a:rPr lang="en-GB" sz="2400" b="1" dirty="0" smtClean="0"/>
              <a:t>OOB (Out Of Bag)</a:t>
            </a:r>
            <a:endParaRPr lang="en-US" sz="2400" b="1" dirty="0"/>
          </a:p>
        </p:txBody>
      </p:sp>
    </p:spTree>
    <p:extLst>
      <p:ext uri="{BB962C8B-B14F-4D97-AF65-F5344CB8AC3E}">
        <p14:creationId xmlns:p14="http://schemas.microsoft.com/office/powerpoint/2010/main" val="3035570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 y="-162878"/>
            <a:ext cx="9692640" cy="853122"/>
          </a:xfrm>
        </p:spPr>
        <p:txBody>
          <a:bodyPr/>
          <a:lstStyle/>
          <a:p>
            <a:r>
              <a:rPr lang="en-GB" b="1" dirty="0" smtClean="0"/>
              <a:t>Random Forest:</a:t>
            </a:r>
            <a:endParaRPr lang="en-US" b="1" dirty="0"/>
          </a:p>
        </p:txBody>
      </p:sp>
      <p:sp>
        <p:nvSpPr>
          <p:cNvPr id="3" name="Content Placeholder 2"/>
          <p:cNvSpPr>
            <a:spLocks noGrp="1"/>
          </p:cNvSpPr>
          <p:nvPr>
            <p:ph idx="1"/>
          </p:nvPr>
        </p:nvSpPr>
        <p:spPr>
          <a:xfrm>
            <a:off x="16764" y="1333500"/>
            <a:ext cx="7273036" cy="5753100"/>
          </a:xfrm>
        </p:spPr>
        <p:txBody>
          <a:bodyPr>
            <a:normAutofit/>
          </a:bodyPr>
          <a:lstStyle/>
          <a:p>
            <a:r>
              <a:rPr lang="en-GB" sz="2400" dirty="0"/>
              <a:t>Random </a:t>
            </a:r>
            <a:r>
              <a:rPr lang="en-GB" sz="2400" dirty="0" smtClean="0"/>
              <a:t>forest</a:t>
            </a:r>
            <a:r>
              <a:rPr lang="en-GB" sz="2400" dirty="0"/>
              <a:t> </a:t>
            </a:r>
            <a:r>
              <a:rPr lang="en-GB" sz="2400" dirty="0" smtClean="0"/>
              <a:t>is </a:t>
            </a:r>
            <a:r>
              <a:rPr lang="en-GB" sz="2400" dirty="0"/>
              <a:t> developed by Leo </a:t>
            </a:r>
            <a:r>
              <a:rPr lang="en-GB" sz="2400" dirty="0" err="1"/>
              <a:t>Breiman</a:t>
            </a:r>
            <a:r>
              <a:rPr lang="en-GB" sz="2400" dirty="0"/>
              <a:t> and Adele </a:t>
            </a:r>
            <a:r>
              <a:rPr lang="en-GB" sz="2400" dirty="0" smtClean="0"/>
              <a:t>Cutler in 2001</a:t>
            </a:r>
          </a:p>
          <a:p>
            <a:r>
              <a:rPr lang="en-GB" sz="2400" dirty="0" smtClean="0"/>
              <a:t>It </a:t>
            </a:r>
            <a:r>
              <a:rPr lang="en-GB" sz="2400" dirty="0"/>
              <a:t>is a powerful machine learning algorithm that </a:t>
            </a:r>
            <a:r>
              <a:rPr lang="en-GB" sz="2400" dirty="0" smtClean="0"/>
              <a:t>belongs </a:t>
            </a:r>
            <a:r>
              <a:rPr lang="en-GB" sz="2400" dirty="0"/>
              <a:t>to the </a:t>
            </a:r>
            <a:r>
              <a:rPr lang="en-GB" sz="2400" b="1" dirty="0"/>
              <a:t>ensemble learning</a:t>
            </a:r>
            <a:r>
              <a:rPr lang="en-GB" sz="2400" dirty="0"/>
              <a:t> family</a:t>
            </a:r>
            <a:r>
              <a:rPr lang="en-GB" sz="2400" dirty="0" smtClean="0"/>
              <a:t>.</a:t>
            </a:r>
          </a:p>
          <a:p>
            <a:r>
              <a:rPr lang="en-US" sz="2400" dirty="0"/>
              <a:t>Ensemble methods combine multiple models to improve prediction </a:t>
            </a:r>
            <a:r>
              <a:rPr lang="en-US" sz="2400" dirty="0" smtClean="0"/>
              <a:t>accuracy.</a:t>
            </a:r>
          </a:p>
          <a:p>
            <a:r>
              <a:rPr lang="en-GB" sz="2400" dirty="0"/>
              <a:t>In the case of Random Forest, it’s a combination of </a:t>
            </a:r>
            <a:r>
              <a:rPr lang="en-GB" sz="2400" b="1" dirty="0"/>
              <a:t>multiple decision </a:t>
            </a:r>
            <a:r>
              <a:rPr lang="en-GB" sz="2400" b="1" dirty="0" smtClean="0"/>
              <a:t>trees.</a:t>
            </a:r>
          </a:p>
          <a:p>
            <a:r>
              <a:rPr lang="en-GB" sz="2400" dirty="0"/>
              <a:t>it handles both classification and regression </a:t>
            </a:r>
            <a:r>
              <a:rPr lang="en-GB" sz="2400" dirty="0" smtClean="0"/>
              <a:t>problems.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2500" y="1866900"/>
            <a:ext cx="3949700" cy="3568700"/>
          </a:xfrm>
          <a:prstGeom prst="rect">
            <a:avLst/>
          </a:prstGeom>
        </p:spPr>
      </p:pic>
    </p:spTree>
    <p:extLst>
      <p:ext uri="{BB962C8B-B14F-4D97-AF65-F5344CB8AC3E}">
        <p14:creationId xmlns:p14="http://schemas.microsoft.com/office/powerpoint/2010/main" val="3249054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1600"/>
            <a:ext cx="9692640" cy="685800"/>
          </a:xfrm>
        </p:spPr>
        <p:txBody>
          <a:bodyPr>
            <a:normAutofit fontScale="90000"/>
          </a:bodyPr>
          <a:lstStyle/>
          <a:p>
            <a:r>
              <a:rPr lang="en-GB" b="1" dirty="0" smtClean="0"/>
              <a:t>How it Works:</a:t>
            </a:r>
            <a:endParaRPr lang="en-US" b="1" dirty="0"/>
          </a:p>
        </p:txBody>
      </p:sp>
      <p:sp>
        <p:nvSpPr>
          <p:cNvPr id="3" name="Content Placeholder 2"/>
          <p:cNvSpPr>
            <a:spLocks noGrp="1"/>
          </p:cNvSpPr>
          <p:nvPr>
            <p:ph idx="1"/>
          </p:nvPr>
        </p:nvSpPr>
        <p:spPr>
          <a:xfrm>
            <a:off x="0" y="596900"/>
            <a:ext cx="11480800" cy="6261100"/>
          </a:xfrm>
        </p:spPr>
        <p:txBody>
          <a:bodyPr>
            <a:normAutofit/>
          </a:bodyPr>
          <a:lstStyle/>
          <a:p>
            <a:pPr marL="0" indent="0">
              <a:buNone/>
            </a:pPr>
            <a:r>
              <a:rPr lang="en-GB" sz="2400" b="1" dirty="0" smtClean="0"/>
              <a:t>1:  </a:t>
            </a:r>
            <a:r>
              <a:rPr lang="en-GB" sz="2400" b="1" u="sng" dirty="0" smtClean="0"/>
              <a:t>Create </a:t>
            </a:r>
            <a:r>
              <a:rPr lang="en-GB" sz="2400" b="1" u="sng" dirty="0"/>
              <a:t>Multiple Bootstrap </a:t>
            </a:r>
            <a:r>
              <a:rPr lang="en-GB" sz="2400" b="1" u="sng" dirty="0" smtClean="0"/>
              <a:t>Samples: </a:t>
            </a:r>
            <a:r>
              <a:rPr lang="en-GB" sz="2400" dirty="0" smtClean="0"/>
              <a:t>Random Forest </a:t>
            </a:r>
            <a:r>
              <a:rPr lang="en-GB" sz="2400" dirty="0"/>
              <a:t>starts by creating multiple </a:t>
            </a:r>
            <a:r>
              <a:rPr lang="en-GB" sz="2400" b="1" dirty="0"/>
              <a:t>bootstrap samples</a:t>
            </a:r>
            <a:r>
              <a:rPr lang="en-GB" sz="2400" dirty="0"/>
              <a:t>. These are random samples taken from the original dataset </a:t>
            </a:r>
            <a:r>
              <a:rPr lang="en-GB" sz="2400" b="1" dirty="0"/>
              <a:t>with </a:t>
            </a:r>
            <a:r>
              <a:rPr lang="en-GB" sz="2400" b="1" dirty="0" smtClean="0"/>
              <a:t>replacement</a:t>
            </a:r>
            <a:r>
              <a:rPr lang="en-GB" sz="2400" dirty="0" smtClean="0"/>
              <a:t>.</a:t>
            </a:r>
          </a:p>
          <a:p>
            <a:pPr marL="0" indent="0">
              <a:buNone/>
            </a:pPr>
            <a:r>
              <a:rPr lang="en-GB" sz="2400" b="1" dirty="0" smtClean="0"/>
              <a:t>2: </a:t>
            </a:r>
            <a:r>
              <a:rPr lang="en-GB" sz="2400" b="1" u="sng" dirty="0" smtClean="0"/>
              <a:t>Build </a:t>
            </a:r>
            <a:r>
              <a:rPr lang="en-GB" sz="2400" b="1" u="sng" dirty="0"/>
              <a:t>Decision Trees on Each </a:t>
            </a:r>
            <a:r>
              <a:rPr lang="en-GB" sz="2400" b="1" u="sng" dirty="0" smtClean="0"/>
              <a:t>Sample </a:t>
            </a:r>
            <a:r>
              <a:rPr lang="en-GB" sz="2400" dirty="0" smtClean="0"/>
              <a:t>For each </a:t>
            </a:r>
            <a:r>
              <a:rPr lang="en-GB" sz="2400" dirty="0"/>
              <a:t>bootstrap sample, we build a </a:t>
            </a:r>
            <a:r>
              <a:rPr lang="en-GB" sz="2400" b="1" dirty="0"/>
              <a:t>decision tree</a:t>
            </a:r>
            <a:r>
              <a:rPr lang="en-GB" sz="2400" dirty="0"/>
              <a:t> with a few key differences from a regular decision tree:</a:t>
            </a:r>
          </a:p>
          <a:p>
            <a:r>
              <a:rPr lang="en-GB" sz="2400" b="1" dirty="0" smtClean="0"/>
              <a:t>Random Feature </a:t>
            </a:r>
            <a:r>
              <a:rPr lang="en-GB" sz="2400" b="1" dirty="0"/>
              <a:t>Selection</a:t>
            </a:r>
            <a:r>
              <a:rPr lang="en-GB" sz="2400" dirty="0"/>
              <a:t>: At each split in the tree, only a random subset of the features is considered, not all features</a:t>
            </a:r>
            <a:r>
              <a:rPr lang="en-GB" sz="2400" dirty="0" smtClean="0"/>
              <a:t>.</a:t>
            </a:r>
          </a:p>
          <a:p>
            <a:pPr marL="0" indent="0">
              <a:buNone/>
            </a:pPr>
            <a:r>
              <a:rPr lang="en-GB" sz="2400" b="1" dirty="0"/>
              <a:t>3: </a:t>
            </a:r>
            <a:r>
              <a:rPr lang="en-GB" sz="2400" b="1" u="sng" dirty="0"/>
              <a:t>Make Predictions with Each </a:t>
            </a:r>
            <a:r>
              <a:rPr lang="en-GB" sz="2400" b="1" u="sng" dirty="0" smtClean="0"/>
              <a:t>Tree: </a:t>
            </a:r>
            <a:r>
              <a:rPr lang="en-GB" sz="2400" dirty="0" smtClean="0"/>
              <a:t>Once </a:t>
            </a:r>
            <a:r>
              <a:rPr lang="en-GB" sz="2400" dirty="0"/>
              <a:t>all the trees are built, they can be used to make predictions. For a new data point, each tree makes its own prediction</a:t>
            </a:r>
            <a:r>
              <a:rPr lang="en-GB" sz="2400" dirty="0" smtClean="0"/>
              <a:t>.</a:t>
            </a:r>
          </a:p>
          <a:p>
            <a:pPr marL="0" indent="0">
              <a:buNone/>
            </a:pPr>
            <a:r>
              <a:rPr lang="en-GB" sz="2400" b="1" dirty="0" smtClean="0"/>
              <a:t>4: </a:t>
            </a:r>
            <a:r>
              <a:rPr lang="en-GB" sz="2400" b="1" u="sng" dirty="0"/>
              <a:t>Using Majority Voting (for Classification)</a:t>
            </a:r>
          </a:p>
          <a:p>
            <a:r>
              <a:rPr lang="en-GB" sz="2400" dirty="0" smtClean="0"/>
              <a:t>To </a:t>
            </a:r>
            <a:r>
              <a:rPr lang="en-GB" sz="2400" dirty="0"/>
              <a:t>make a final prediction, Random Forest uses a </a:t>
            </a:r>
            <a:r>
              <a:rPr lang="en-GB" sz="2400" b="1" dirty="0"/>
              <a:t>majority voting</a:t>
            </a:r>
            <a:r>
              <a:rPr lang="en-GB" sz="2400" dirty="0"/>
              <a:t> </a:t>
            </a:r>
            <a:r>
              <a:rPr lang="en-GB" sz="2400" dirty="0" smtClean="0"/>
              <a:t>method</a:t>
            </a:r>
            <a:endParaRPr lang="en-GB" sz="2400" dirty="0"/>
          </a:p>
          <a:p>
            <a:r>
              <a:rPr lang="en-GB" sz="2400" dirty="0"/>
              <a:t>For </a:t>
            </a:r>
            <a:r>
              <a:rPr lang="en-GB" sz="2400" b="1" dirty="0"/>
              <a:t>regression problems</a:t>
            </a:r>
            <a:r>
              <a:rPr lang="en-GB" sz="2400" dirty="0"/>
              <a:t>, instead of voting, Random Forest averages the predictions from all trees.</a:t>
            </a:r>
          </a:p>
          <a:p>
            <a:pPr marL="0" indent="0">
              <a:buNone/>
            </a:pPr>
            <a:endParaRPr lang="en-GB" dirty="0" smtClean="0"/>
          </a:p>
          <a:p>
            <a:pPr marL="0" indent="0">
              <a:buNone/>
            </a:pPr>
            <a:endParaRPr lang="en-GB" dirty="0" smtClean="0"/>
          </a:p>
          <a:p>
            <a:pPr marL="0" indent="0">
              <a:buNone/>
            </a:pPr>
            <a:endParaRPr lang="en-GB" dirty="0"/>
          </a:p>
          <a:p>
            <a:pPr marL="0" indent="0">
              <a:buNone/>
            </a:pPr>
            <a:endParaRPr lang="en-GB" dirty="0" smtClean="0"/>
          </a:p>
          <a:p>
            <a:pPr marL="0" indent="0">
              <a:buNone/>
            </a:pPr>
            <a:endParaRPr lang="en-US" dirty="0"/>
          </a:p>
        </p:txBody>
      </p:sp>
    </p:spTree>
    <p:extLst>
      <p:ext uri="{BB962C8B-B14F-4D97-AF65-F5344CB8AC3E}">
        <p14:creationId xmlns:p14="http://schemas.microsoft.com/office/powerpoint/2010/main" val="973865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83863" y="419100"/>
            <a:ext cx="9666637" cy="5918200"/>
          </a:xfrm>
        </p:spPr>
      </p:pic>
    </p:spTree>
    <p:extLst>
      <p:ext uri="{BB962C8B-B14F-4D97-AF65-F5344CB8AC3E}">
        <p14:creationId xmlns:p14="http://schemas.microsoft.com/office/powerpoint/2010/main" val="99852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9740" y="1435100"/>
            <a:ext cx="8595360" cy="4351337"/>
          </a:xfrm>
        </p:spPr>
        <p:txBody>
          <a:bodyPr>
            <a:normAutofit fontScale="92500" lnSpcReduction="20000"/>
          </a:bodyPr>
          <a:lstStyle/>
          <a:p>
            <a:r>
              <a:rPr lang="en-GB" sz="2400" dirty="0" smtClean="0"/>
              <a:t>To </a:t>
            </a:r>
            <a:r>
              <a:rPr lang="en-GB" sz="2400" dirty="0"/>
              <a:t>effectively use Random Forest, it is important to understand the underlying assumptions of the algorithm:</a:t>
            </a:r>
          </a:p>
          <a:p>
            <a:pPr marL="0" indent="0">
              <a:buNone/>
            </a:pPr>
            <a:r>
              <a:rPr lang="en-GB" sz="2400" b="1" dirty="0"/>
              <a:t>Independence of Trees</a:t>
            </a:r>
            <a:r>
              <a:rPr lang="en-GB" sz="2400" dirty="0"/>
              <a:t>: The decision trees in the forest should be independent of each other. This is achieved through bootstrap sampling and feature randomness.</a:t>
            </a:r>
          </a:p>
          <a:p>
            <a:pPr marL="0" indent="0">
              <a:buNone/>
            </a:pPr>
            <a:r>
              <a:rPr lang="en-GB" sz="2400" b="1" dirty="0"/>
              <a:t>Sufficient Data</a:t>
            </a:r>
            <a:r>
              <a:rPr lang="en-GB" sz="2400" dirty="0"/>
              <a:t>: Random Forest requires a large amount of data to build diverse trees and achieve optimal performance.</a:t>
            </a:r>
          </a:p>
          <a:p>
            <a:pPr marL="0" indent="0">
              <a:buNone/>
            </a:pPr>
            <a:r>
              <a:rPr lang="en-GB" sz="2400" b="1" dirty="0" smtClean="0"/>
              <a:t>Balanced Trees</a:t>
            </a:r>
            <a:r>
              <a:rPr lang="en-GB" sz="2400" dirty="0"/>
              <a:t>: The algorithm assumes that the individual trees are grown sufficiently deep to capture the underlying patterns in the data.</a:t>
            </a:r>
          </a:p>
          <a:p>
            <a:pPr marL="0" indent="0">
              <a:buNone/>
            </a:pPr>
            <a:r>
              <a:rPr lang="en-GB" sz="2400" b="1" dirty="0" smtClean="0"/>
              <a:t>Data </a:t>
            </a:r>
            <a:r>
              <a:rPr lang="en-GB" sz="2400" b="1" dirty="0"/>
              <a:t>Handling</a:t>
            </a:r>
            <a:r>
              <a:rPr lang="en-GB" sz="2400" dirty="0"/>
              <a:t>: Random Forest can handle noisy data, but it assumes that the noise is randomly distributed and not systematic</a:t>
            </a:r>
          </a:p>
          <a:p>
            <a:endParaRPr lang="en-US" dirty="0"/>
          </a:p>
        </p:txBody>
      </p:sp>
      <p:sp>
        <p:nvSpPr>
          <p:cNvPr id="5" name="Title 1"/>
          <p:cNvSpPr>
            <a:spLocks noGrp="1"/>
          </p:cNvSpPr>
          <p:nvPr>
            <p:ph type="title"/>
          </p:nvPr>
        </p:nvSpPr>
        <p:spPr>
          <a:xfrm>
            <a:off x="331470" y="114300"/>
            <a:ext cx="8851900" cy="1130300"/>
          </a:xfrm>
        </p:spPr>
        <p:txBody>
          <a:bodyPr>
            <a:normAutofit fontScale="90000"/>
          </a:bodyPr>
          <a:lstStyle/>
          <a:p>
            <a:r>
              <a:rPr lang="en-GB" b="1" dirty="0"/>
              <a:t>Assumptions of Random </a:t>
            </a:r>
            <a:r>
              <a:rPr lang="en-GB" b="1" dirty="0" smtClean="0"/>
              <a:t>Forest </a:t>
            </a:r>
            <a:r>
              <a:rPr lang="en-GB" dirty="0" smtClean="0"/>
              <a:t>:</a:t>
            </a:r>
            <a:r>
              <a:rPr lang="en-GB" dirty="0"/>
              <a:t/>
            </a:r>
            <a:br>
              <a:rPr lang="en-GB" dirty="0"/>
            </a:br>
            <a:endParaRPr lang="en-US" dirty="0"/>
          </a:p>
        </p:txBody>
      </p:sp>
    </p:spTree>
    <p:extLst>
      <p:ext uri="{BB962C8B-B14F-4D97-AF65-F5344CB8AC3E}">
        <p14:creationId xmlns:p14="http://schemas.microsoft.com/office/powerpoint/2010/main" val="2648715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1493500" cy="1460500"/>
          </a:xfrm>
        </p:spPr>
        <p:txBody>
          <a:bodyPr>
            <a:noAutofit/>
          </a:bodyPr>
          <a:lstStyle/>
          <a:p>
            <a:r>
              <a:rPr lang="en-US" sz="4000" b="1" dirty="0" err="1" smtClean="0"/>
              <a:t>Hyperparameters</a:t>
            </a:r>
            <a:r>
              <a:rPr lang="en-US" sz="4000" b="1" dirty="0" smtClean="0"/>
              <a:t> </a:t>
            </a:r>
            <a:r>
              <a:rPr lang="en-US" sz="4000" b="1" dirty="0"/>
              <a:t>in Random </a:t>
            </a:r>
            <a:r>
              <a:rPr lang="en-US" sz="4000" b="1" dirty="0" smtClean="0"/>
              <a:t>Forest:</a:t>
            </a:r>
            <a:r>
              <a:rPr lang="en-US" sz="4000" dirty="0"/>
              <a:t/>
            </a:r>
            <a:br>
              <a:rPr lang="en-US" sz="4000" dirty="0"/>
            </a:br>
            <a:endParaRPr lang="en-US" sz="4000" dirty="0"/>
          </a:p>
        </p:txBody>
      </p:sp>
      <p:sp>
        <p:nvSpPr>
          <p:cNvPr id="3" name="Content Placeholder 2"/>
          <p:cNvSpPr>
            <a:spLocks noGrp="1"/>
          </p:cNvSpPr>
          <p:nvPr>
            <p:ph idx="1"/>
          </p:nvPr>
        </p:nvSpPr>
        <p:spPr>
          <a:xfrm>
            <a:off x="0" y="1041400"/>
            <a:ext cx="11201400" cy="5816600"/>
          </a:xfrm>
        </p:spPr>
        <p:txBody>
          <a:bodyPr>
            <a:normAutofit/>
          </a:bodyPr>
          <a:lstStyle/>
          <a:p>
            <a:r>
              <a:rPr lang="en-GB" sz="2400" dirty="0" err="1"/>
              <a:t>Hyperparameters</a:t>
            </a:r>
            <a:r>
              <a:rPr lang="en-GB" sz="2400" dirty="0"/>
              <a:t> are used in random forests to either enhance the performance and predictive power of models or to make the model faster</a:t>
            </a:r>
            <a:r>
              <a:rPr lang="en-GB" sz="2400" dirty="0" smtClean="0"/>
              <a:t>.</a:t>
            </a:r>
          </a:p>
          <a:p>
            <a:pPr marL="0" indent="0">
              <a:buNone/>
            </a:pPr>
            <a:r>
              <a:rPr lang="en-GB" sz="2400" b="1" dirty="0" err="1"/>
              <a:t>n_estimators</a:t>
            </a:r>
            <a:r>
              <a:rPr lang="en-GB" sz="2400" b="1" dirty="0"/>
              <a:t>:</a:t>
            </a:r>
            <a:r>
              <a:rPr lang="en-GB" sz="2400" dirty="0"/>
              <a:t> Number of trees the algorithm builds before averaging the predictions.</a:t>
            </a:r>
          </a:p>
          <a:p>
            <a:pPr marL="0" indent="0">
              <a:buNone/>
            </a:pPr>
            <a:r>
              <a:rPr lang="en-GB" sz="2400" b="1" dirty="0" err="1"/>
              <a:t>max_features</a:t>
            </a:r>
            <a:r>
              <a:rPr lang="en-GB" sz="2400" b="1" dirty="0"/>
              <a:t>:</a:t>
            </a:r>
            <a:r>
              <a:rPr lang="en-GB" sz="2400" dirty="0"/>
              <a:t> Maximum number of features random forest considers splitting a node</a:t>
            </a:r>
            <a:r>
              <a:rPr lang="en-GB" dirty="0"/>
              <a:t>.</a:t>
            </a:r>
          </a:p>
          <a:p>
            <a:pPr marL="0" indent="0">
              <a:buNone/>
            </a:pPr>
            <a:r>
              <a:rPr lang="en-US" sz="2400" b="1" dirty="0" err="1" smtClean="0"/>
              <a:t>min_samples_leaf</a:t>
            </a:r>
            <a:r>
              <a:rPr lang="en-US" sz="2400" b="1" dirty="0" smtClean="0"/>
              <a:t>: </a:t>
            </a:r>
            <a:r>
              <a:rPr lang="en-GB" sz="2400" dirty="0" smtClean="0"/>
              <a:t>The </a:t>
            </a:r>
            <a:r>
              <a:rPr lang="en-GB" sz="2400" dirty="0"/>
              <a:t>minimum number of samples that a leaf node (end node) can have</a:t>
            </a:r>
            <a:r>
              <a:rPr lang="en-GB" sz="2400" dirty="0" smtClean="0"/>
              <a:t>.</a:t>
            </a:r>
          </a:p>
          <a:p>
            <a:pPr marL="0" indent="0">
              <a:buNone/>
            </a:pPr>
            <a:r>
              <a:rPr lang="en-US" sz="2400" b="1" dirty="0" err="1" smtClean="0"/>
              <a:t>max_depth</a:t>
            </a:r>
            <a:r>
              <a:rPr lang="en-US" sz="2400" b="1" dirty="0" smtClean="0"/>
              <a:t>:  </a:t>
            </a:r>
            <a:r>
              <a:rPr lang="en-GB" sz="2400" dirty="0"/>
              <a:t>Limits the maximum depth (levels) of each tree. Deeper trees capture more details, but may lead to overfitting.</a:t>
            </a:r>
            <a:endParaRPr lang="en-GB" sz="2400" b="1" dirty="0" smtClean="0"/>
          </a:p>
          <a:p>
            <a:pPr marL="0" indent="0">
              <a:buNone/>
            </a:pPr>
            <a:r>
              <a:rPr lang="en-US" sz="2400" b="1" dirty="0" err="1" smtClean="0"/>
              <a:t>min_samples_split</a:t>
            </a:r>
            <a:r>
              <a:rPr lang="en-US" sz="2400" b="1" dirty="0" smtClean="0"/>
              <a:t>: </a:t>
            </a:r>
            <a:r>
              <a:rPr lang="en-GB" sz="2400" dirty="0"/>
              <a:t>This is the minimum number of samples required to split an internal node. Higher values prevent the model from learning too specific patterns, helping avoid overfitting.</a:t>
            </a:r>
            <a:endParaRPr lang="en-US" sz="2400" b="1" dirty="0"/>
          </a:p>
        </p:txBody>
      </p:sp>
    </p:spTree>
    <p:extLst>
      <p:ext uri="{BB962C8B-B14F-4D97-AF65-F5344CB8AC3E}">
        <p14:creationId xmlns:p14="http://schemas.microsoft.com/office/powerpoint/2010/main" val="53722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872" y="0"/>
            <a:ext cx="9692640" cy="751522"/>
          </a:xfrm>
        </p:spPr>
        <p:txBody>
          <a:bodyPr>
            <a:normAutofit/>
          </a:bodyPr>
          <a:lstStyle/>
          <a:p>
            <a:r>
              <a:rPr lang="en-GB" b="1" dirty="0" smtClean="0"/>
              <a:t>OOB (out of bag):</a:t>
            </a:r>
            <a:endParaRPr lang="en-US" b="1" dirty="0"/>
          </a:p>
        </p:txBody>
      </p:sp>
      <p:sp>
        <p:nvSpPr>
          <p:cNvPr id="3" name="Content Placeholder 2"/>
          <p:cNvSpPr>
            <a:spLocks noGrp="1"/>
          </p:cNvSpPr>
          <p:nvPr>
            <p:ph idx="1"/>
          </p:nvPr>
        </p:nvSpPr>
        <p:spPr>
          <a:xfrm>
            <a:off x="0" y="751522"/>
            <a:ext cx="10287000" cy="5941378"/>
          </a:xfrm>
        </p:spPr>
        <p:txBody>
          <a:bodyPr>
            <a:noAutofit/>
          </a:bodyPr>
          <a:lstStyle/>
          <a:p>
            <a:r>
              <a:rPr lang="en-GB" sz="2400" dirty="0"/>
              <a:t>When a Random Forest builds each tree, it uses a method called "bootstrapping." This means it creates each tree using a random sample of the </a:t>
            </a:r>
            <a:r>
              <a:rPr lang="en-GB" sz="2400" dirty="0" smtClean="0"/>
              <a:t>data</a:t>
            </a:r>
          </a:p>
          <a:p>
            <a:r>
              <a:rPr lang="en-GB" sz="2400" dirty="0" smtClean="0"/>
              <a:t>Not </a:t>
            </a:r>
            <a:r>
              <a:rPr lang="en-GB" sz="2400" dirty="0"/>
              <a:t>all data points are used in every tree</a:t>
            </a:r>
            <a:r>
              <a:rPr lang="en-GB" sz="2400" dirty="0" smtClean="0"/>
              <a:t>.</a:t>
            </a:r>
          </a:p>
          <a:p>
            <a:r>
              <a:rPr lang="en-GB" sz="2400" dirty="0"/>
              <a:t>Usually, about </a:t>
            </a:r>
            <a:r>
              <a:rPr lang="en-GB" sz="2400" b="1" dirty="0"/>
              <a:t>63% of the data points are sampled</a:t>
            </a:r>
            <a:r>
              <a:rPr lang="en-GB" sz="2400" dirty="0"/>
              <a:t>, and </a:t>
            </a:r>
            <a:r>
              <a:rPr lang="en-GB" sz="2400" b="1" dirty="0"/>
              <a:t>37% are left out</a:t>
            </a:r>
            <a:r>
              <a:rPr lang="en-GB" sz="2400" dirty="0"/>
              <a:t> for that particular tree</a:t>
            </a:r>
            <a:r>
              <a:rPr lang="en-GB" sz="2400" dirty="0" smtClean="0"/>
              <a:t>.</a:t>
            </a:r>
          </a:p>
          <a:p>
            <a:r>
              <a:rPr lang="en-GB" sz="2400" dirty="0"/>
              <a:t>The data points </a:t>
            </a:r>
            <a:r>
              <a:rPr lang="en-GB" sz="2400" b="1" dirty="0"/>
              <a:t>not used in a tree</a:t>
            </a:r>
            <a:r>
              <a:rPr lang="en-GB" sz="2400" dirty="0"/>
              <a:t> are called </a:t>
            </a:r>
            <a:r>
              <a:rPr lang="en-GB" sz="2400" b="1" dirty="0"/>
              <a:t>Out-of-Bag (OOB) samples</a:t>
            </a:r>
            <a:r>
              <a:rPr lang="en-GB" sz="2400" dirty="0"/>
              <a:t> for that tree</a:t>
            </a:r>
            <a:r>
              <a:rPr lang="en-GB" sz="2400" dirty="0" smtClean="0"/>
              <a:t>.</a:t>
            </a:r>
          </a:p>
          <a:p>
            <a:r>
              <a:rPr lang="en-GB" sz="2400" dirty="0"/>
              <a:t>Once all the trees are built, the Random Forest can use these OOB samples to test how well the trees are performing</a:t>
            </a:r>
            <a:r>
              <a:rPr lang="en-GB" sz="2400" dirty="0" smtClean="0"/>
              <a:t>.</a:t>
            </a:r>
          </a:p>
          <a:p>
            <a:r>
              <a:rPr lang="en-GB" sz="2400" dirty="0"/>
              <a:t>For each data point, the Random Forest looks at all the trees that didn’t use that data point (those for which it’s an OOB sample) and predicts the target label using only those trees</a:t>
            </a:r>
            <a:endParaRPr lang="en-US" sz="2400" dirty="0"/>
          </a:p>
        </p:txBody>
      </p:sp>
    </p:spTree>
    <p:extLst>
      <p:ext uri="{BB962C8B-B14F-4D97-AF65-F5344CB8AC3E}">
        <p14:creationId xmlns:p14="http://schemas.microsoft.com/office/powerpoint/2010/main" val="3332263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400" y="812800"/>
            <a:ext cx="8610600" cy="5461000"/>
          </a:xfrm>
        </p:spPr>
      </p:pic>
    </p:spTree>
    <p:extLst>
      <p:ext uri="{BB962C8B-B14F-4D97-AF65-F5344CB8AC3E}">
        <p14:creationId xmlns:p14="http://schemas.microsoft.com/office/powerpoint/2010/main" val="2476832734"/>
      </p:ext>
    </p:extLst>
  </p:cSld>
  <p:clrMapOvr>
    <a:masterClrMapping/>
  </p:clrMapOvr>
</p:sld>
</file>

<file path=ppt/theme/theme1.xml><?xml version="1.0" encoding="utf-8"?>
<a:theme xmlns:a="http://schemas.openxmlformats.org/drawingml/2006/main" name="Theme1">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Theme1" id="{B8D8D701-3215-48F3-A10E-E821FDCC69A3}" vid="{F019B87A-D66C-4B83-8F1A-F873CD1315C3}"/>
    </a:ext>
  </a:extLst>
</a:theme>
</file>

<file path=docProps/app.xml><?xml version="1.0" encoding="utf-8"?>
<Properties xmlns="http://schemas.openxmlformats.org/officeDocument/2006/extended-properties" xmlns:vt="http://schemas.openxmlformats.org/officeDocument/2006/docPropsVTypes">
  <Template>Theme1</Template>
  <TotalTime>492</TotalTime>
  <Words>650</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Theme1</vt:lpstr>
      <vt:lpstr>Random Forest</vt:lpstr>
      <vt:lpstr>Overview:</vt:lpstr>
      <vt:lpstr>Random Forest:</vt:lpstr>
      <vt:lpstr>How it Works:</vt:lpstr>
      <vt:lpstr>PowerPoint Presentation</vt:lpstr>
      <vt:lpstr>Assumptions of Random Forest : </vt:lpstr>
      <vt:lpstr>Hyperparameters in Random Forest: </vt:lpstr>
      <vt:lpstr>OOB (out of bag):</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Forest</dc:title>
  <dc:creator>Muhammad Zaqeem</dc:creator>
  <cp:lastModifiedBy>Muhammad Zaqeem</cp:lastModifiedBy>
  <cp:revision>20</cp:revision>
  <dcterms:created xsi:type="dcterms:W3CDTF">2024-11-02T08:32:57Z</dcterms:created>
  <dcterms:modified xsi:type="dcterms:W3CDTF">2024-11-05T13:49:11Z</dcterms:modified>
</cp:coreProperties>
</file>