
<file path=[Content_Types].xml><?xml version="1.0" encoding="utf-8"?>
<Types xmlns="http://schemas.openxmlformats.org/package/2006/content-types">
  <Default Extension="png" ContentType="image/png"/>
  <Default Extension="tmp" ContentType="image/png"/>
  <Default Extension="webp" ContentType="image/png"/>
  <Default Extension="jpeg" ContentType="image/jpeg"/>
  <Default Extension="rels" ContentType="application/vnd.openxmlformats-package.relationships+xml"/>
  <Default Extension="xml" ContentType="application/xml"/>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66" r:id="rId14"/>
    <p:sldId id="265" r:id="rId15"/>
    <p:sldId id="26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5983E0F-78B8-484E-8CD9-A68ACFFCF80D}" type="datetimeFigureOut">
              <a:rPr lang="en-US" smtClean="0"/>
              <a:t>11/10/2024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CBE1B70-3DE5-4B5C-AA92-5A76223265C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810096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983E0F-78B8-484E-8CD9-A68ACFFCF80D}"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E1B70-3DE5-4B5C-AA92-5A76223265C3}" type="slidenum">
              <a:rPr lang="en-US" smtClean="0"/>
              <a:t>‹#›</a:t>
            </a:fld>
            <a:endParaRPr lang="en-US"/>
          </a:p>
        </p:txBody>
      </p:sp>
    </p:spTree>
    <p:extLst>
      <p:ext uri="{BB962C8B-B14F-4D97-AF65-F5344CB8AC3E}">
        <p14:creationId xmlns:p14="http://schemas.microsoft.com/office/powerpoint/2010/main" val="256600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983E0F-78B8-484E-8CD9-A68ACFFCF80D}"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E1B70-3DE5-4B5C-AA92-5A76223265C3}" type="slidenum">
              <a:rPr lang="en-US" smtClean="0"/>
              <a:t>‹#›</a:t>
            </a:fld>
            <a:endParaRPr lang="en-US"/>
          </a:p>
        </p:txBody>
      </p:sp>
    </p:spTree>
    <p:extLst>
      <p:ext uri="{BB962C8B-B14F-4D97-AF65-F5344CB8AC3E}">
        <p14:creationId xmlns:p14="http://schemas.microsoft.com/office/powerpoint/2010/main" val="48927102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983E0F-78B8-484E-8CD9-A68ACFFCF80D}"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E1B70-3DE5-4B5C-AA92-5A76223265C3}" type="slidenum">
              <a:rPr lang="en-US" smtClean="0"/>
              <a:t>‹#›</a:t>
            </a:fld>
            <a:endParaRPr lang="en-US"/>
          </a:p>
        </p:txBody>
      </p:sp>
    </p:spTree>
    <p:extLst>
      <p:ext uri="{BB962C8B-B14F-4D97-AF65-F5344CB8AC3E}">
        <p14:creationId xmlns:p14="http://schemas.microsoft.com/office/powerpoint/2010/main" val="3712356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983E0F-78B8-484E-8CD9-A68ACFFCF80D}"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E1B70-3DE5-4B5C-AA92-5A76223265C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721479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983E0F-78B8-484E-8CD9-A68ACFFCF80D}"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E1B70-3DE5-4B5C-AA92-5A76223265C3}" type="slidenum">
              <a:rPr lang="en-US" smtClean="0"/>
              <a:t>‹#›</a:t>
            </a:fld>
            <a:endParaRPr lang="en-US"/>
          </a:p>
        </p:txBody>
      </p:sp>
    </p:spTree>
    <p:extLst>
      <p:ext uri="{BB962C8B-B14F-4D97-AF65-F5344CB8AC3E}">
        <p14:creationId xmlns:p14="http://schemas.microsoft.com/office/powerpoint/2010/main" val="171548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983E0F-78B8-484E-8CD9-A68ACFFCF80D}"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BE1B70-3DE5-4B5C-AA92-5A76223265C3}" type="slidenum">
              <a:rPr lang="en-US" smtClean="0"/>
              <a:t>‹#›</a:t>
            </a:fld>
            <a:endParaRPr lang="en-US"/>
          </a:p>
        </p:txBody>
      </p:sp>
    </p:spTree>
    <p:extLst>
      <p:ext uri="{BB962C8B-B14F-4D97-AF65-F5344CB8AC3E}">
        <p14:creationId xmlns:p14="http://schemas.microsoft.com/office/powerpoint/2010/main" val="399586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983E0F-78B8-484E-8CD9-A68ACFFCF80D}"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E1B70-3DE5-4B5C-AA92-5A76223265C3}" type="slidenum">
              <a:rPr lang="en-US" smtClean="0"/>
              <a:t>‹#›</a:t>
            </a:fld>
            <a:endParaRPr lang="en-US"/>
          </a:p>
        </p:txBody>
      </p:sp>
    </p:spTree>
    <p:extLst>
      <p:ext uri="{BB962C8B-B14F-4D97-AF65-F5344CB8AC3E}">
        <p14:creationId xmlns:p14="http://schemas.microsoft.com/office/powerpoint/2010/main" val="360870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83E0F-78B8-484E-8CD9-A68ACFFCF80D}" type="datetimeFigureOut">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BE1B70-3DE5-4B5C-AA92-5A76223265C3}" type="slidenum">
              <a:rPr lang="en-US" smtClean="0"/>
              <a:t>‹#›</a:t>
            </a:fld>
            <a:endParaRPr lang="en-US"/>
          </a:p>
        </p:txBody>
      </p:sp>
    </p:spTree>
    <p:extLst>
      <p:ext uri="{BB962C8B-B14F-4D97-AF65-F5344CB8AC3E}">
        <p14:creationId xmlns:p14="http://schemas.microsoft.com/office/powerpoint/2010/main" val="182881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983E0F-78B8-484E-8CD9-A68ACFFCF80D}"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E1B70-3DE5-4B5C-AA92-5A76223265C3}" type="slidenum">
              <a:rPr lang="en-US" smtClean="0"/>
              <a:t>‹#›</a:t>
            </a:fld>
            <a:endParaRPr lang="en-US"/>
          </a:p>
        </p:txBody>
      </p:sp>
    </p:spTree>
    <p:extLst>
      <p:ext uri="{BB962C8B-B14F-4D97-AF65-F5344CB8AC3E}">
        <p14:creationId xmlns:p14="http://schemas.microsoft.com/office/powerpoint/2010/main" val="351866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983E0F-78B8-484E-8CD9-A68ACFFCF80D}"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E1B70-3DE5-4B5C-AA92-5A76223265C3}" type="slidenum">
              <a:rPr lang="en-US" smtClean="0"/>
              <a:t>‹#›</a:t>
            </a:fld>
            <a:endParaRPr lang="en-US"/>
          </a:p>
        </p:txBody>
      </p:sp>
    </p:spTree>
    <p:extLst>
      <p:ext uri="{BB962C8B-B14F-4D97-AF65-F5344CB8AC3E}">
        <p14:creationId xmlns:p14="http://schemas.microsoft.com/office/powerpoint/2010/main" val="1575554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5983E0F-78B8-484E-8CD9-A68ACFFCF80D}" type="datetimeFigureOut">
              <a:rPr lang="en-US" smtClean="0"/>
              <a:t>11/10/2024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CBE1B70-3DE5-4B5C-AA92-5A76223265C3}" type="slidenum">
              <a:rPr lang="en-US" smtClean="0"/>
              <a:t>‹#›</a:t>
            </a:fld>
            <a:endParaRPr lang="en-US"/>
          </a:p>
        </p:txBody>
      </p:sp>
    </p:spTree>
    <p:extLst>
      <p:ext uri="{BB962C8B-B14F-4D97-AF65-F5344CB8AC3E}">
        <p14:creationId xmlns:p14="http://schemas.microsoft.com/office/powerpoint/2010/main" val="16195792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webp"/><Relationship Id="rId7" Type="http://schemas.openxmlformats.org/officeDocument/2006/relationships/image" Target="../media/image22.webp"/><Relationship Id="rId2" Type="http://schemas.openxmlformats.org/officeDocument/2006/relationships/image" Target="../media/image17.webp"/><Relationship Id="rId1" Type="http://schemas.openxmlformats.org/officeDocument/2006/relationships/slideLayout" Target="../slideLayouts/slideLayout2.xml"/><Relationship Id="rId6" Type="http://schemas.openxmlformats.org/officeDocument/2006/relationships/image" Target="../media/image21.webp"/><Relationship Id="rId5" Type="http://schemas.openxmlformats.org/officeDocument/2006/relationships/image" Target="../media/image20.webp"/><Relationship Id="rId4" Type="http://schemas.openxmlformats.org/officeDocument/2006/relationships/image" Target="../media/image19.webp"/></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webp"/><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pm"/><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image" Target="../media/image5.webp"/><Relationship Id="rId1" Type="http://schemas.openxmlformats.org/officeDocument/2006/relationships/slideLayout" Target="../slideLayouts/slideLayout2.xml"/><Relationship Id="rId5" Type="http://schemas.openxmlformats.org/officeDocument/2006/relationships/image" Target="../media/image8.webp"/><Relationship Id="rId4" Type="http://schemas.openxmlformats.org/officeDocument/2006/relationships/image" Target="../media/image7.webp"/></Relationships>
</file>

<file path=ppt/slides/_rels/slide7.xml.rels><?xml version="1.0" encoding="UTF-8" standalone="yes"?>
<Relationships xmlns="http://schemas.openxmlformats.org/package/2006/relationships"><Relationship Id="rId3" Type="http://schemas.openxmlformats.org/officeDocument/2006/relationships/image" Target="../media/image10.webp"/><Relationship Id="rId2" Type="http://schemas.openxmlformats.org/officeDocument/2006/relationships/image" Target="../media/image9.webp"/><Relationship Id="rId1" Type="http://schemas.openxmlformats.org/officeDocument/2006/relationships/slideLayout" Target="../slideLayouts/slideLayout2.xml"/><Relationship Id="rId4" Type="http://schemas.openxmlformats.org/officeDocument/2006/relationships/image" Target="../media/image11.webp"/></Relationships>
</file>

<file path=ppt/slides/_rels/slide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webp"/><Relationship Id="rId2" Type="http://schemas.openxmlformats.org/officeDocument/2006/relationships/image" Target="../media/image14.webp"/><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3150" y="2781300"/>
            <a:ext cx="4918964" cy="774700"/>
          </a:xfrm>
        </p:spPr>
        <p:txBody>
          <a:bodyPr>
            <a:normAutofit/>
          </a:bodyPr>
          <a:lstStyle/>
          <a:p>
            <a:r>
              <a:rPr lang="en-GB" sz="4400" dirty="0" smtClean="0"/>
              <a:t>Gradient Boosting</a:t>
            </a:r>
            <a:endParaRPr lang="en-US" sz="4400" dirty="0"/>
          </a:p>
        </p:txBody>
      </p:sp>
      <p:sp>
        <p:nvSpPr>
          <p:cNvPr id="3" name="Subtitle 2"/>
          <p:cNvSpPr>
            <a:spLocks noGrp="1"/>
          </p:cNvSpPr>
          <p:nvPr>
            <p:ph type="subTitle" idx="1"/>
          </p:nvPr>
        </p:nvSpPr>
        <p:spPr>
          <a:xfrm>
            <a:off x="969772" y="5245100"/>
            <a:ext cx="4783328" cy="508000"/>
          </a:xfrm>
        </p:spPr>
        <p:txBody>
          <a:bodyPr/>
          <a:lstStyle/>
          <a:p>
            <a:r>
              <a:rPr lang="en-GB" dirty="0" smtClean="0"/>
              <a:t>Presented by: Muhammad Zaqeem</a:t>
            </a:r>
            <a:endParaRPr lang="en-US" dirty="0"/>
          </a:p>
        </p:txBody>
      </p:sp>
    </p:spTree>
    <p:extLst>
      <p:ext uri="{BB962C8B-B14F-4D97-AF65-F5344CB8AC3E}">
        <p14:creationId xmlns:p14="http://schemas.microsoft.com/office/powerpoint/2010/main" val="3028746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43" y="190500"/>
            <a:ext cx="7543800" cy="6667500"/>
          </a:xfrm>
        </p:spPr>
        <p:txBody>
          <a:bodyPr>
            <a:normAutofit/>
          </a:bodyPr>
          <a:lstStyle/>
          <a:p>
            <a:pPr marL="0" indent="0">
              <a:buNone/>
            </a:pPr>
            <a:r>
              <a:rPr lang="en-GB" sz="2400" b="1" dirty="0" smtClean="0"/>
              <a:t>Compute </a:t>
            </a:r>
            <a:r>
              <a:rPr lang="en-GB" sz="2400" b="1" dirty="0"/>
              <a:t>the </a:t>
            </a:r>
            <a:r>
              <a:rPr lang="en-GB" sz="2400" b="1" dirty="0" smtClean="0"/>
              <a:t>Pseudo-Residuals:</a:t>
            </a:r>
            <a:endParaRPr lang="en-GB" sz="2400" b="1" dirty="0"/>
          </a:p>
          <a:p>
            <a:pPr marL="0" indent="0">
              <a:buNone/>
            </a:pPr>
            <a:endParaRPr lang="en-GB" dirty="0"/>
          </a:p>
          <a:p>
            <a:pPr marL="0" indent="0">
              <a:buNone/>
            </a:pPr>
            <a:r>
              <a:rPr lang="en-GB" sz="2400" dirty="0" smtClean="0"/>
              <a:t>.</a:t>
            </a:r>
            <a:endParaRPr lang="en-GB" sz="2400" dirty="0"/>
          </a:p>
          <a:p>
            <a:pPr marL="0" indent="0">
              <a:buNone/>
            </a:pPr>
            <a:r>
              <a:rPr lang="en-GB" sz="2400" dirty="0"/>
              <a:t/>
            </a:r>
            <a:br>
              <a:rPr lang="en-GB" sz="2400" dirty="0"/>
            </a:br>
            <a:endParaRPr lang="en-GB" sz="2400" dirty="0" smtClean="0"/>
          </a:p>
          <a:p>
            <a:pPr>
              <a:buFont typeface="Wingdings" panose="05000000000000000000" pitchFamily="2" charset="2"/>
              <a:buChar char="§"/>
            </a:pPr>
            <a:r>
              <a:rPr lang="en-US" sz="2400" dirty="0" smtClean="0"/>
              <a:t>For </a:t>
            </a:r>
            <a:r>
              <a:rPr lang="en-US" sz="2400" dirty="0"/>
              <a:t>logistic loss</a:t>
            </a:r>
            <a:r>
              <a:rPr lang="en-US" sz="2400" dirty="0" smtClean="0"/>
              <a:t>,</a:t>
            </a:r>
          </a:p>
          <a:p>
            <a:pPr marL="0" indent="0">
              <a:buNone/>
            </a:pPr>
            <a:endParaRPr lang="en-GB" dirty="0" smtClean="0"/>
          </a:p>
          <a:p>
            <a:pPr marL="0" indent="0">
              <a:buNone/>
            </a:pPr>
            <a:endParaRPr lang="en-US" dirty="0" smtClean="0"/>
          </a:p>
          <a:p>
            <a:pPr>
              <a:buFont typeface="Wingdings" panose="05000000000000000000" pitchFamily="2" charset="2"/>
              <a:buChar char="§"/>
            </a:pPr>
            <a:r>
              <a:rPr lang="en-GB" sz="2400" dirty="0"/>
              <a:t>where pi is the predicted probability </a:t>
            </a:r>
            <a:r>
              <a:rPr lang="en-GB" sz="2400" dirty="0" smtClean="0"/>
              <a:t>of </a:t>
            </a:r>
            <a:r>
              <a:rPr lang="en-GB" sz="2400" dirty="0" err="1"/>
              <a:t>i</a:t>
            </a:r>
            <a:r>
              <a:rPr lang="en-GB" sz="2400" dirty="0"/>
              <a:t> at </a:t>
            </a:r>
            <a:r>
              <a:rPr lang="en-GB" sz="2400" dirty="0" smtClean="0"/>
              <a:t>iteration.</a:t>
            </a:r>
          </a:p>
          <a:p>
            <a:pPr>
              <a:buFont typeface="Wingdings" panose="05000000000000000000" pitchFamily="2" charset="2"/>
              <a:buChar char="§"/>
            </a:pPr>
            <a:endParaRPr lang="en-GB" sz="2400" dirty="0" smtClean="0"/>
          </a:p>
          <a:p>
            <a:pPr marL="0" indent="0">
              <a:buNone/>
            </a:pPr>
            <a:endParaRPr lang="en-US" sz="2400" dirty="0"/>
          </a:p>
          <a:p>
            <a:pPr>
              <a:buFont typeface="Wingdings" panose="05000000000000000000" pitchFamily="2" charset="2"/>
              <a:buChar char="§"/>
            </a:pPr>
            <a:endParaRPr lang="en-GB" sz="2400" dirty="0" smtClean="0"/>
          </a:p>
          <a:p>
            <a:pPr>
              <a:buFont typeface="Wingdings" panose="05000000000000000000" pitchFamily="2" charset="2"/>
              <a:buChar char="§"/>
            </a:pPr>
            <a:endParaRPr lang="en-GB" sz="2400" dirty="0" smtClean="0"/>
          </a:p>
          <a:p>
            <a:endParaRPr lang="en-GB" dirty="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855" t="7487" r="15131" b="7001"/>
          <a:stretch/>
        </p:blipFill>
        <p:spPr>
          <a:xfrm>
            <a:off x="7287663" y="1460500"/>
            <a:ext cx="4019655" cy="282991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889" t="38719" r="30416" b="1794"/>
          <a:stretch/>
        </p:blipFill>
        <p:spPr>
          <a:xfrm>
            <a:off x="7157545" y="4319752"/>
            <a:ext cx="4149773" cy="187281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43" y="1094296"/>
            <a:ext cx="7995797" cy="388146"/>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4109" y="1740776"/>
            <a:ext cx="3622121" cy="811132"/>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6262" y="3447769"/>
            <a:ext cx="2361894" cy="286290"/>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2761" y="5357351"/>
            <a:ext cx="4033470" cy="835213"/>
          </a:xfrm>
          <a:prstGeom prst="rect">
            <a:avLst/>
          </a:prstGeom>
        </p:spPr>
      </p:pic>
    </p:spTree>
    <p:extLst>
      <p:ext uri="{BB962C8B-B14F-4D97-AF65-F5344CB8AC3E}">
        <p14:creationId xmlns:p14="http://schemas.microsoft.com/office/powerpoint/2010/main" val="1159719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0" y="47296"/>
            <a:ext cx="7693573" cy="6858000"/>
          </a:xfrm>
        </p:spPr>
        <p:txBody>
          <a:bodyPr/>
          <a:lstStyle/>
          <a:p>
            <a:pPr marL="0" indent="0">
              <a:buNone/>
            </a:pPr>
            <a:r>
              <a:rPr lang="en-GB" sz="2400" b="1" dirty="0"/>
              <a:t>Predicting Residuals with a Decision Tree</a:t>
            </a:r>
          </a:p>
          <a:p>
            <a:r>
              <a:rPr lang="en-GB" sz="2400" dirty="0"/>
              <a:t>Next, we build a decision tree that tries to predict these residuals based on features (like "Chest Pain" or </a:t>
            </a:r>
            <a:r>
              <a:rPr lang="en-GB" sz="2400" dirty="0" smtClean="0"/>
              <a:t>“</a:t>
            </a:r>
            <a:r>
              <a:rPr lang="en-GB" sz="2400" dirty="0" err="1" smtClean="0"/>
              <a:t>Pluse</a:t>
            </a:r>
            <a:r>
              <a:rPr lang="en-GB" sz="2400" dirty="0" smtClean="0"/>
              <a:t>").</a:t>
            </a:r>
            <a:endParaRPr lang="en-GB" sz="2400" dirty="0"/>
          </a:p>
          <a:p>
            <a:r>
              <a:rPr lang="en-GB" sz="2400" dirty="0"/>
              <a:t>This tree will split data points into groups based on the features, trying to capture patterns in the residuals.</a:t>
            </a:r>
          </a:p>
          <a:p>
            <a:r>
              <a:rPr lang="en-GB" sz="2400" dirty="0"/>
              <a:t>The initial prediction was in terms of log(odds) and the leaves are derived from a probability. Hence, we need to do some transformation to get the predicted residuals in terms of log(odds). The most common transformation is done using the following formula</a:t>
            </a:r>
            <a:endParaRPr lang="en-US" sz="24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307" t="15656" r="1959" b="26501"/>
          <a:stretch/>
        </p:blipFill>
        <p:spPr>
          <a:xfrm>
            <a:off x="1418895" y="5131676"/>
            <a:ext cx="5659821" cy="77251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7790" r="5445" b="18840"/>
          <a:stretch/>
        </p:blipFill>
        <p:spPr>
          <a:xfrm>
            <a:off x="3184634" y="6113079"/>
            <a:ext cx="2380594" cy="583324"/>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5858" t="6764" r="5853" b="11706"/>
          <a:stretch/>
        </p:blipFill>
        <p:spPr>
          <a:xfrm>
            <a:off x="7583215" y="2159876"/>
            <a:ext cx="3704896" cy="2900855"/>
          </a:xfrm>
          <a:prstGeom prst="rect">
            <a:avLst/>
          </a:prstGeom>
        </p:spPr>
      </p:pic>
    </p:spTree>
    <p:extLst>
      <p:ext uri="{BB962C8B-B14F-4D97-AF65-F5344CB8AC3E}">
        <p14:creationId xmlns:p14="http://schemas.microsoft.com/office/powerpoint/2010/main" val="1632759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0"/>
            <a:ext cx="7835462" cy="6858000"/>
          </a:xfrm>
        </p:spPr>
        <p:txBody>
          <a:bodyPr>
            <a:normAutofit lnSpcReduction="10000"/>
          </a:bodyPr>
          <a:lstStyle/>
          <a:p>
            <a:pPr marL="0" indent="0">
              <a:buNone/>
            </a:pPr>
            <a:r>
              <a:rPr lang="en-GB" sz="2400" b="1" dirty="0"/>
              <a:t> Update the model</a:t>
            </a:r>
          </a:p>
          <a:p>
            <a:r>
              <a:rPr lang="en-GB" sz="2400" dirty="0"/>
              <a:t>The model is updated by adding the output of the tree to the previous prediction.</a:t>
            </a:r>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b="1" dirty="0"/>
              <a:t> </a:t>
            </a:r>
            <a:r>
              <a:rPr lang="en-GB" sz="2400" dirty="0"/>
              <a:t>Repeat steps III to V until the residuals converge to a value close to 0 or the number of iterations matches the value given as </a:t>
            </a:r>
            <a:r>
              <a:rPr lang="en-GB" sz="2400" dirty="0" err="1"/>
              <a:t>hyperparameter</a:t>
            </a:r>
            <a:r>
              <a:rPr lang="en-GB" sz="2400" dirty="0"/>
              <a:t> while running the algorithm.</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00" y="2685305"/>
            <a:ext cx="6227380" cy="140833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26287"/>
          <a:stretch/>
        </p:blipFill>
        <p:spPr>
          <a:xfrm>
            <a:off x="995001" y="4050168"/>
            <a:ext cx="4657178" cy="950434"/>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039" t="3753" r="2566" b="5794"/>
          <a:stretch/>
        </p:blipFill>
        <p:spPr>
          <a:xfrm>
            <a:off x="6479629" y="1781502"/>
            <a:ext cx="4818380" cy="3475175"/>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27762" t="356" r="30189" b="79820"/>
          <a:stretch/>
        </p:blipFill>
        <p:spPr>
          <a:xfrm>
            <a:off x="1061051" y="1522266"/>
            <a:ext cx="4657178" cy="1183596"/>
          </a:xfrm>
          <a:prstGeom prst="rect">
            <a:avLst/>
          </a:prstGeom>
        </p:spPr>
      </p:pic>
    </p:spTree>
    <p:extLst>
      <p:ext uri="{BB962C8B-B14F-4D97-AF65-F5344CB8AC3E}">
        <p14:creationId xmlns:p14="http://schemas.microsoft.com/office/powerpoint/2010/main" val="106829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446" y="99060"/>
            <a:ext cx="10586212" cy="853440"/>
          </a:xfrm>
        </p:spPr>
        <p:txBody>
          <a:bodyPr>
            <a:normAutofit fontScale="90000"/>
          </a:bodyPr>
          <a:lstStyle/>
          <a:p>
            <a:r>
              <a:rPr lang="en-GB" b="1" dirty="0" err="1" smtClean="0"/>
              <a:t>Hyperparameter</a:t>
            </a:r>
            <a:r>
              <a:rPr lang="en-GB" b="1" dirty="0" smtClean="0"/>
              <a:t> in Gradient Boosting:</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651000"/>
            <a:ext cx="7137400" cy="4216400"/>
          </a:xfrm>
        </p:spPr>
      </p:pic>
    </p:spTree>
    <p:extLst>
      <p:ext uri="{BB962C8B-B14F-4D97-AF65-F5344CB8AC3E}">
        <p14:creationId xmlns:p14="http://schemas.microsoft.com/office/powerpoint/2010/main" val="1909931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840422"/>
          </a:xfrm>
        </p:spPr>
        <p:txBody>
          <a:bodyPr/>
          <a:lstStyle/>
          <a:p>
            <a:r>
              <a:rPr lang="en-GB" b="1" dirty="0" smtClean="0"/>
              <a:t>Boosting vs Bagging:</a:t>
            </a:r>
            <a:endParaRPr lang="en-US" b="1" dirty="0"/>
          </a:p>
        </p:txBody>
      </p:sp>
      <p:sp>
        <p:nvSpPr>
          <p:cNvPr id="7" name="Content Placeholder 6"/>
          <p:cNvSpPr>
            <a:spLocks noGrp="1"/>
          </p:cNvSpPr>
          <p:nvPr>
            <p:ph idx="1"/>
          </p:nvPr>
        </p:nvSpPr>
        <p:spPr>
          <a:xfrm>
            <a:off x="127000" y="952500"/>
            <a:ext cx="10985500" cy="5905500"/>
          </a:xfrm>
        </p:spPr>
        <p:txBody>
          <a:bodyPr>
            <a:normAutofit fontScale="92500" lnSpcReduction="10000"/>
          </a:bodyPr>
          <a:lstStyle/>
          <a:p>
            <a:pPr marL="0" indent="0">
              <a:buNone/>
            </a:pPr>
            <a:r>
              <a:rPr lang="en-GB" b="1" dirty="0"/>
              <a:t>Use Gradient Boosting if:</a:t>
            </a:r>
          </a:p>
          <a:p>
            <a:r>
              <a:rPr lang="en-GB" b="1" dirty="0"/>
              <a:t>Accuracy is Crucial</a:t>
            </a:r>
            <a:r>
              <a:rPr lang="en-GB" dirty="0"/>
              <a:t>: If you need the highest possible accuracy, Gradient Boosting generally outperforms Random Forests when carefully tuned.</a:t>
            </a:r>
          </a:p>
          <a:p>
            <a:r>
              <a:rPr lang="en-GB" b="1" dirty="0"/>
              <a:t>You Have Imbalanced Data</a:t>
            </a:r>
            <a:r>
              <a:rPr lang="en-GB" dirty="0"/>
              <a:t>: Gradient Boosting is more effective for handling imbalanced data, as it pays more attention to difficult examples.</a:t>
            </a:r>
          </a:p>
          <a:p>
            <a:r>
              <a:rPr lang="en-GB" b="1" dirty="0"/>
              <a:t>You Have Time for </a:t>
            </a:r>
            <a:r>
              <a:rPr lang="en-GB" b="1" dirty="0" err="1"/>
              <a:t>Hyperparameter</a:t>
            </a:r>
            <a:r>
              <a:rPr lang="en-GB" b="1" dirty="0"/>
              <a:t> Tuning</a:t>
            </a:r>
            <a:r>
              <a:rPr lang="en-GB" dirty="0"/>
              <a:t>: Gradient Boosting requires careful tuning, so if you have the time and computational resources to optimize your model, it can yield better results.</a:t>
            </a:r>
          </a:p>
          <a:p>
            <a:r>
              <a:rPr lang="en-GB" b="1" dirty="0"/>
              <a:t>Complex Problem Spaces</a:t>
            </a:r>
            <a:r>
              <a:rPr lang="en-GB" dirty="0"/>
              <a:t>: If you’re working with complex data where each decision depends on previous ones, Gradient Boosting can capture subtle patterns better than Random Forest</a:t>
            </a:r>
            <a:r>
              <a:rPr lang="en-GB" dirty="0" smtClean="0"/>
              <a:t>.</a:t>
            </a:r>
          </a:p>
          <a:p>
            <a:pPr marL="0" indent="0">
              <a:buNone/>
            </a:pPr>
            <a:r>
              <a:rPr lang="en-GB" b="1" dirty="0"/>
              <a:t>Use Random Forest if:</a:t>
            </a:r>
          </a:p>
          <a:p>
            <a:r>
              <a:rPr lang="en-GB" b="1" dirty="0"/>
              <a:t>You Need a Fast and Robust Model</a:t>
            </a:r>
            <a:r>
              <a:rPr lang="en-GB" dirty="0"/>
              <a:t>: Random Forests are great for quickly building strong baseline models with minimal tuning.</a:t>
            </a:r>
          </a:p>
          <a:p>
            <a:r>
              <a:rPr lang="en-GB" b="1" dirty="0"/>
              <a:t>You Have a Large Dataset</a:t>
            </a:r>
            <a:r>
              <a:rPr lang="en-GB" dirty="0"/>
              <a:t>: Random Forest is highly scalable and can handle large datasets with ease.</a:t>
            </a:r>
          </a:p>
          <a:p>
            <a:r>
              <a:rPr lang="en-GB" b="1" dirty="0"/>
              <a:t>Interpretability is Important</a:t>
            </a:r>
            <a:r>
              <a:rPr lang="en-GB" dirty="0"/>
              <a:t>: If interpretability is a priority, Random Forests offer a simpler structure than Gradient Boosting, especially for smaller forests.</a:t>
            </a:r>
          </a:p>
          <a:p>
            <a:r>
              <a:rPr lang="en-GB" b="1" dirty="0"/>
              <a:t>You Need to Avoid Overfitting</a:t>
            </a:r>
            <a:r>
              <a:rPr lang="en-GB" dirty="0"/>
              <a:t>: Random Forests are less prone to overfitting due to bagging, making them ideal for datasets with noisy features.</a:t>
            </a:r>
          </a:p>
          <a:p>
            <a:pPr marL="0" indent="0">
              <a:buNone/>
            </a:pPr>
            <a:endParaRPr lang="en-GB" dirty="0"/>
          </a:p>
          <a:p>
            <a:pPr marL="0" indent="0">
              <a:buNone/>
            </a:pPr>
            <a:endParaRPr lang="en-US" dirty="0"/>
          </a:p>
        </p:txBody>
      </p:sp>
    </p:spTree>
    <p:extLst>
      <p:ext uri="{BB962C8B-B14F-4D97-AF65-F5344CB8AC3E}">
        <p14:creationId xmlns:p14="http://schemas.microsoft.com/office/powerpoint/2010/main" val="2477981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28600"/>
            <a:ext cx="10751312" cy="698500"/>
          </a:xfrm>
        </p:spPr>
        <p:txBody>
          <a:bodyPr>
            <a:normAutofit/>
          </a:bodyPr>
          <a:lstStyle/>
          <a:p>
            <a:r>
              <a:rPr lang="en-GB" b="1" dirty="0" smtClean="0"/>
              <a:t>Advantages</a:t>
            </a:r>
            <a:endParaRPr lang="en-US" b="1" dirty="0"/>
          </a:p>
        </p:txBody>
      </p:sp>
      <p:sp>
        <p:nvSpPr>
          <p:cNvPr id="3" name="Content Placeholder 2"/>
          <p:cNvSpPr>
            <a:spLocks noGrp="1"/>
          </p:cNvSpPr>
          <p:nvPr>
            <p:ph idx="1"/>
          </p:nvPr>
        </p:nvSpPr>
        <p:spPr>
          <a:xfrm>
            <a:off x="271272" y="1231900"/>
            <a:ext cx="9812528" cy="5283200"/>
          </a:xfrm>
        </p:spPr>
        <p:txBody>
          <a:bodyPr>
            <a:normAutofit/>
          </a:bodyPr>
          <a:lstStyle/>
          <a:p>
            <a:r>
              <a:rPr lang="en-GB" sz="2400" dirty="0"/>
              <a:t>Gradient Boosting typically achieves higher accuracy than Random Forests and other ensemble methods because it’s designed to continuously minimize prediction errors</a:t>
            </a:r>
            <a:r>
              <a:rPr lang="en-GB" sz="2400" dirty="0" smtClean="0"/>
              <a:t>.</a:t>
            </a:r>
          </a:p>
          <a:p>
            <a:r>
              <a:rPr lang="en-GB" sz="2400" dirty="0"/>
              <a:t>Gradient Boosting allows for fine-grained control over model complexity through </a:t>
            </a:r>
            <a:r>
              <a:rPr lang="en-GB" sz="2400" dirty="0" err="1"/>
              <a:t>hyperparameters</a:t>
            </a:r>
            <a:r>
              <a:rPr lang="en-GB" sz="2400" dirty="0"/>
              <a:t> like the learning rate, the number of iterations (trees), and the maximum depth of each tree</a:t>
            </a:r>
            <a:r>
              <a:rPr lang="en-GB" sz="2400" dirty="0" smtClean="0"/>
              <a:t>.</a:t>
            </a:r>
          </a:p>
          <a:p>
            <a:r>
              <a:rPr lang="en-GB" sz="2400" dirty="0"/>
              <a:t>Gradient Boosting can be adapted to handle imbalanced datasets (where one class is much more common than another) by adjusting the weights of misclassified samples</a:t>
            </a:r>
            <a:r>
              <a:rPr lang="en-GB" sz="2400" dirty="0" smtClean="0"/>
              <a:t>.</a:t>
            </a:r>
          </a:p>
          <a:p>
            <a:r>
              <a:rPr lang="en-GB" sz="2400" dirty="0"/>
              <a:t>Gradient Boosting has built-in regularization techniques, like the learning rate and shrinkage (scaling of tree outputs), which help reduce overfitting.</a:t>
            </a:r>
            <a:endParaRPr lang="en-US" sz="2400" dirty="0"/>
          </a:p>
        </p:txBody>
      </p:sp>
    </p:spTree>
    <p:extLst>
      <p:ext uri="{BB962C8B-B14F-4D97-AF65-F5344CB8AC3E}">
        <p14:creationId xmlns:p14="http://schemas.microsoft.com/office/powerpoint/2010/main" val="1251599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93672" y="4064000"/>
            <a:ext cx="9418320" cy="914400"/>
          </a:xfrm>
        </p:spPr>
        <p:txBody>
          <a:bodyPr>
            <a:normAutofit fontScale="90000"/>
          </a:bodyPr>
          <a:lstStyle/>
          <a:p>
            <a:r>
              <a:rPr lang="en-GB" dirty="0" smtClean="0"/>
              <a:t>Thank you</a:t>
            </a:r>
            <a:endParaRPr lang="en-US" dirty="0"/>
          </a:p>
        </p:txBody>
      </p:sp>
    </p:spTree>
    <p:extLst>
      <p:ext uri="{BB962C8B-B14F-4D97-AF65-F5344CB8AC3E}">
        <p14:creationId xmlns:p14="http://schemas.microsoft.com/office/powerpoint/2010/main" val="14919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972" y="215900"/>
            <a:ext cx="9692640" cy="711200"/>
          </a:xfrm>
        </p:spPr>
        <p:txBody>
          <a:bodyPr>
            <a:normAutofit/>
          </a:bodyPr>
          <a:lstStyle/>
          <a:p>
            <a:r>
              <a:rPr lang="en-GB" b="1" dirty="0" smtClean="0"/>
              <a:t>Overview:</a:t>
            </a:r>
            <a:endParaRPr lang="en-US" b="1" dirty="0"/>
          </a:p>
        </p:txBody>
      </p:sp>
      <p:sp>
        <p:nvSpPr>
          <p:cNvPr id="3" name="Content Placeholder 2"/>
          <p:cNvSpPr>
            <a:spLocks noGrp="1"/>
          </p:cNvSpPr>
          <p:nvPr>
            <p:ph idx="1"/>
          </p:nvPr>
        </p:nvSpPr>
        <p:spPr>
          <a:xfrm>
            <a:off x="537972" y="1625600"/>
            <a:ext cx="9406128" cy="4927600"/>
          </a:xfrm>
        </p:spPr>
        <p:txBody>
          <a:bodyPr/>
          <a:lstStyle/>
          <a:p>
            <a:r>
              <a:rPr lang="en-GB" sz="2400" dirty="0" smtClean="0"/>
              <a:t>Gradient Boosting</a:t>
            </a:r>
          </a:p>
          <a:p>
            <a:r>
              <a:rPr lang="en-GB" sz="2400" dirty="0" smtClean="0"/>
              <a:t>How it Works</a:t>
            </a:r>
          </a:p>
          <a:p>
            <a:r>
              <a:rPr lang="en-GB" sz="2400" dirty="0" smtClean="0"/>
              <a:t>Mathematical Intuition of Gradient Boosting (Regression)</a:t>
            </a:r>
          </a:p>
          <a:p>
            <a:r>
              <a:rPr lang="en-GB" sz="2400" dirty="0"/>
              <a:t>Mathematical Intuition </a:t>
            </a:r>
            <a:r>
              <a:rPr lang="en-GB" sz="2400" dirty="0" smtClean="0"/>
              <a:t>Gradient Boosting </a:t>
            </a:r>
            <a:r>
              <a:rPr lang="en-GB" sz="2400" dirty="0"/>
              <a:t>(</a:t>
            </a:r>
            <a:r>
              <a:rPr lang="en-GB" sz="2400" dirty="0" smtClean="0"/>
              <a:t>Classification)</a:t>
            </a:r>
          </a:p>
          <a:p>
            <a:r>
              <a:rPr lang="en-GB" sz="2400" dirty="0" err="1" smtClean="0"/>
              <a:t>Hyperparameter</a:t>
            </a:r>
            <a:r>
              <a:rPr lang="en-GB" sz="2400" dirty="0" smtClean="0"/>
              <a:t> in Gradient Boosting</a:t>
            </a:r>
          </a:p>
          <a:p>
            <a:r>
              <a:rPr lang="en-GB" sz="2400" dirty="0" smtClean="0"/>
              <a:t>Gradient Boosting vs Bagging(Random Forest)</a:t>
            </a:r>
          </a:p>
          <a:p>
            <a:r>
              <a:rPr lang="en-GB" sz="2400" dirty="0" smtClean="0"/>
              <a:t>Advantage of Gradient Boosting</a:t>
            </a:r>
          </a:p>
          <a:p>
            <a:endParaRPr lang="en-US" dirty="0"/>
          </a:p>
        </p:txBody>
      </p:sp>
    </p:spTree>
    <p:extLst>
      <p:ext uri="{BB962C8B-B14F-4D97-AF65-F5344CB8AC3E}">
        <p14:creationId xmlns:p14="http://schemas.microsoft.com/office/powerpoint/2010/main" val="1446199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28600"/>
            <a:ext cx="10459212" cy="749300"/>
          </a:xfrm>
        </p:spPr>
        <p:txBody>
          <a:bodyPr/>
          <a:lstStyle/>
          <a:p>
            <a:r>
              <a:rPr lang="en-GB" dirty="0" smtClean="0"/>
              <a:t>Gradient Boosting:</a:t>
            </a:r>
            <a:endParaRPr lang="en-US" dirty="0"/>
          </a:p>
        </p:txBody>
      </p:sp>
      <p:sp>
        <p:nvSpPr>
          <p:cNvPr id="3" name="Content Placeholder 2"/>
          <p:cNvSpPr>
            <a:spLocks noGrp="1"/>
          </p:cNvSpPr>
          <p:nvPr>
            <p:ph idx="1"/>
          </p:nvPr>
        </p:nvSpPr>
        <p:spPr>
          <a:xfrm>
            <a:off x="419100" y="1460500"/>
            <a:ext cx="6819900" cy="5397500"/>
          </a:xfrm>
        </p:spPr>
        <p:txBody>
          <a:bodyPr>
            <a:normAutofit/>
          </a:bodyPr>
          <a:lstStyle/>
          <a:p>
            <a:r>
              <a:rPr lang="en-GB" sz="2000" dirty="0"/>
              <a:t>Gradient Boosting is an ensemble machine learning technique primarily used for regression and classification problems. </a:t>
            </a:r>
            <a:endParaRPr lang="en-GB" sz="2000" dirty="0" smtClean="0"/>
          </a:p>
          <a:p>
            <a:r>
              <a:rPr lang="en-GB" sz="2000" dirty="0"/>
              <a:t>It builds models in a sequence, with each model focusing on correcting the errors made by the previous </a:t>
            </a:r>
            <a:r>
              <a:rPr lang="en-GB" sz="2000" dirty="0" smtClean="0"/>
              <a:t>models.</a:t>
            </a:r>
          </a:p>
          <a:p>
            <a:r>
              <a:rPr lang="en-GB" sz="2000" dirty="0"/>
              <a:t>Gradient boosting methods like </a:t>
            </a:r>
            <a:r>
              <a:rPr lang="en-GB" sz="2000" dirty="0" err="1"/>
              <a:t>XGBoost</a:t>
            </a:r>
            <a:r>
              <a:rPr lang="en-GB" sz="2000" dirty="0"/>
              <a:t> and </a:t>
            </a:r>
            <a:r>
              <a:rPr lang="en-GB" sz="2000" dirty="0" err="1"/>
              <a:t>LightGBM</a:t>
            </a:r>
            <a:r>
              <a:rPr lang="en-GB" sz="2000" dirty="0"/>
              <a:t> are popular in machine learning competitions (e.g., </a:t>
            </a:r>
            <a:r>
              <a:rPr lang="en-GB" sz="2000" dirty="0" err="1"/>
              <a:t>Kaggle</a:t>
            </a:r>
            <a:r>
              <a:rPr lang="en-GB" sz="2000" dirty="0"/>
              <a:t>) due to their high performance.</a:t>
            </a:r>
            <a:endParaRPr lang="en-GB" sz="2000" dirty="0" smtClean="0"/>
          </a:p>
          <a:p>
            <a:r>
              <a:rPr lang="en-GB" sz="2000" dirty="0" smtClean="0"/>
              <a:t>builds </a:t>
            </a:r>
            <a:r>
              <a:rPr lang="en-GB" sz="2000" dirty="0"/>
              <a:t>a model by combining multiple weak models, </a:t>
            </a:r>
            <a:r>
              <a:rPr lang="en-GB" sz="2000" dirty="0" smtClean="0"/>
              <a:t>typically </a:t>
            </a:r>
            <a:r>
              <a:rPr lang="en-GB" sz="2000" dirty="0"/>
              <a:t>decision trees, in a sequential manner</a:t>
            </a:r>
            <a:r>
              <a:rPr lang="en-GB" sz="2000" dirty="0" smtClean="0"/>
              <a:t>.</a:t>
            </a:r>
          </a:p>
          <a:p>
            <a:r>
              <a:rPr lang="en-GB" sz="2000" dirty="0"/>
              <a:t>Used extensively in business, finance, healthcare, and more to make predictions about future events based on historical data.</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1460501"/>
            <a:ext cx="4008437" cy="17446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100" y="3776663"/>
            <a:ext cx="3937000" cy="1704973"/>
          </a:xfrm>
          <a:prstGeom prst="rect">
            <a:avLst/>
          </a:prstGeom>
        </p:spPr>
      </p:pic>
    </p:spTree>
    <p:extLst>
      <p:ext uri="{BB962C8B-B14F-4D97-AF65-F5344CB8AC3E}">
        <p14:creationId xmlns:p14="http://schemas.microsoft.com/office/powerpoint/2010/main" val="2859253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50"/>
            <a:ext cx="9692640" cy="711200"/>
          </a:xfrm>
        </p:spPr>
        <p:txBody>
          <a:bodyPr/>
          <a:lstStyle/>
          <a:p>
            <a:r>
              <a:rPr lang="en-GB" dirty="0" smtClean="0"/>
              <a:t>How it Works:</a:t>
            </a:r>
            <a:endParaRPr lang="en-US" dirty="0"/>
          </a:p>
        </p:txBody>
      </p:sp>
      <p:sp>
        <p:nvSpPr>
          <p:cNvPr id="3" name="Content Placeholder 2"/>
          <p:cNvSpPr>
            <a:spLocks noGrp="1"/>
          </p:cNvSpPr>
          <p:nvPr>
            <p:ph idx="1"/>
          </p:nvPr>
        </p:nvSpPr>
        <p:spPr>
          <a:xfrm>
            <a:off x="203200" y="850900"/>
            <a:ext cx="10960100" cy="5664200"/>
          </a:xfrm>
        </p:spPr>
        <p:txBody>
          <a:bodyPr>
            <a:normAutofit lnSpcReduction="10000"/>
          </a:bodyPr>
          <a:lstStyle/>
          <a:p>
            <a:pPr marL="0" indent="0">
              <a:buNone/>
            </a:pPr>
            <a:r>
              <a:rPr lang="en-GB" sz="2400" b="1" dirty="0"/>
              <a:t>Start with a simple model</a:t>
            </a:r>
            <a:r>
              <a:rPr lang="en-GB" sz="2400" dirty="0"/>
              <a:t>: The first model is usually a very basic prediction. For </a:t>
            </a:r>
            <a:r>
              <a:rPr lang="en-GB" sz="2400" b="1" dirty="0"/>
              <a:t>regression</a:t>
            </a:r>
            <a:r>
              <a:rPr lang="en-GB" sz="2400" dirty="0"/>
              <a:t>, this is often just the mean of the target variable (average of all target values). For </a:t>
            </a:r>
            <a:r>
              <a:rPr lang="en-GB" sz="2400" b="1" dirty="0"/>
              <a:t>classification</a:t>
            </a:r>
            <a:r>
              <a:rPr lang="en-GB" sz="2400" dirty="0"/>
              <a:t>, it can be the log-odds of the target class</a:t>
            </a:r>
            <a:r>
              <a:rPr lang="en-GB" sz="2400" dirty="0" smtClean="0"/>
              <a:t>.</a:t>
            </a:r>
          </a:p>
          <a:p>
            <a:pPr marL="0" indent="0">
              <a:buNone/>
            </a:pPr>
            <a:r>
              <a:rPr lang="en-GB" sz="2400" b="1" dirty="0" smtClean="0"/>
              <a:t>Compute </a:t>
            </a:r>
            <a:r>
              <a:rPr lang="en-GB" sz="2400" b="1" dirty="0"/>
              <a:t>the Residuals:</a:t>
            </a:r>
          </a:p>
          <a:p>
            <a:r>
              <a:rPr lang="en-GB" sz="2400" b="1" dirty="0"/>
              <a:t>Residuals</a:t>
            </a:r>
            <a:r>
              <a:rPr lang="en-GB" sz="2400" dirty="0"/>
              <a:t> represent the difference between the true values (target) and the predictions made by the model.</a:t>
            </a:r>
          </a:p>
          <a:p>
            <a:pPr marL="0" indent="0">
              <a:buNone/>
            </a:pPr>
            <a:r>
              <a:rPr lang="en-GB" sz="2400" b="1" dirty="0" smtClean="0"/>
              <a:t>          Residual = </a:t>
            </a:r>
            <a:r>
              <a:rPr lang="en-GB" sz="2400" b="1" dirty="0"/>
              <a:t>Actual value - Predicted value</a:t>
            </a:r>
            <a:r>
              <a:rPr lang="en-GB" sz="2400" dirty="0" smtClean="0"/>
              <a:t>.</a:t>
            </a:r>
          </a:p>
          <a:p>
            <a:pPr marL="0" indent="0">
              <a:buNone/>
            </a:pPr>
            <a:r>
              <a:rPr lang="en-GB" sz="2600" b="1" dirty="0" smtClean="0"/>
              <a:t>Train </a:t>
            </a:r>
            <a:r>
              <a:rPr lang="en-GB" sz="2600" b="1" dirty="0"/>
              <a:t>a weak learner (typically a decision tree</a:t>
            </a:r>
            <a:r>
              <a:rPr lang="en-GB" sz="2600" b="1" dirty="0" smtClean="0"/>
              <a:t>):</a:t>
            </a:r>
            <a:r>
              <a:rPr lang="en-GB" sz="2600" dirty="0" smtClean="0"/>
              <a:t> To </a:t>
            </a:r>
            <a:r>
              <a:rPr lang="en-GB" sz="2600" dirty="0"/>
              <a:t>predict these residuals. This means that the new model is not trying to predict the target directly, but instead learning to predict the errors or the discrepancies between the actual and predicted values.</a:t>
            </a:r>
          </a:p>
          <a:p>
            <a:pPr marL="0" indent="0">
              <a:buNone/>
            </a:pPr>
            <a:r>
              <a:rPr lang="en-GB" sz="2600" dirty="0"/>
              <a:t>The tree’s job is to model the residuals, i.e., correct the errors made by the previous model.</a:t>
            </a:r>
          </a:p>
          <a:p>
            <a:pPr marL="0" indent="0">
              <a:buNone/>
            </a:pPr>
            <a:endParaRPr lang="en-US" sz="2400" dirty="0"/>
          </a:p>
        </p:txBody>
      </p:sp>
    </p:spTree>
    <p:extLst>
      <p:ext uri="{BB962C8B-B14F-4D97-AF65-F5344CB8AC3E}">
        <p14:creationId xmlns:p14="http://schemas.microsoft.com/office/powerpoint/2010/main" val="2044289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472" y="0"/>
            <a:ext cx="9692640" cy="703262"/>
          </a:xfrm>
        </p:spPr>
        <p:txBody>
          <a:bodyPr/>
          <a:lstStyle/>
          <a:p>
            <a:r>
              <a:rPr lang="en-GB" dirty="0" smtClean="0"/>
              <a:t>Continue…</a:t>
            </a:r>
            <a:endParaRPr lang="en-US" dirty="0"/>
          </a:p>
        </p:txBody>
      </p:sp>
      <p:sp>
        <p:nvSpPr>
          <p:cNvPr id="3" name="Content Placeholder 2"/>
          <p:cNvSpPr>
            <a:spLocks noGrp="1"/>
          </p:cNvSpPr>
          <p:nvPr>
            <p:ph idx="1"/>
          </p:nvPr>
        </p:nvSpPr>
        <p:spPr>
          <a:xfrm>
            <a:off x="114300" y="825500"/>
            <a:ext cx="11188700" cy="6032500"/>
          </a:xfrm>
        </p:spPr>
        <p:txBody>
          <a:bodyPr>
            <a:normAutofit/>
          </a:bodyPr>
          <a:lstStyle/>
          <a:p>
            <a:pPr marL="0" indent="0">
              <a:buNone/>
            </a:pPr>
            <a:r>
              <a:rPr lang="en-GB" sz="2000" b="1" dirty="0"/>
              <a:t>Add the New Model's Predictions to the Existing Model:</a:t>
            </a:r>
          </a:p>
          <a:p>
            <a:r>
              <a:rPr lang="en-GB" sz="2000" dirty="0"/>
              <a:t>The predictions from the new model are added to the previous model's predictions to improve the overall prediction</a:t>
            </a:r>
            <a:r>
              <a:rPr lang="en-GB" sz="2000" dirty="0" smtClean="0"/>
              <a:t>.</a:t>
            </a:r>
          </a:p>
          <a:p>
            <a:endParaRPr lang="en-GB" sz="2000" dirty="0"/>
          </a:p>
          <a:p>
            <a:pPr marL="0" indent="0">
              <a:buNone/>
            </a:pPr>
            <a:r>
              <a:rPr lang="en-GB" sz="2000" b="1" dirty="0" smtClean="0"/>
              <a:t>Repeat the </a:t>
            </a:r>
            <a:r>
              <a:rPr lang="en-GB" sz="2000" b="1" dirty="0"/>
              <a:t>Process (Iterate):</a:t>
            </a:r>
          </a:p>
          <a:p>
            <a:r>
              <a:rPr lang="en-GB" sz="2000" dirty="0"/>
              <a:t>This process is repeated for a fixed number of iterations (or until some stopping condition is met, like a desired accuracy or minimum error).</a:t>
            </a:r>
          </a:p>
          <a:p>
            <a:pPr marL="0" indent="0">
              <a:buNone/>
            </a:pPr>
            <a:endParaRPr lang="en-GB" sz="2000" dirty="0"/>
          </a:p>
          <a:p>
            <a:pPr marL="0" indent="0">
              <a:buNone/>
            </a:pPr>
            <a:endParaRPr lang="en-GB" sz="2000" dirty="0"/>
          </a:p>
          <a:p>
            <a:pPr marL="0" indent="0">
              <a:buNone/>
            </a:pPr>
            <a:r>
              <a:rPr lang="en-GB" sz="2000" b="1" dirty="0" smtClean="0"/>
              <a:t>Final Model</a:t>
            </a:r>
            <a:r>
              <a:rPr lang="en-GB" sz="2000" b="1" dirty="0"/>
              <a:t>:</a:t>
            </a:r>
          </a:p>
          <a:p>
            <a:r>
              <a:rPr lang="en-GB" sz="2000" dirty="0"/>
              <a:t>After the desired number of models (trees) have been added, the final model is a weighted combination of all the trees. The predictions are more accurate as each tree has learned to correct the errors from the previous models.</a:t>
            </a:r>
          </a:p>
          <a:p>
            <a:r>
              <a:rPr lang="en-GB" sz="2000" dirty="0"/>
              <a:t>The model is now trained and can be used to make predictions on new, unseen data</a:t>
            </a:r>
            <a:r>
              <a:rPr lang="en-GB" dirty="0"/>
              <a:t>.</a:t>
            </a:r>
          </a:p>
          <a:p>
            <a:pPr marL="0" indent="0">
              <a:buNone/>
            </a:pPr>
            <a:endParaRPr lang="en-GB" dirty="0"/>
          </a:p>
          <a:p>
            <a:pPr marL="0" indent="0">
              <a:buNone/>
            </a:pP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7762" t="356" r="30189" b="79820"/>
          <a:stretch/>
        </p:blipFill>
        <p:spPr>
          <a:xfrm>
            <a:off x="3962066" y="1924050"/>
            <a:ext cx="3493168" cy="9017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4921" y="3841750"/>
            <a:ext cx="4412742" cy="990600"/>
          </a:xfrm>
          <a:prstGeom prst="rect">
            <a:avLst/>
          </a:prstGeom>
        </p:spPr>
      </p:pic>
    </p:spTree>
    <p:extLst>
      <p:ext uri="{BB962C8B-B14F-4D97-AF65-F5344CB8AC3E}">
        <p14:creationId xmlns:p14="http://schemas.microsoft.com/office/powerpoint/2010/main" val="2027432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0"/>
            <a:ext cx="11290300" cy="1346200"/>
          </a:xfrm>
        </p:spPr>
        <p:txBody>
          <a:bodyPr>
            <a:normAutofit/>
          </a:bodyPr>
          <a:lstStyle/>
          <a:p>
            <a:r>
              <a:rPr lang="en-GB" b="1" dirty="0" smtClean="0"/>
              <a:t>Mathematical Intuition in Regression:</a:t>
            </a:r>
            <a:endParaRPr lang="en-US" b="1" dirty="0"/>
          </a:p>
        </p:txBody>
      </p:sp>
      <p:sp>
        <p:nvSpPr>
          <p:cNvPr id="3" name="Content Placeholder 2"/>
          <p:cNvSpPr>
            <a:spLocks noGrp="1"/>
          </p:cNvSpPr>
          <p:nvPr>
            <p:ph idx="1"/>
          </p:nvPr>
        </p:nvSpPr>
        <p:spPr>
          <a:xfrm>
            <a:off x="294801" y="863600"/>
            <a:ext cx="7937501" cy="6083300"/>
          </a:xfrm>
        </p:spPr>
        <p:txBody>
          <a:bodyPr>
            <a:normAutofit/>
          </a:bodyPr>
          <a:lstStyle/>
          <a:p>
            <a:pPr marL="0" indent="0">
              <a:buNone/>
            </a:pPr>
            <a:r>
              <a:rPr lang="en-GB" sz="2400" b="1" dirty="0"/>
              <a:t>Build a Base </a:t>
            </a:r>
            <a:r>
              <a:rPr lang="en-GB" sz="2400" b="1" dirty="0" smtClean="0"/>
              <a:t>Model:</a:t>
            </a:r>
            <a:endParaRPr lang="en-GB" sz="2400" b="1" dirty="0"/>
          </a:p>
          <a:p>
            <a:r>
              <a:rPr lang="en-GB" sz="2400" dirty="0"/>
              <a:t>The first step in gradient boosting is to build a base model to predict the observations in the training </a:t>
            </a:r>
            <a:r>
              <a:rPr lang="en-GB" sz="2400" dirty="0" smtClean="0"/>
              <a:t>dataset.</a:t>
            </a:r>
            <a:endParaRPr lang="en-GB" sz="2400" dirty="0"/>
          </a:p>
          <a:p>
            <a:pPr>
              <a:buFont typeface="Wingdings" panose="05000000000000000000" pitchFamily="2" charset="2"/>
              <a:buChar char="§"/>
            </a:pPr>
            <a:r>
              <a:rPr lang="en-GB" sz="2400" dirty="0" smtClean="0"/>
              <a:t> </a:t>
            </a:r>
            <a:r>
              <a:rPr lang="en-GB" sz="2400" dirty="0"/>
              <a:t>In regression, this could be the average </a:t>
            </a:r>
            <a:r>
              <a:rPr lang="en-GB" sz="2400" dirty="0" smtClean="0"/>
              <a:t>of </a:t>
            </a:r>
            <a:r>
              <a:rPr lang="en-GB" sz="2400" dirty="0"/>
              <a:t>all target values</a:t>
            </a:r>
            <a:r>
              <a:rPr lang="en-GB" sz="2400" dirty="0" smtClean="0"/>
              <a:t>.</a:t>
            </a:r>
          </a:p>
          <a:p>
            <a:pPr marL="0" indent="0">
              <a:buNone/>
            </a:pPr>
            <a:r>
              <a:rPr lang="en-GB" sz="2400" dirty="0" smtClean="0"/>
              <a:t>           </a:t>
            </a:r>
          </a:p>
          <a:p>
            <a:pPr marL="0" indent="0">
              <a:buNone/>
            </a:pPr>
            <a:endParaRPr lang="en-GB" sz="2400" b="1" dirty="0"/>
          </a:p>
          <a:p>
            <a:pPr marL="0" indent="0">
              <a:buNone/>
            </a:pPr>
            <a:r>
              <a:rPr lang="en-GB" sz="2400" b="1" dirty="0"/>
              <a:t>Iterative Training (For </a:t>
            </a:r>
            <a:r>
              <a:rPr lang="en-GB" sz="2400" b="1" dirty="0" smtClean="0"/>
              <a:t>m=1to M</a:t>
            </a:r>
            <a:r>
              <a:rPr lang="en-GB" sz="2400" b="1" dirty="0"/>
              <a:t>)</a:t>
            </a:r>
          </a:p>
          <a:p>
            <a:pPr>
              <a:buFont typeface="Wingdings" panose="05000000000000000000" pitchFamily="2" charset="2"/>
              <a:buChar char="§"/>
            </a:pPr>
            <a:r>
              <a:rPr lang="en-GB" sz="2400" dirty="0" smtClean="0"/>
              <a:t>The </a:t>
            </a:r>
            <a:r>
              <a:rPr lang="en-GB" sz="2400" dirty="0"/>
              <a:t>main part of Gradient Boosting involves multiple iterations. In each iteration, we improve the model by adding a new tree that corrects the errors of the previous model.</a:t>
            </a:r>
          </a:p>
          <a:p>
            <a:endParaRPr lang="en-GB" sz="2400" dirty="0"/>
          </a:p>
          <a:p>
            <a:pPr marL="0" indent="0">
              <a:buNone/>
            </a:pPr>
            <a:endParaRPr lang="en-GB" sz="2400" dirty="0" smtClean="0"/>
          </a:p>
          <a:p>
            <a:pPr marL="0" indent="0">
              <a:buNone/>
            </a:pP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833" y="3190876"/>
            <a:ext cx="4163438" cy="91440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1076" t="3305" r="23600" b="5847"/>
          <a:stretch/>
        </p:blipFill>
        <p:spPr>
          <a:xfrm>
            <a:off x="8356599" y="4151312"/>
            <a:ext cx="2933700" cy="2213769"/>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1803" t="4957" r="27036" b="5387"/>
          <a:stretch/>
        </p:blipFill>
        <p:spPr>
          <a:xfrm>
            <a:off x="8496299" y="2106612"/>
            <a:ext cx="2654299" cy="1628776"/>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8172" t="21995" r="25881" b="18669"/>
          <a:stretch/>
        </p:blipFill>
        <p:spPr>
          <a:xfrm>
            <a:off x="8934053" y="1128712"/>
            <a:ext cx="2058192" cy="685800"/>
          </a:xfrm>
          <a:prstGeom prst="rect">
            <a:avLst/>
          </a:prstGeom>
        </p:spPr>
      </p:pic>
    </p:spTree>
    <p:extLst>
      <p:ext uri="{BB962C8B-B14F-4D97-AF65-F5344CB8AC3E}">
        <p14:creationId xmlns:p14="http://schemas.microsoft.com/office/powerpoint/2010/main" val="1074231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 y="-5716"/>
            <a:ext cx="9692640" cy="819784"/>
          </a:xfrm>
        </p:spPr>
        <p:txBody>
          <a:bodyPr/>
          <a:lstStyle/>
          <a:p>
            <a:r>
              <a:rPr lang="en-GB" b="1" dirty="0" smtClean="0"/>
              <a:t>Continue…</a:t>
            </a:r>
            <a:endParaRPr lang="en-US" b="1" dirty="0"/>
          </a:p>
        </p:txBody>
      </p:sp>
      <p:sp>
        <p:nvSpPr>
          <p:cNvPr id="3" name="Content Placeholder 2"/>
          <p:cNvSpPr>
            <a:spLocks noGrp="1"/>
          </p:cNvSpPr>
          <p:nvPr>
            <p:ph idx="1"/>
          </p:nvPr>
        </p:nvSpPr>
        <p:spPr>
          <a:xfrm>
            <a:off x="101092" y="814068"/>
            <a:ext cx="7702550" cy="5916932"/>
          </a:xfrm>
        </p:spPr>
        <p:txBody>
          <a:bodyPr>
            <a:normAutofit/>
          </a:bodyPr>
          <a:lstStyle/>
          <a:p>
            <a:pPr>
              <a:buFont typeface="Wingdings" panose="05000000000000000000" pitchFamily="2" charset="2"/>
              <a:buChar char="§"/>
            </a:pPr>
            <a:r>
              <a:rPr lang="en-US" sz="2400" b="1" dirty="0"/>
              <a:t>Compute </a:t>
            </a:r>
            <a:r>
              <a:rPr lang="en-US" sz="2400" b="1" dirty="0" smtClean="0"/>
              <a:t>Residuals: </a:t>
            </a:r>
            <a:r>
              <a:rPr lang="en-GB" sz="2400" dirty="0" smtClean="0"/>
              <a:t>it </a:t>
            </a:r>
            <a:r>
              <a:rPr lang="en-GB" sz="2400" dirty="0"/>
              <a:t>represent the </a:t>
            </a:r>
            <a:r>
              <a:rPr lang="en-GB" sz="2400" b="1" dirty="0"/>
              <a:t>errors</a:t>
            </a:r>
            <a:r>
              <a:rPr lang="en-GB" sz="2400" dirty="0"/>
              <a:t> from the previous model (the difference between the actual and predicted values</a:t>
            </a:r>
            <a:r>
              <a:rPr lang="en-GB" sz="2400" dirty="0" smtClean="0"/>
              <a:t>).</a:t>
            </a:r>
          </a:p>
          <a:p>
            <a:pPr>
              <a:buFont typeface="Wingdings" panose="05000000000000000000" pitchFamily="2" charset="2"/>
              <a:buChar char="§"/>
            </a:pPr>
            <a:endParaRPr lang="en-GB" sz="2400" b="1" dirty="0"/>
          </a:p>
          <a:p>
            <a:pPr>
              <a:buFont typeface="Wingdings" panose="05000000000000000000" pitchFamily="2" charset="2"/>
              <a:buChar char="§"/>
            </a:pPr>
            <a:endParaRPr lang="en-GB" sz="2400" b="1" dirty="0" smtClean="0"/>
          </a:p>
          <a:p>
            <a:pPr>
              <a:buFont typeface="Wingdings" panose="05000000000000000000" pitchFamily="2" charset="2"/>
              <a:buChar char="§"/>
            </a:pPr>
            <a:endParaRPr lang="en-GB" sz="2400" b="1" dirty="0"/>
          </a:p>
          <a:p>
            <a:pPr>
              <a:buFont typeface="Wingdings" panose="05000000000000000000" pitchFamily="2" charset="2"/>
              <a:buChar char="§"/>
            </a:pPr>
            <a:endParaRPr lang="en-GB" sz="2400" b="1" dirty="0" smtClean="0"/>
          </a:p>
          <a:p>
            <a:pPr marL="0" indent="0">
              <a:buNone/>
            </a:pPr>
            <a:endParaRPr lang="en-GB" sz="2400" b="1" dirty="0"/>
          </a:p>
          <a:p>
            <a:pPr marL="0" indent="0">
              <a:buNone/>
            </a:pPr>
            <a:r>
              <a:rPr lang="en-GB" sz="2400" dirty="0"/>
              <a:t>j represents a terminal node (i.e. leave) in the tree, m denotes the tree index, and capital J means the total number of leaves</a:t>
            </a:r>
          </a:p>
          <a:p>
            <a:pPr marL="0" indent="0">
              <a:buNone/>
            </a:pPr>
            <a:endParaRPr lang="en-US" sz="2400"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933" t="15200" r="8345" b="10133"/>
          <a:stretch/>
        </p:blipFill>
        <p:spPr>
          <a:xfrm>
            <a:off x="418211" y="2413322"/>
            <a:ext cx="7068312" cy="7112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6981" t="8630" r="18160" b="7318"/>
          <a:stretch/>
        </p:blipFill>
        <p:spPr>
          <a:xfrm>
            <a:off x="7803642" y="2167262"/>
            <a:ext cx="3492500" cy="251015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811" y="3651411"/>
            <a:ext cx="7220712" cy="850900"/>
          </a:xfrm>
          <a:prstGeom prst="rect">
            <a:avLst/>
          </a:prstGeom>
        </p:spPr>
      </p:pic>
    </p:spTree>
    <p:extLst>
      <p:ext uri="{BB962C8B-B14F-4D97-AF65-F5344CB8AC3E}">
        <p14:creationId xmlns:p14="http://schemas.microsoft.com/office/powerpoint/2010/main" val="2632545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672" y="0"/>
            <a:ext cx="9692640" cy="916622"/>
          </a:xfrm>
        </p:spPr>
        <p:txBody>
          <a:bodyPr>
            <a:normAutofit/>
          </a:bodyPr>
          <a:lstStyle/>
          <a:p>
            <a:r>
              <a:rPr lang="en-GB" smtClean="0"/>
              <a:t>Continue…</a:t>
            </a:r>
            <a:endParaRPr lang="en-US" dirty="0"/>
          </a:p>
        </p:txBody>
      </p:sp>
      <p:sp>
        <p:nvSpPr>
          <p:cNvPr id="13" name="Content Placeholder 12"/>
          <p:cNvSpPr>
            <a:spLocks noGrp="1"/>
          </p:cNvSpPr>
          <p:nvPr>
            <p:ph idx="1"/>
          </p:nvPr>
        </p:nvSpPr>
        <p:spPr>
          <a:xfrm>
            <a:off x="148844" y="1981200"/>
            <a:ext cx="9261856" cy="4673600"/>
          </a:xfrm>
        </p:spPr>
        <p:txBody>
          <a:bodyPr/>
          <a:lstStyle/>
          <a:p>
            <a:r>
              <a:rPr lang="en-GB" sz="2400" dirty="0"/>
              <a:t>We are searching for γⱼ𝑚 that minimizes the loss function on each terminal node j. </a:t>
            </a:r>
            <a:r>
              <a:rPr lang="en-GB" sz="2400" dirty="0" err="1"/>
              <a:t>Σx</a:t>
            </a:r>
            <a:r>
              <a:rPr lang="en-GB" sz="2400" dirty="0"/>
              <a:t>ᵢ∈Rⱼ𝑚 L means we are aggregating the loss on all the sample </a:t>
            </a:r>
            <a:r>
              <a:rPr lang="en-GB" sz="2400" dirty="0" err="1"/>
              <a:t>xᵢs</a:t>
            </a:r>
            <a:r>
              <a:rPr lang="en-GB" sz="2400" dirty="0"/>
              <a:t> that belong to the terminal node Rⱼ𝑚</a:t>
            </a:r>
            <a:r>
              <a:rPr lang="en-GB" sz="2400" dirty="0" smtClean="0"/>
              <a:t>.</a:t>
            </a:r>
          </a:p>
          <a:p>
            <a:endParaRPr lang="en-GB" dirty="0"/>
          </a:p>
          <a:p>
            <a:endParaRPr lang="en-US" dirty="0"/>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3781" r="3159"/>
          <a:stretch/>
        </p:blipFill>
        <p:spPr>
          <a:xfrm>
            <a:off x="419100" y="990600"/>
            <a:ext cx="8128000" cy="863600"/>
          </a:xfrm>
          <a:prstGeom prst="rect">
            <a:avLst/>
          </a:prstGeom>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3622" r="3398"/>
          <a:stretch/>
        </p:blipFill>
        <p:spPr>
          <a:xfrm>
            <a:off x="361950" y="3435350"/>
            <a:ext cx="8242300" cy="1054100"/>
          </a:xfrm>
          <a:prstGeom prst="rect">
            <a:avLst/>
          </a:prstGeom>
        </p:spPr>
      </p:pic>
    </p:spTree>
    <p:extLst>
      <p:ext uri="{BB962C8B-B14F-4D97-AF65-F5344CB8AC3E}">
        <p14:creationId xmlns:p14="http://schemas.microsoft.com/office/powerpoint/2010/main" val="178225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 y="-69850"/>
            <a:ext cx="11024108" cy="673100"/>
          </a:xfrm>
        </p:spPr>
        <p:txBody>
          <a:bodyPr>
            <a:normAutofit fontScale="90000"/>
          </a:bodyPr>
          <a:lstStyle/>
          <a:p>
            <a:r>
              <a:rPr lang="en-GB" b="1" dirty="0" smtClean="0"/>
              <a:t>Mathematical Intuition in Classification:</a:t>
            </a:r>
            <a:endParaRPr lang="en-US" b="1" dirty="0"/>
          </a:p>
        </p:txBody>
      </p:sp>
      <p:sp>
        <p:nvSpPr>
          <p:cNvPr id="3" name="Content Placeholder 2"/>
          <p:cNvSpPr>
            <a:spLocks noGrp="1"/>
          </p:cNvSpPr>
          <p:nvPr>
            <p:ph idx="1"/>
          </p:nvPr>
        </p:nvSpPr>
        <p:spPr>
          <a:xfrm>
            <a:off x="184054" y="673100"/>
            <a:ext cx="7211918" cy="6184900"/>
          </a:xfrm>
        </p:spPr>
        <p:txBody>
          <a:bodyPr>
            <a:normAutofit/>
          </a:bodyPr>
          <a:lstStyle/>
          <a:p>
            <a:pPr marL="0" indent="0">
              <a:buNone/>
            </a:pPr>
            <a:r>
              <a:rPr lang="en-GB" sz="2000" b="1" dirty="0" smtClean="0"/>
              <a:t>Gathering </a:t>
            </a:r>
            <a:r>
              <a:rPr lang="en-GB" sz="2000" b="1" dirty="0"/>
              <a:t>and Analysing Our </a:t>
            </a:r>
            <a:r>
              <a:rPr lang="en-GB" sz="2000" b="1" dirty="0" smtClean="0"/>
              <a:t>Data:</a:t>
            </a:r>
            <a:r>
              <a:rPr lang="en-GB" sz="2000" b="1" dirty="0"/>
              <a:t> </a:t>
            </a:r>
            <a:r>
              <a:rPr lang="en-GB" sz="2000" dirty="0"/>
              <a:t>In the table </a:t>
            </a:r>
            <a:r>
              <a:rPr lang="en-GB" sz="2000" dirty="0" smtClean="0"/>
              <a:t> </a:t>
            </a:r>
            <a:r>
              <a:rPr lang="en-GB" sz="2000" dirty="0"/>
              <a:t>we are using the </a:t>
            </a:r>
            <a:r>
              <a:rPr lang="en-GB" sz="2000" b="1" dirty="0"/>
              <a:t>training data</a:t>
            </a:r>
            <a:r>
              <a:rPr lang="en-GB" sz="2000" dirty="0"/>
              <a:t> that we have gathered from six patients. The data shows patients’ presence of chest pain, their pulse (beats per minute), weight (underweight, normal, and overweight), and a history of heart disease. Our aim here is to understand how </a:t>
            </a:r>
            <a:r>
              <a:rPr lang="en-GB" sz="2000" b="1" dirty="0"/>
              <a:t>gradient boost</a:t>
            </a:r>
            <a:r>
              <a:rPr lang="en-GB" sz="2000" dirty="0"/>
              <a:t> fits a model to this training data</a:t>
            </a:r>
            <a:r>
              <a:rPr lang="en-GB" sz="2000" dirty="0" smtClean="0"/>
              <a:t>.</a:t>
            </a:r>
          </a:p>
          <a:p>
            <a:pPr marL="0" indent="0">
              <a:buNone/>
            </a:pPr>
            <a:r>
              <a:rPr lang="en-GB" sz="2000" b="1" dirty="0" smtClean="0"/>
              <a:t>Odds </a:t>
            </a:r>
            <a:r>
              <a:rPr lang="en-GB" sz="2000" b="1" dirty="0"/>
              <a:t>and Probability </a:t>
            </a:r>
            <a:r>
              <a:rPr lang="en-GB" sz="2000" b="1" dirty="0" smtClean="0"/>
              <a:t>Calculating:</a:t>
            </a:r>
            <a:endParaRPr lang="en-GB" sz="2000" b="1" dirty="0"/>
          </a:p>
          <a:p>
            <a:pPr>
              <a:buFont typeface="Wingdings" panose="05000000000000000000" pitchFamily="2" charset="2"/>
              <a:buChar char="§"/>
            </a:pPr>
            <a:r>
              <a:rPr lang="en-GB" sz="2000" dirty="0"/>
              <a:t>Using </a:t>
            </a:r>
            <a:r>
              <a:rPr lang="en-GB" sz="2000" b="1" dirty="0"/>
              <a:t>gradient boost for classification</a:t>
            </a:r>
            <a:r>
              <a:rPr lang="en-GB" sz="2000" dirty="0"/>
              <a:t> we discover the initial prediction for every patient in the </a:t>
            </a:r>
            <a:r>
              <a:rPr lang="en-GB" sz="2000" b="1" dirty="0"/>
              <a:t>log (odds</a:t>
            </a:r>
            <a:r>
              <a:rPr lang="en-GB" sz="2000" b="1" dirty="0" smtClean="0"/>
              <a:t>)</a:t>
            </a:r>
            <a:r>
              <a:rPr lang="en-GB" sz="2000" dirty="0" smtClean="0"/>
              <a:t>.</a:t>
            </a:r>
          </a:p>
          <a:p>
            <a:pPr>
              <a:buFont typeface="Wingdings" panose="05000000000000000000" pitchFamily="2" charset="2"/>
              <a:buChar char="§"/>
            </a:pPr>
            <a:r>
              <a:rPr lang="en-GB" sz="2000" dirty="0" smtClean="0"/>
              <a:t> Then </a:t>
            </a:r>
            <a:r>
              <a:rPr lang="en-GB" sz="2000" dirty="0"/>
              <a:t>convert the </a:t>
            </a:r>
            <a:r>
              <a:rPr lang="en-GB" sz="2000" b="1" dirty="0"/>
              <a:t>log (odds)</a:t>
            </a:r>
            <a:r>
              <a:rPr lang="en-GB" sz="2000" dirty="0"/>
              <a:t> to </a:t>
            </a:r>
            <a:r>
              <a:rPr lang="en-GB" sz="2000" b="1" dirty="0"/>
              <a:t>probability</a:t>
            </a:r>
            <a:r>
              <a:rPr lang="en-GB" sz="2000" dirty="0"/>
              <a:t>. The trick here is to use the </a:t>
            </a:r>
            <a:r>
              <a:rPr lang="en-GB" sz="2000" b="1" dirty="0"/>
              <a:t>logistic function</a:t>
            </a:r>
            <a:r>
              <a:rPr lang="en-GB" sz="2000" dirty="0"/>
              <a:t>.</a:t>
            </a:r>
            <a:br>
              <a:rPr lang="en-GB" sz="2000" dirty="0"/>
            </a:br>
            <a:r>
              <a:rPr lang="en-GB" sz="2000" dirty="0"/>
              <a:t/>
            </a:r>
            <a:br>
              <a:rPr lang="en-GB" sz="2000" dirty="0"/>
            </a:br>
            <a:endParaRPr lang="en-US" sz="20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7083" t="33551" r="556" b="34595"/>
          <a:stretch/>
        </p:blipFill>
        <p:spPr>
          <a:xfrm>
            <a:off x="1970690" y="5423337"/>
            <a:ext cx="4315810" cy="14346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972" y="5775325"/>
            <a:ext cx="3670300" cy="5461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5253" y="2222938"/>
            <a:ext cx="4051738" cy="2605909"/>
          </a:xfrm>
          <a:prstGeom prst="rect">
            <a:avLst/>
          </a:prstGeom>
        </p:spPr>
      </p:pic>
    </p:spTree>
    <p:extLst>
      <p:ext uri="{BB962C8B-B14F-4D97-AF65-F5344CB8AC3E}">
        <p14:creationId xmlns:p14="http://schemas.microsoft.com/office/powerpoint/2010/main" val="3081969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Theme1" id="{B8D8D701-3215-48F3-A10E-E821FDCC69A3}" vid="{F019B87A-D66C-4B83-8F1A-F873CD1315C3}"/>
    </a:ext>
  </a:extLst>
</a:theme>
</file>

<file path=docProps/app.xml><?xml version="1.0" encoding="utf-8"?>
<Properties xmlns="http://schemas.openxmlformats.org/officeDocument/2006/extended-properties" xmlns:vt="http://schemas.openxmlformats.org/officeDocument/2006/docPropsVTypes">
  <Template>Theme1</Template>
  <TotalTime>1352</TotalTime>
  <Words>1244</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Schoolbook</vt:lpstr>
      <vt:lpstr>Wingdings</vt:lpstr>
      <vt:lpstr>Wingdings 2</vt:lpstr>
      <vt:lpstr>Theme1</vt:lpstr>
      <vt:lpstr>Gradient Boosting</vt:lpstr>
      <vt:lpstr>Overview:</vt:lpstr>
      <vt:lpstr>Gradient Boosting:</vt:lpstr>
      <vt:lpstr>How it Works:</vt:lpstr>
      <vt:lpstr>Continue…</vt:lpstr>
      <vt:lpstr>Mathematical Intuition in Regression:</vt:lpstr>
      <vt:lpstr>Continue…</vt:lpstr>
      <vt:lpstr>Continue…</vt:lpstr>
      <vt:lpstr>Mathematical Intuition in Classification:</vt:lpstr>
      <vt:lpstr>PowerPoint Presentation</vt:lpstr>
      <vt:lpstr>PowerPoint Presentation</vt:lpstr>
      <vt:lpstr>PowerPoint Presentation</vt:lpstr>
      <vt:lpstr>Hyperparameter in Gradient Boosting:</vt:lpstr>
      <vt:lpstr>Boosting vs Bagging:</vt:lpstr>
      <vt:lpstr>Advantages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Boosting</dc:title>
  <dc:creator>Muhammad Zaqeem</dc:creator>
  <cp:lastModifiedBy>Muhammad Zaqeem</cp:lastModifiedBy>
  <cp:revision>52</cp:revision>
  <dcterms:created xsi:type="dcterms:W3CDTF">2024-11-06T10:20:50Z</dcterms:created>
  <dcterms:modified xsi:type="dcterms:W3CDTF">2024-11-10T09:24:32Z</dcterms:modified>
</cp:coreProperties>
</file>