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7"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5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90B4BD3-F590-4AF8-9B8A-E8616D1AF9BA}" type="datetimeFigureOut">
              <a:rPr lang="en-US" smtClean="0"/>
              <a:t>11/3/2024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676A61B-4DFC-446C-8277-89F00AD7489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485654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0B4BD3-F590-4AF8-9B8A-E8616D1AF9BA}"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6A61B-4DFC-446C-8277-89F00AD7489E}" type="slidenum">
              <a:rPr lang="en-US" smtClean="0"/>
              <a:t>‹#›</a:t>
            </a:fld>
            <a:endParaRPr lang="en-US"/>
          </a:p>
        </p:txBody>
      </p:sp>
    </p:spTree>
    <p:extLst>
      <p:ext uri="{BB962C8B-B14F-4D97-AF65-F5344CB8AC3E}">
        <p14:creationId xmlns:p14="http://schemas.microsoft.com/office/powerpoint/2010/main" val="296039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0B4BD3-F590-4AF8-9B8A-E8616D1AF9BA}"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6A61B-4DFC-446C-8277-89F00AD7489E}" type="slidenum">
              <a:rPr lang="en-US" smtClean="0"/>
              <a:t>‹#›</a:t>
            </a:fld>
            <a:endParaRPr lang="en-US"/>
          </a:p>
        </p:txBody>
      </p:sp>
    </p:spTree>
    <p:extLst>
      <p:ext uri="{BB962C8B-B14F-4D97-AF65-F5344CB8AC3E}">
        <p14:creationId xmlns:p14="http://schemas.microsoft.com/office/powerpoint/2010/main" val="366745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0B4BD3-F590-4AF8-9B8A-E8616D1AF9BA}"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6A61B-4DFC-446C-8277-89F00AD7489E}" type="slidenum">
              <a:rPr lang="en-US" smtClean="0"/>
              <a:t>‹#›</a:t>
            </a:fld>
            <a:endParaRPr lang="en-US"/>
          </a:p>
        </p:txBody>
      </p:sp>
    </p:spTree>
    <p:extLst>
      <p:ext uri="{BB962C8B-B14F-4D97-AF65-F5344CB8AC3E}">
        <p14:creationId xmlns:p14="http://schemas.microsoft.com/office/powerpoint/2010/main" val="3805866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0B4BD3-F590-4AF8-9B8A-E8616D1AF9BA}"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6A61B-4DFC-446C-8277-89F00AD7489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9416240"/>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0B4BD3-F590-4AF8-9B8A-E8616D1AF9BA}"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6A61B-4DFC-446C-8277-89F00AD7489E}" type="slidenum">
              <a:rPr lang="en-US" smtClean="0"/>
              <a:t>‹#›</a:t>
            </a:fld>
            <a:endParaRPr lang="en-US"/>
          </a:p>
        </p:txBody>
      </p:sp>
    </p:spTree>
    <p:extLst>
      <p:ext uri="{BB962C8B-B14F-4D97-AF65-F5344CB8AC3E}">
        <p14:creationId xmlns:p14="http://schemas.microsoft.com/office/powerpoint/2010/main" val="3707957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0B4BD3-F590-4AF8-9B8A-E8616D1AF9BA}" type="datetimeFigureOut">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76A61B-4DFC-446C-8277-89F00AD7489E}" type="slidenum">
              <a:rPr lang="en-US" smtClean="0"/>
              <a:t>‹#›</a:t>
            </a:fld>
            <a:endParaRPr lang="en-US"/>
          </a:p>
        </p:txBody>
      </p:sp>
    </p:spTree>
    <p:extLst>
      <p:ext uri="{BB962C8B-B14F-4D97-AF65-F5344CB8AC3E}">
        <p14:creationId xmlns:p14="http://schemas.microsoft.com/office/powerpoint/2010/main" val="1552588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0B4BD3-F590-4AF8-9B8A-E8616D1AF9BA}"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76A61B-4DFC-446C-8277-89F00AD7489E}" type="slidenum">
              <a:rPr lang="en-US" smtClean="0"/>
              <a:t>‹#›</a:t>
            </a:fld>
            <a:endParaRPr lang="en-US"/>
          </a:p>
        </p:txBody>
      </p:sp>
    </p:spTree>
    <p:extLst>
      <p:ext uri="{BB962C8B-B14F-4D97-AF65-F5344CB8AC3E}">
        <p14:creationId xmlns:p14="http://schemas.microsoft.com/office/powerpoint/2010/main" val="330906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B4BD3-F590-4AF8-9B8A-E8616D1AF9BA}" type="datetimeFigureOut">
              <a:rPr lang="en-US" smtClean="0"/>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76A61B-4DFC-446C-8277-89F00AD7489E}" type="slidenum">
              <a:rPr lang="en-US" smtClean="0"/>
              <a:t>‹#›</a:t>
            </a:fld>
            <a:endParaRPr lang="en-US"/>
          </a:p>
        </p:txBody>
      </p:sp>
    </p:spTree>
    <p:extLst>
      <p:ext uri="{BB962C8B-B14F-4D97-AF65-F5344CB8AC3E}">
        <p14:creationId xmlns:p14="http://schemas.microsoft.com/office/powerpoint/2010/main" val="2645943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90B4BD3-F590-4AF8-9B8A-E8616D1AF9BA}"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6A61B-4DFC-446C-8277-89F00AD7489E}" type="slidenum">
              <a:rPr lang="en-US" smtClean="0"/>
              <a:t>‹#›</a:t>
            </a:fld>
            <a:endParaRPr lang="en-US"/>
          </a:p>
        </p:txBody>
      </p:sp>
    </p:spTree>
    <p:extLst>
      <p:ext uri="{BB962C8B-B14F-4D97-AF65-F5344CB8AC3E}">
        <p14:creationId xmlns:p14="http://schemas.microsoft.com/office/powerpoint/2010/main" val="1674765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90B4BD3-F590-4AF8-9B8A-E8616D1AF9BA}"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6A61B-4DFC-446C-8277-89F00AD7489E}" type="slidenum">
              <a:rPr lang="en-US" smtClean="0"/>
              <a:t>‹#›</a:t>
            </a:fld>
            <a:endParaRPr lang="en-US"/>
          </a:p>
        </p:txBody>
      </p:sp>
    </p:spTree>
    <p:extLst>
      <p:ext uri="{BB962C8B-B14F-4D97-AF65-F5344CB8AC3E}">
        <p14:creationId xmlns:p14="http://schemas.microsoft.com/office/powerpoint/2010/main" val="4117935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90B4BD3-F590-4AF8-9B8A-E8616D1AF9BA}" type="datetimeFigureOut">
              <a:rPr lang="en-US" smtClean="0"/>
              <a:t>11/3/2024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676A61B-4DFC-446C-8277-89F00AD7489E}" type="slidenum">
              <a:rPr lang="en-US" smtClean="0"/>
              <a:t>‹#›</a:t>
            </a:fld>
            <a:endParaRPr lang="en-US"/>
          </a:p>
        </p:txBody>
      </p:sp>
    </p:spTree>
    <p:extLst>
      <p:ext uri="{BB962C8B-B14F-4D97-AF65-F5344CB8AC3E}">
        <p14:creationId xmlns:p14="http://schemas.microsoft.com/office/powerpoint/2010/main" val="1642518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eeksforgeeks.org/underfitting-and-overfitting-in-machine-learn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9700" y="2603500"/>
            <a:ext cx="6972300" cy="939800"/>
          </a:xfrm>
        </p:spPr>
        <p:txBody>
          <a:bodyPr>
            <a:noAutofit/>
          </a:bodyPr>
          <a:lstStyle/>
          <a:p>
            <a:r>
              <a:rPr lang="en-GB" dirty="0" smtClean="0"/>
              <a:t>Decision Tree</a:t>
            </a:r>
            <a:endParaRPr lang="en-US" dirty="0"/>
          </a:p>
        </p:txBody>
      </p:sp>
      <p:sp>
        <p:nvSpPr>
          <p:cNvPr id="3" name="Subtitle 2"/>
          <p:cNvSpPr>
            <a:spLocks noGrp="1"/>
          </p:cNvSpPr>
          <p:nvPr>
            <p:ph type="subTitle" idx="1"/>
          </p:nvPr>
        </p:nvSpPr>
        <p:spPr>
          <a:xfrm>
            <a:off x="715772" y="5435600"/>
            <a:ext cx="9418320" cy="393700"/>
          </a:xfrm>
        </p:spPr>
        <p:txBody>
          <a:bodyPr>
            <a:noAutofit/>
          </a:bodyPr>
          <a:lstStyle/>
          <a:p>
            <a:r>
              <a:rPr lang="en-GB" sz="2400" b="1" dirty="0" smtClean="0"/>
              <a:t>Presented by : Muhammad Zaqeem</a:t>
            </a:r>
            <a:endParaRPr lang="en-US" sz="2400" b="1" dirty="0"/>
          </a:p>
        </p:txBody>
      </p:sp>
    </p:spTree>
    <p:extLst>
      <p:ext uri="{BB962C8B-B14F-4D97-AF65-F5344CB8AC3E}">
        <p14:creationId xmlns:p14="http://schemas.microsoft.com/office/powerpoint/2010/main" val="354575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658999"/>
          </a:xfrm>
        </p:spPr>
        <p:txBody>
          <a:bodyPr>
            <a:normAutofit fontScale="90000"/>
          </a:bodyPr>
          <a:lstStyle/>
          <a:p>
            <a:r>
              <a:rPr lang="en-GB" b="1" dirty="0" smtClean="0"/>
              <a:t>Pruning:</a:t>
            </a:r>
            <a:endParaRPr lang="en-US" b="1" dirty="0"/>
          </a:p>
        </p:txBody>
      </p:sp>
      <p:sp>
        <p:nvSpPr>
          <p:cNvPr id="3" name="Content Placeholder 2"/>
          <p:cNvSpPr>
            <a:spLocks noGrp="1"/>
          </p:cNvSpPr>
          <p:nvPr>
            <p:ph idx="1"/>
          </p:nvPr>
        </p:nvSpPr>
        <p:spPr>
          <a:xfrm>
            <a:off x="0" y="1037371"/>
            <a:ext cx="7157545" cy="5347663"/>
          </a:xfrm>
        </p:spPr>
        <p:txBody>
          <a:bodyPr>
            <a:normAutofit/>
          </a:bodyPr>
          <a:lstStyle/>
          <a:p>
            <a:r>
              <a:rPr lang="en-GB" sz="2400" dirty="0"/>
              <a:t>P</a:t>
            </a:r>
            <a:r>
              <a:rPr lang="en-GB" sz="2400" dirty="0" smtClean="0"/>
              <a:t>runing </a:t>
            </a:r>
            <a:r>
              <a:rPr lang="en-GB" sz="2400" dirty="0"/>
              <a:t>is a technique used to prevent decision trees from</a:t>
            </a:r>
            <a:r>
              <a:rPr lang="en-GB" sz="2400" u="sng" dirty="0">
                <a:hlinkClick r:id="rId2"/>
              </a:rPr>
              <a:t> overfitting</a:t>
            </a:r>
            <a:r>
              <a:rPr lang="en-GB" sz="2400" dirty="0"/>
              <a:t> the training </a:t>
            </a:r>
            <a:r>
              <a:rPr lang="en-GB" sz="2400" dirty="0" smtClean="0"/>
              <a:t>data</a:t>
            </a:r>
          </a:p>
          <a:p>
            <a:r>
              <a:rPr lang="en-GB" sz="2400" dirty="0"/>
              <a:t>Pruning aims to simplify the decision tree by removing parts of it that do not provide significant predictive power, thus improving its ability to generalize to new </a:t>
            </a:r>
            <a:r>
              <a:rPr lang="en-GB" sz="2400" dirty="0" smtClean="0"/>
              <a:t>data.</a:t>
            </a:r>
          </a:p>
          <a:p>
            <a:pPr marL="0" indent="0">
              <a:buNone/>
            </a:pPr>
            <a:r>
              <a:rPr lang="en-GB" sz="2400" b="1" dirty="0" smtClean="0"/>
              <a:t>Pre-Pruning: </a:t>
            </a:r>
            <a:r>
              <a:rPr lang="en-GB" sz="2400" dirty="0" smtClean="0"/>
              <a:t>In </a:t>
            </a:r>
            <a:r>
              <a:rPr lang="en-GB" sz="2400" b="1" dirty="0"/>
              <a:t>pre-pruning</a:t>
            </a:r>
            <a:r>
              <a:rPr lang="en-GB" sz="2400" dirty="0"/>
              <a:t>, we stop the tree from growing any further once a certain condition is met, even before the tree reaches its full depth</a:t>
            </a:r>
            <a:r>
              <a:rPr lang="en-GB" sz="2400" dirty="0" smtClean="0"/>
              <a:t>.</a:t>
            </a:r>
          </a:p>
          <a:p>
            <a:pPr marL="0" indent="0">
              <a:buNone/>
            </a:pPr>
            <a:r>
              <a:rPr lang="en-GB" sz="2400" b="1" dirty="0"/>
              <a:t>Post-Pruning (Pruning After Training</a:t>
            </a:r>
            <a:r>
              <a:rPr lang="en-GB" sz="2400" b="1" dirty="0" smtClean="0"/>
              <a:t>)</a:t>
            </a:r>
            <a:r>
              <a:rPr lang="en-GB" sz="2400" dirty="0" smtClean="0"/>
              <a:t>: In </a:t>
            </a:r>
            <a:r>
              <a:rPr lang="en-GB" sz="2400" b="1" dirty="0"/>
              <a:t>post-pruning</a:t>
            </a:r>
            <a:r>
              <a:rPr lang="en-GB" sz="2400" dirty="0"/>
              <a:t>, we first build the tree to its maximum depth and then prune it back.</a:t>
            </a:r>
          </a:p>
          <a:p>
            <a:pPr marL="0" indent="0">
              <a:buNone/>
            </a:pPr>
            <a:endParaRPr lang="en-GB" sz="2400"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7186" y="2159876"/>
            <a:ext cx="4193627" cy="2837136"/>
          </a:xfrm>
          <a:prstGeom prst="rect">
            <a:avLst/>
          </a:prstGeom>
        </p:spPr>
      </p:pic>
    </p:spTree>
    <p:extLst>
      <p:ext uri="{BB962C8B-B14F-4D97-AF65-F5344CB8AC3E}">
        <p14:creationId xmlns:p14="http://schemas.microsoft.com/office/powerpoint/2010/main" val="3509990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68272" y="1178052"/>
            <a:ext cx="9418320" cy="4041648"/>
          </a:xfrm>
        </p:spPr>
        <p:txBody>
          <a:bodyPr/>
          <a:lstStyle/>
          <a:p>
            <a:r>
              <a:rPr lang="en-GB" dirty="0" smtClean="0"/>
              <a:t>Thank You</a:t>
            </a:r>
            <a:endParaRPr lang="en-US" dirty="0"/>
          </a:p>
        </p:txBody>
      </p:sp>
    </p:spTree>
    <p:extLst>
      <p:ext uri="{BB962C8B-B14F-4D97-AF65-F5344CB8AC3E}">
        <p14:creationId xmlns:p14="http://schemas.microsoft.com/office/powerpoint/2010/main" val="2734414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932" y="355600"/>
            <a:ext cx="9692640" cy="754062"/>
          </a:xfrm>
        </p:spPr>
        <p:txBody>
          <a:bodyPr/>
          <a:lstStyle/>
          <a:p>
            <a:r>
              <a:rPr lang="en-GB" b="1" dirty="0" smtClean="0"/>
              <a:t>Overview</a:t>
            </a:r>
            <a:endParaRPr lang="en-US" b="1" dirty="0"/>
          </a:p>
        </p:txBody>
      </p:sp>
      <p:sp>
        <p:nvSpPr>
          <p:cNvPr id="3" name="Content Placeholder 2"/>
          <p:cNvSpPr>
            <a:spLocks noGrp="1"/>
          </p:cNvSpPr>
          <p:nvPr>
            <p:ph idx="1"/>
          </p:nvPr>
        </p:nvSpPr>
        <p:spPr>
          <a:xfrm>
            <a:off x="598932" y="1689101"/>
            <a:ext cx="8595360" cy="3939190"/>
          </a:xfrm>
        </p:spPr>
        <p:txBody>
          <a:bodyPr/>
          <a:lstStyle/>
          <a:p>
            <a:pPr marL="0" indent="0">
              <a:buNone/>
            </a:pPr>
            <a:r>
              <a:rPr lang="en-GB" b="1" dirty="0" smtClean="0"/>
              <a:t>Decision Tree</a:t>
            </a:r>
          </a:p>
          <a:p>
            <a:pPr marL="0" indent="0">
              <a:buNone/>
            </a:pPr>
            <a:r>
              <a:rPr lang="en-GB" b="1" dirty="0" smtClean="0"/>
              <a:t>Structure of Decision Tree</a:t>
            </a:r>
          </a:p>
          <a:p>
            <a:pPr marL="0" indent="0">
              <a:buNone/>
            </a:pPr>
            <a:r>
              <a:rPr lang="en-GB" b="1" dirty="0" smtClean="0"/>
              <a:t>Entropy</a:t>
            </a:r>
          </a:p>
          <a:p>
            <a:pPr marL="0" indent="0">
              <a:buNone/>
            </a:pPr>
            <a:r>
              <a:rPr lang="en-GB" b="1" dirty="0" smtClean="0"/>
              <a:t>Information Gain</a:t>
            </a:r>
          </a:p>
          <a:p>
            <a:pPr marL="0" indent="0">
              <a:buNone/>
            </a:pPr>
            <a:r>
              <a:rPr lang="en-GB" b="1" dirty="0" smtClean="0"/>
              <a:t>Building Decision Tree</a:t>
            </a:r>
          </a:p>
          <a:p>
            <a:pPr marL="0" indent="0">
              <a:buNone/>
            </a:pPr>
            <a:r>
              <a:rPr lang="en-GB" b="1" dirty="0" smtClean="0"/>
              <a:t>Pruning</a:t>
            </a:r>
          </a:p>
        </p:txBody>
      </p:sp>
    </p:spTree>
    <p:extLst>
      <p:ext uri="{BB962C8B-B14F-4D97-AF65-F5344CB8AC3E}">
        <p14:creationId xmlns:p14="http://schemas.microsoft.com/office/powerpoint/2010/main" val="1255436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2" y="0"/>
            <a:ext cx="9759486" cy="761156"/>
          </a:xfrm>
        </p:spPr>
        <p:txBody>
          <a:bodyPr/>
          <a:lstStyle/>
          <a:p>
            <a:r>
              <a:rPr lang="en-GB" b="1" dirty="0" smtClean="0"/>
              <a:t>Decision Tree</a:t>
            </a:r>
            <a:endParaRPr lang="en-US" b="1" dirty="0"/>
          </a:p>
        </p:txBody>
      </p:sp>
      <p:sp>
        <p:nvSpPr>
          <p:cNvPr id="3" name="Content Placeholder 2"/>
          <p:cNvSpPr>
            <a:spLocks noGrp="1"/>
          </p:cNvSpPr>
          <p:nvPr>
            <p:ph idx="1"/>
          </p:nvPr>
        </p:nvSpPr>
        <p:spPr>
          <a:xfrm>
            <a:off x="0" y="1107998"/>
            <a:ext cx="6873766" cy="5750002"/>
          </a:xfrm>
        </p:spPr>
        <p:txBody>
          <a:bodyPr>
            <a:noAutofit/>
          </a:bodyPr>
          <a:lstStyle/>
          <a:p>
            <a:r>
              <a:rPr lang="en-GB" sz="2400" dirty="0"/>
              <a:t>Decision trees are a </a:t>
            </a:r>
            <a:r>
              <a:rPr lang="en-GB" sz="2400" dirty="0" smtClean="0"/>
              <a:t>popular </a:t>
            </a:r>
            <a:r>
              <a:rPr lang="en-GB" sz="2400" u="sng" dirty="0" smtClean="0">
                <a:solidFill>
                  <a:srgbClr val="FF0000"/>
                </a:solidFill>
              </a:rPr>
              <a:t>supervised</a:t>
            </a:r>
            <a:r>
              <a:rPr lang="en-GB" sz="2400" u="sng" dirty="0">
                <a:solidFill>
                  <a:srgbClr val="FF0000"/>
                </a:solidFill>
              </a:rPr>
              <a:t> </a:t>
            </a:r>
            <a:r>
              <a:rPr lang="en-GB" sz="2400" b="1" u="sng" dirty="0" smtClean="0">
                <a:solidFill>
                  <a:srgbClr val="FF0000"/>
                </a:solidFill>
              </a:rPr>
              <a:t>machine learning algorithm </a:t>
            </a:r>
            <a:r>
              <a:rPr lang="en-GB" sz="2400" dirty="0" smtClean="0"/>
              <a:t>that </a:t>
            </a:r>
            <a:r>
              <a:rPr lang="en-GB" sz="2400" dirty="0"/>
              <a:t>can be used for both regression and classification tasks</a:t>
            </a:r>
            <a:r>
              <a:rPr lang="en-GB" sz="2400" dirty="0" smtClean="0"/>
              <a:t>.</a:t>
            </a:r>
          </a:p>
          <a:p>
            <a:r>
              <a:rPr lang="en-GB" sz="2400" b="1" dirty="0"/>
              <a:t>Decision Trees (DTs)</a:t>
            </a:r>
            <a:r>
              <a:rPr lang="en-GB" sz="2400" dirty="0"/>
              <a:t> are a non-parametric supervised </a:t>
            </a:r>
            <a:r>
              <a:rPr lang="en-GB" sz="2400" dirty="0" smtClean="0"/>
              <a:t>learning method</a:t>
            </a:r>
          </a:p>
          <a:p>
            <a:r>
              <a:rPr lang="en-GB" sz="2400" dirty="0"/>
              <a:t>It’s called a "tree" because it has a structure similar to a tree in nature, with </a:t>
            </a:r>
            <a:r>
              <a:rPr lang="en-GB" sz="2400" b="1" dirty="0"/>
              <a:t>branches</a:t>
            </a:r>
            <a:r>
              <a:rPr lang="en-GB" sz="2400" dirty="0"/>
              <a:t> and </a:t>
            </a:r>
            <a:r>
              <a:rPr lang="en-GB" sz="2400" b="1" dirty="0"/>
              <a:t>nodes</a:t>
            </a:r>
            <a:r>
              <a:rPr lang="en-GB" sz="2400" dirty="0"/>
              <a:t> leading to different </a:t>
            </a:r>
            <a:r>
              <a:rPr lang="en-GB" sz="2400" dirty="0" smtClean="0"/>
              <a:t>outcomes</a:t>
            </a:r>
          </a:p>
          <a:p>
            <a:r>
              <a:rPr lang="en-GB" sz="2400" dirty="0"/>
              <a:t>Starting at a </a:t>
            </a:r>
            <a:r>
              <a:rPr lang="en-GB" sz="2400" b="1" dirty="0"/>
              <a:t>root node</a:t>
            </a:r>
            <a:r>
              <a:rPr lang="en-GB" sz="2400" dirty="0"/>
              <a:t>, it uses decision rules to split data at each </a:t>
            </a:r>
            <a:r>
              <a:rPr lang="en-GB" sz="2400" b="1" dirty="0"/>
              <a:t>internal node</a:t>
            </a:r>
            <a:r>
              <a:rPr lang="en-GB" sz="2400" dirty="0"/>
              <a:t> until reaching </a:t>
            </a:r>
            <a:r>
              <a:rPr lang="en-GB" sz="2400" b="1" dirty="0"/>
              <a:t>leaf nodes</a:t>
            </a:r>
            <a:r>
              <a:rPr lang="en-GB" sz="2400" dirty="0"/>
              <a:t> that provide the final prediction</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642" y="1623850"/>
            <a:ext cx="4508938" cy="2695904"/>
          </a:xfrm>
          <a:prstGeom prst="rect">
            <a:avLst/>
          </a:prstGeom>
        </p:spPr>
      </p:pic>
    </p:spTree>
    <p:extLst>
      <p:ext uri="{BB962C8B-B14F-4D97-AF65-F5344CB8AC3E}">
        <p14:creationId xmlns:p14="http://schemas.microsoft.com/office/powerpoint/2010/main" val="2126173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55" y="0"/>
            <a:ext cx="9633992" cy="804041"/>
          </a:xfrm>
        </p:spPr>
        <p:txBody>
          <a:bodyPr/>
          <a:lstStyle/>
          <a:p>
            <a:r>
              <a:rPr lang="en-GB" b="1" dirty="0" smtClean="0"/>
              <a:t>Structure of Decision Tree:</a:t>
            </a:r>
            <a:endParaRPr lang="en-US" b="1" dirty="0"/>
          </a:p>
        </p:txBody>
      </p:sp>
      <p:sp>
        <p:nvSpPr>
          <p:cNvPr id="3" name="Content Placeholder 2"/>
          <p:cNvSpPr>
            <a:spLocks noGrp="1"/>
          </p:cNvSpPr>
          <p:nvPr>
            <p:ph idx="1"/>
          </p:nvPr>
        </p:nvSpPr>
        <p:spPr>
          <a:xfrm>
            <a:off x="134955" y="1182413"/>
            <a:ext cx="6711696" cy="5234151"/>
          </a:xfrm>
        </p:spPr>
        <p:txBody>
          <a:bodyPr>
            <a:normAutofit/>
          </a:bodyPr>
          <a:lstStyle/>
          <a:p>
            <a:pPr marL="0" indent="0">
              <a:buNone/>
            </a:pPr>
            <a:r>
              <a:rPr lang="en-GB" sz="2400" dirty="0"/>
              <a:t>The structure of a </a:t>
            </a:r>
            <a:r>
              <a:rPr lang="en-GB" sz="2400" b="1" dirty="0"/>
              <a:t>Decision Tree</a:t>
            </a:r>
            <a:r>
              <a:rPr lang="en-GB" sz="2400" dirty="0"/>
              <a:t> resembles a flowchart, with three main types of nodes</a:t>
            </a:r>
          </a:p>
          <a:p>
            <a:pPr marL="0" indent="0">
              <a:buNone/>
            </a:pPr>
            <a:r>
              <a:rPr lang="en-GB" sz="2400" dirty="0" smtClean="0"/>
              <a:t> </a:t>
            </a:r>
            <a:r>
              <a:rPr lang="en-US" sz="2400" b="1" dirty="0"/>
              <a:t>Root Node</a:t>
            </a:r>
            <a:r>
              <a:rPr lang="en-US" sz="2400" dirty="0" smtClean="0"/>
              <a:t>:  </a:t>
            </a:r>
            <a:r>
              <a:rPr lang="en-GB" sz="2400" dirty="0" smtClean="0"/>
              <a:t>The </a:t>
            </a:r>
            <a:r>
              <a:rPr lang="en-GB" sz="2400" dirty="0"/>
              <a:t>topmost node in a decision tree. It represents the entire dataset, which is then split into two or more homogeneous sets</a:t>
            </a:r>
            <a:r>
              <a:rPr lang="en-GB" sz="2400" dirty="0" smtClean="0"/>
              <a:t>.</a:t>
            </a:r>
          </a:p>
          <a:p>
            <a:pPr marL="0" indent="0">
              <a:buNone/>
            </a:pPr>
            <a:r>
              <a:rPr lang="en-GB" sz="2400" b="1" dirty="0"/>
              <a:t>Internal Nodes</a:t>
            </a:r>
            <a:r>
              <a:rPr lang="en-GB" sz="2400" dirty="0"/>
              <a:t>: Nodes that represent the features (attributes) tested to make decisions.</a:t>
            </a:r>
          </a:p>
          <a:p>
            <a:pPr marL="0" indent="0">
              <a:buNone/>
            </a:pPr>
            <a:r>
              <a:rPr lang="en-GB" sz="2400" b="1" dirty="0" smtClean="0"/>
              <a:t>Leaf </a:t>
            </a:r>
            <a:r>
              <a:rPr lang="en-GB" sz="2400" b="1" dirty="0"/>
              <a:t>Nodes (Terminal Nodes)</a:t>
            </a:r>
            <a:r>
              <a:rPr lang="en-GB" sz="2400" dirty="0"/>
              <a:t>: Nodes that represent the final decision or classification. These nodes do not split further.</a:t>
            </a:r>
            <a:endParaRPr lang="en-GB" sz="2400" dirty="0" smtClean="0"/>
          </a:p>
          <a:p>
            <a:pPr marL="0" indent="0">
              <a:buNone/>
            </a:pPr>
            <a:r>
              <a:rPr lang="en-GB" sz="2400" b="1" dirty="0"/>
              <a:t>Branches (Edges)</a:t>
            </a:r>
            <a:r>
              <a:rPr lang="en-GB" sz="2400" dirty="0"/>
              <a:t>: To connect nodes.</a:t>
            </a:r>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2593" y="2617076"/>
            <a:ext cx="4319751" cy="2591702"/>
          </a:xfrm>
          <a:prstGeom prst="rect">
            <a:avLst/>
          </a:prstGeom>
        </p:spPr>
      </p:pic>
    </p:spTree>
    <p:extLst>
      <p:ext uri="{BB962C8B-B14F-4D97-AF65-F5344CB8AC3E}">
        <p14:creationId xmlns:p14="http://schemas.microsoft.com/office/powerpoint/2010/main" val="1480540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2" y="0"/>
            <a:ext cx="9614442" cy="756745"/>
          </a:xfrm>
        </p:spPr>
        <p:txBody>
          <a:bodyPr/>
          <a:lstStyle/>
          <a:p>
            <a:r>
              <a:rPr lang="en-GB" b="1" dirty="0" smtClean="0"/>
              <a:t>Entropy:</a:t>
            </a:r>
            <a:endParaRPr lang="en-US" b="1" dirty="0"/>
          </a:p>
        </p:txBody>
      </p:sp>
      <p:sp>
        <p:nvSpPr>
          <p:cNvPr id="3" name="Content Placeholder 2"/>
          <p:cNvSpPr>
            <a:spLocks noGrp="1"/>
          </p:cNvSpPr>
          <p:nvPr>
            <p:ph idx="1"/>
          </p:nvPr>
        </p:nvSpPr>
        <p:spPr>
          <a:xfrm>
            <a:off x="63692" y="945930"/>
            <a:ext cx="7346102" cy="5912069"/>
          </a:xfrm>
        </p:spPr>
        <p:txBody>
          <a:bodyPr>
            <a:normAutofit/>
          </a:bodyPr>
          <a:lstStyle/>
          <a:p>
            <a:r>
              <a:rPr lang="en-GB" sz="2400" dirty="0"/>
              <a:t>Entropy is a measure of disorder or impurity in the given dataset</a:t>
            </a:r>
            <a:r>
              <a:rPr lang="en-GB" sz="2400" dirty="0" smtClean="0"/>
              <a:t>.</a:t>
            </a:r>
          </a:p>
          <a:p>
            <a:r>
              <a:rPr lang="en-GB" sz="2400" dirty="0"/>
              <a:t>high entropy implies a higher level of disorder or uncertainty in the data. It suggests that the data is more heterogeneous, making it challenging for models to make accurate predictions.</a:t>
            </a:r>
          </a:p>
          <a:p>
            <a:pPr>
              <a:buFont typeface="Wingdings" panose="05000000000000000000" pitchFamily="2" charset="2"/>
              <a:buChar char="§"/>
            </a:pPr>
            <a:r>
              <a:rPr lang="en-GB" sz="2400" dirty="0"/>
              <a:t>In the decision tree, messy data are split based on values of the feature vector associated with each data point. With each split, the data becomes more homogenous which will decrease the </a:t>
            </a:r>
            <a:r>
              <a:rPr lang="en-GB" sz="2400" dirty="0" smtClean="0"/>
              <a:t>entropy</a:t>
            </a:r>
          </a:p>
          <a:p>
            <a:pPr>
              <a:buFont typeface="Wingdings" panose="05000000000000000000" pitchFamily="2" charset="2"/>
              <a:buChar char="§"/>
            </a:pPr>
            <a:r>
              <a:rPr lang="en-GB" sz="2400" dirty="0"/>
              <a:t>It helps determine the best split for building an informative decision tree model.</a:t>
            </a:r>
          </a:p>
          <a:p>
            <a:pPr marL="0" indent="0">
              <a:buNone/>
            </a:pPr>
            <a:endParaRPr lang="en-GB"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3670" y="2704207"/>
            <a:ext cx="4039418" cy="2773885"/>
          </a:xfrm>
          <a:prstGeom prst="rect">
            <a:avLst/>
          </a:prstGeom>
        </p:spPr>
      </p:pic>
    </p:spTree>
    <p:extLst>
      <p:ext uri="{BB962C8B-B14F-4D97-AF65-F5344CB8AC3E}">
        <p14:creationId xmlns:p14="http://schemas.microsoft.com/office/powerpoint/2010/main" val="3896945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8733" y="1655379"/>
            <a:ext cx="6936827" cy="3484177"/>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55379"/>
            <a:ext cx="4268733" cy="2855748"/>
          </a:xfrm>
          <a:prstGeom prst="rect">
            <a:avLst/>
          </a:prstGeom>
        </p:spPr>
      </p:pic>
    </p:spTree>
    <p:extLst>
      <p:ext uri="{BB962C8B-B14F-4D97-AF65-F5344CB8AC3E}">
        <p14:creationId xmlns:p14="http://schemas.microsoft.com/office/powerpoint/2010/main" val="2029276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835573"/>
          </a:xfrm>
        </p:spPr>
        <p:txBody>
          <a:bodyPr/>
          <a:lstStyle/>
          <a:p>
            <a:r>
              <a:rPr lang="en-GB" b="1" dirty="0" smtClean="0"/>
              <a:t>Information Gain:</a:t>
            </a:r>
            <a:endParaRPr lang="en-US" b="1" dirty="0"/>
          </a:p>
        </p:txBody>
      </p:sp>
      <p:sp>
        <p:nvSpPr>
          <p:cNvPr id="3" name="Content Placeholder 2"/>
          <p:cNvSpPr>
            <a:spLocks noGrp="1"/>
          </p:cNvSpPr>
          <p:nvPr>
            <p:ph idx="1"/>
          </p:nvPr>
        </p:nvSpPr>
        <p:spPr>
          <a:xfrm>
            <a:off x="0" y="1435921"/>
            <a:ext cx="6999890" cy="5280189"/>
          </a:xfrm>
        </p:spPr>
        <p:txBody>
          <a:bodyPr>
            <a:normAutofit/>
          </a:bodyPr>
          <a:lstStyle/>
          <a:p>
            <a:r>
              <a:rPr lang="en-GB" sz="2400" dirty="0"/>
              <a:t>The Information Gain measures the expected reduction in entropy.</a:t>
            </a:r>
            <a:endParaRPr lang="en-GB" sz="2400" dirty="0" smtClean="0"/>
          </a:p>
          <a:p>
            <a:r>
              <a:rPr lang="en-GB" sz="2400" dirty="0"/>
              <a:t>I</a:t>
            </a:r>
            <a:r>
              <a:rPr lang="en-GB" sz="2400" dirty="0" smtClean="0"/>
              <a:t>nformation </a:t>
            </a:r>
            <a:r>
              <a:rPr lang="en-GB" sz="2400" dirty="0"/>
              <a:t>gain measures reduction in impurity in the data. The feature which has minimum impurity will be considered as the root node.</a:t>
            </a:r>
            <a:endParaRPr lang="en-GB" sz="2400" dirty="0" smtClean="0"/>
          </a:p>
          <a:p>
            <a:r>
              <a:rPr lang="en-GB" sz="2400" dirty="0"/>
              <a:t>Information gain is used to decide which feature to split on at each step in building the tree. </a:t>
            </a:r>
            <a:endParaRPr lang="en-GB" sz="2400" dirty="0" smtClean="0"/>
          </a:p>
          <a:p>
            <a:r>
              <a:rPr lang="en-GB" sz="2400" dirty="0"/>
              <a:t>Information gain of a parent node can be calculated as the entropy of the parent node subtracted entropy of the weighted average of the child node</a:t>
            </a:r>
            <a:endParaRPr lang="en-US" sz="2400"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b="8360"/>
          <a:stretch/>
        </p:blipFill>
        <p:spPr>
          <a:xfrm>
            <a:off x="6809278" y="3983728"/>
            <a:ext cx="4474558" cy="2246587"/>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7439" y="1295400"/>
            <a:ext cx="4526397" cy="2688328"/>
          </a:xfrm>
          <a:prstGeom prst="rect">
            <a:avLst/>
          </a:prstGeom>
        </p:spPr>
      </p:pic>
    </p:spTree>
    <p:extLst>
      <p:ext uri="{BB962C8B-B14F-4D97-AF65-F5344CB8AC3E}">
        <p14:creationId xmlns:p14="http://schemas.microsoft.com/office/powerpoint/2010/main" val="3990077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29" y="598074"/>
            <a:ext cx="10058400" cy="5384712"/>
          </a:xfrm>
          <a:prstGeom prst="rect">
            <a:avLst/>
          </a:prstGeom>
        </p:spPr>
      </p:pic>
    </p:spTree>
    <p:extLst>
      <p:ext uri="{BB962C8B-B14F-4D97-AF65-F5344CB8AC3E}">
        <p14:creationId xmlns:p14="http://schemas.microsoft.com/office/powerpoint/2010/main" val="1437864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789534"/>
          </a:xfrm>
        </p:spPr>
        <p:txBody>
          <a:bodyPr/>
          <a:lstStyle/>
          <a:p>
            <a:r>
              <a:rPr lang="en-GB" b="1" dirty="0" smtClean="0"/>
              <a:t>Building Decision Tree:</a:t>
            </a:r>
            <a:endParaRPr lang="en-US" b="1" dirty="0"/>
          </a:p>
        </p:txBody>
      </p:sp>
      <p:sp>
        <p:nvSpPr>
          <p:cNvPr id="3" name="Content Placeholder 2"/>
          <p:cNvSpPr>
            <a:spLocks noGrp="1"/>
          </p:cNvSpPr>
          <p:nvPr>
            <p:ph idx="1"/>
          </p:nvPr>
        </p:nvSpPr>
        <p:spPr>
          <a:xfrm>
            <a:off x="32162" y="1245476"/>
            <a:ext cx="11066762" cy="5612524"/>
          </a:xfrm>
        </p:spPr>
        <p:txBody>
          <a:bodyPr>
            <a:normAutofit/>
          </a:bodyPr>
          <a:lstStyle/>
          <a:p>
            <a:pPr marL="0" indent="0">
              <a:buNone/>
            </a:pPr>
            <a:r>
              <a:rPr lang="en-GB" sz="2400" b="1" dirty="0"/>
              <a:t>Select the Best Feature</a:t>
            </a:r>
            <a:r>
              <a:rPr lang="en-GB" sz="2400" dirty="0" smtClean="0"/>
              <a:t>: </a:t>
            </a:r>
            <a:r>
              <a:rPr lang="en-GB" sz="2400" dirty="0"/>
              <a:t>Start by choosing the feature that best </a:t>
            </a:r>
            <a:r>
              <a:rPr lang="en-GB" sz="2400" dirty="0" smtClean="0"/>
              <a:t>separates </a:t>
            </a:r>
            <a:r>
              <a:rPr lang="en-GB" sz="2400" dirty="0"/>
              <a:t>or classifies the </a:t>
            </a:r>
            <a:r>
              <a:rPr lang="en-GB" sz="2400" dirty="0" smtClean="0"/>
              <a:t>data. we choose that feature which have high information gain</a:t>
            </a:r>
          </a:p>
          <a:p>
            <a:pPr marL="0" indent="0">
              <a:buNone/>
            </a:pPr>
            <a:r>
              <a:rPr lang="en-GB" sz="2400" b="1" dirty="0" smtClean="0"/>
              <a:t>Split </a:t>
            </a:r>
            <a:r>
              <a:rPr lang="en-GB" sz="2400" b="1" dirty="0"/>
              <a:t>the Data</a:t>
            </a:r>
            <a:r>
              <a:rPr lang="en-GB" sz="2400" dirty="0"/>
              <a:t>: Divide the dataset based on the chosen feature's possible values, creating branches that represent the different outcomes of the feature</a:t>
            </a:r>
            <a:r>
              <a:rPr lang="en-GB" sz="2400" dirty="0" smtClean="0"/>
              <a:t>.</a:t>
            </a:r>
          </a:p>
          <a:p>
            <a:pPr marL="0" indent="0">
              <a:buNone/>
            </a:pPr>
            <a:r>
              <a:rPr lang="en-GB" sz="2400" b="1" dirty="0"/>
              <a:t>Repeat for Each Branch</a:t>
            </a:r>
            <a:r>
              <a:rPr lang="en-GB" sz="2400" dirty="0"/>
              <a:t>: For each branch created, repeat the process by selecting the best feature to split on, further dividing the data until the data within each branch is as pure as possible (ideally, only one class remains</a:t>
            </a:r>
            <a:r>
              <a:rPr lang="en-GB" sz="2400" dirty="0" smtClean="0"/>
              <a:t>).</a:t>
            </a:r>
          </a:p>
          <a:p>
            <a:pPr marL="0" indent="0">
              <a:buNone/>
            </a:pPr>
            <a:r>
              <a:rPr lang="en-US" sz="2400" b="1" dirty="0"/>
              <a:t>Stop </a:t>
            </a:r>
            <a:r>
              <a:rPr lang="en-US" sz="2400" b="1" dirty="0" smtClean="0"/>
              <a:t>Splitting</a:t>
            </a:r>
            <a:r>
              <a:rPr lang="en-US" sz="2400" dirty="0" smtClean="0"/>
              <a:t>: </a:t>
            </a:r>
            <a:r>
              <a:rPr lang="en-GB" sz="2400" dirty="0" smtClean="0"/>
              <a:t>Stop </a:t>
            </a:r>
            <a:r>
              <a:rPr lang="en-GB" sz="2400" dirty="0"/>
              <a:t>dividing branches when one of the stopping conditions is met—such as reaching maximum tree depth, having too few data points in a branch, or achieving zero impurity within a branch. The final branches are called </a:t>
            </a:r>
            <a:r>
              <a:rPr lang="en-GB" sz="2400" b="1" dirty="0"/>
              <a:t>leaf nodes</a:t>
            </a:r>
            <a:r>
              <a:rPr lang="en-GB" sz="2400" dirty="0"/>
              <a:t>.</a:t>
            </a:r>
            <a:endParaRPr lang="en-US" sz="2400" dirty="0"/>
          </a:p>
        </p:txBody>
      </p:sp>
    </p:spTree>
    <p:extLst>
      <p:ext uri="{BB962C8B-B14F-4D97-AF65-F5344CB8AC3E}">
        <p14:creationId xmlns:p14="http://schemas.microsoft.com/office/powerpoint/2010/main" val="2254635256"/>
      </p:ext>
    </p:extLst>
  </p:cSld>
  <p:clrMapOvr>
    <a:masterClrMapping/>
  </p:clrMapOvr>
</p:sld>
</file>

<file path=ppt/theme/theme1.xml><?xml version="1.0" encoding="utf-8"?>
<a:theme xmlns:a="http://schemas.openxmlformats.org/drawingml/2006/main" name="Theme1">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Theme1" id="{B8D8D701-3215-48F3-A10E-E821FDCC69A3}" vid="{F019B87A-D66C-4B83-8F1A-F873CD1315C3}"/>
    </a:ext>
  </a:extLst>
</a:theme>
</file>

<file path=docProps/app.xml><?xml version="1.0" encoding="utf-8"?>
<Properties xmlns="http://schemas.openxmlformats.org/officeDocument/2006/extended-properties" xmlns:vt="http://schemas.openxmlformats.org/officeDocument/2006/docPropsVTypes">
  <Template>Theme1</Template>
  <TotalTime>1619</TotalTime>
  <Words>635</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Schoolbook</vt:lpstr>
      <vt:lpstr>Wingdings</vt:lpstr>
      <vt:lpstr>Wingdings 2</vt:lpstr>
      <vt:lpstr>Theme1</vt:lpstr>
      <vt:lpstr>Decision Tree</vt:lpstr>
      <vt:lpstr>Overview</vt:lpstr>
      <vt:lpstr>Decision Tree</vt:lpstr>
      <vt:lpstr>Structure of Decision Tree:</vt:lpstr>
      <vt:lpstr>Entropy:</vt:lpstr>
      <vt:lpstr>PowerPoint Presentation</vt:lpstr>
      <vt:lpstr>Information Gain:</vt:lpstr>
      <vt:lpstr>PowerPoint Presentation</vt:lpstr>
      <vt:lpstr>Building Decision Tree:</vt:lpstr>
      <vt:lpstr>Pruning: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Muhammad Zaqeem</dc:creator>
  <cp:lastModifiedBy>Muhammad Zaqeem</cp:lastModifiedBy>
  <cp:revision>35</cp:revision>
  <dcterms:created xsi:type="dcterms:W3CDTF">2024-10-30T04:17:47Z</dcterms:created>
  <dcterms:modified xsi:type="dcterms:W3CDTF">2024-11-03T10:26:05Z</dcterms:modified>
</cp:coreProperties>
</file>