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84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1CDC8-3DAF-4179-8FED-417FA885AA1C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35664-A21F-4759-A192-E3B2CDFFC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7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35664-A21F-4759-A192-E3B2CDFFC6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899159" y="6857998"/>
                </a:moveTo>
                <a:lnTo>
                  <a:pt x="899159" y="0"/>
                </a:lnTo>
                <a:lnTo>
                  <a:pt x="0" y="0"/>
                </a:lnTo>
                <a:lnTo>
                  <a:pt x="0" y="6857998"/>
                </a:lnTo>
                <a:lnTo>
                  <a:pt x="899159" y="6857998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2606"/>
            <a:ext cx="990917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3300" y="1410080"/>
            <a:ext cx="7700645" cy="4333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Schoolbook Uralic"/>
                <a:cs typeface="Schoolbook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734800" cy="6858000"/>
            </a:xfrm>
            <a:custGeom>
              <a:avLst/>
              <a:gdLst/>
              <a:ahLst/>
              <a:cxnLst/>
              <a:rect l="l" t="t" r="r" b="b"/>
              <a:pathLst>
                <a:path w="11734800" h="6858000">
                  <a:moveTo>
                    <a:pt x="0" y="6858000"/>
                  </a:moveTo>
                  <a:lnTo>
                    <a:pt x="11734800" y="6858000"/>
                  </a:lnTo>
                  <a:lnTo>
                    <a:pt x="117348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535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57200" cy="6858000"/>
            </a:xfrm>
            <a:custGeom>
              <a:avLst/>
              <a:gdLst/>
              <a:ahLst/>
              <a:cxnLst/>
              <a:rect l="l" t="t" r="r" b="b"/>
              <a:pathLst>
                <a:path w="457200" h="6858000">
                  <a:moveTo>
                    <a:pt x="457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" y="68580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6E6E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6673" y="148793"/>
            <a:ext cx="4243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45" dirty="0">
                <a:solidFill>
                  <a:srgbClr val="FFFFFF"/>
                </a:solidFill>
                <a:latin typeface="Schoolbook Uralic"/>
                <a:cs typeface="Schoolbook Uralic"/>
              </a:rPr>
              <a:t>Overview:</a:t>
            </a:r>
            <a:endParaRPr sz="7200">
              <a:latin typeface="Schoolbook Uralic"/>
              <a:cs typeface="Schoolbook Ural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980" y="1603349"/>
            <a:ext cx="6494145" cy="2450736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3200" b="1" dirty="0">
                <a:solidFill>
                  <a:srgbClr val="BEBEBE"/>
                </a:solidFill>
                <a:latin typeface="Schoolbook Uralic"/>
                <a:cs typeface="Schoolbook Uralic"/>
              </a:rPr>
              <a:t>Linear</a:t>
            </a:r>
            <a:r>
              <a:rPr sz="3200" b="1" spc="15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b="1" spc="-10" dirty="0">
                <a:solidFill>
                  <a:srgbClr val="BEBEBE"/>
                </a:solidFill>
                <a:latin typeface="Schoolbook Uralic"/>
                <a:cs typeface="Schoolbook Uralic"/>
              </a:rPr>
              <a:t>Regression</a:t>
            </a:r>
            <a:endParaRPr sz="3200" dirty="0">
              <a:latin typeface="Schoolbook Uralic"/>
              <a:cs typeface="Schoolbook Uralic"/>
            </a:endParaRPr>
          </a:p>
          <a:p>
            <a:pPr marL="12700" marR="716280">
              <a:lnSpc>
                <a:spcPct val="126699"/>
              </a:lnSpc>
              <a:spcBef>
                <a:spcPts val="5"/>
              </a:spcBef>
            </a:pP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Types</a:t>
            </a:r>
            <a:r>
              <a:rPr sz="3200" spc="10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of</a:t>
            </a:r>
            <a:r>
              <a:rPr sz="3200" spc="10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Linear</a:t>
            </a:r>
            <a:r>
              <a:rPr sz="3200" spc="25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Schoolbook Uralic"/>
                <a:cs typeface="Schoolbook Uralic"/>
              </a:rPr>
              <a:t>Regression </a:t>
            </a: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How</a:t>
            </a:r>
            <a:r>
              <a:rPr sz="3200" spc="20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Linear</a:t>
            </a:r>
            <a:r>
              <a:rPr sz="3200" spc="25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Regression</a:t>
            </a:r>
            <a:r>
              <a:rPr sz="3200" spc="50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spc="-10" dirty="0">
                <a:solidFill>
                  <a:srgbClr val="BEBEBE"/>
                </a:solidFill>
                <a:latin typeface="Schoolbook Uralic"/>
                <a:cs typeface="Schoolbook Uralic"/>
              </a:rPr>
              <a:t>Works </a:t>
            </a:r>
            <a:r>
              <a:rPr sz="3200" dirty="0">
                <a:solidFill>
                  <a:srgbClr val="BEBEBE"/>
                </a:solidFill>
                <a:latin typeface="Schoolbook Uralic"/>
                <a:cs typeface="Schoolbook Uralic"/>
              </a:rPr>
              <a:t>Evaluation</a:t>
            </a:r>
            <a:r>
              <a:rPr sz="3200" spc="15" dirty="0">
                <a:solidFill>
                  <a:srgbClr val="BEBEBE"/>
                </a:solidFill>
                <a:latin typeface="Schoolbook Uralic"/>
                <a:cs typeface="Schoolbook Uralic"/>
              </a:rPr>
              <a:t> </a:t>
            </a:r>
            <a:r>
              <a:rPr sz="3200" spc="-10" dirty="0" smtClean="0">
                <a:solidFill>
                  <a:srgbClr val="BEBEBE"/>
                </a:solidFill>
                <a:latin typeface="Schoolbook Uralic"/>
                <a:cs typeface="Schoolbook Uralic"/>
              </a:rPr>
              <a:t>Metrics</a:t>
            </a:r>
            <a:endParaRPr sz="3200" dirty="0">
              <a:latin typeface="Schoolbook Uralic"/>
              <a:cs typeface="Schoolbook Ural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5 Types of Regression Analysis And When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5"/>
            <a:ext cx="11276536" cy="158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387469"/>
            <a:ext cx="4636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30" dirty="0">
                <a:solidFill>
                  <a:schemeClr val="bg1"/>
                </a:solidFill>
                <a:latin typeface="Schoolbook Uralic"/>
                <a:cs typeface="Schoolbook Uralic"/>
              </a:rPr>
              <a:t>Linear</a:t>
            </a:r>
            <a:r>
              <a:rPr b="0" spc="-265" dirty="0">
                <a:solidFill>
                  <a:schemeClr val="bg1"/>
                </a:solidFill>
                <a:latin typeface="Schoolbook Uralic"/>
                <a:cs typeface="Schoolbook Uralic"/>
              </a:rPr>
              <a:t> </a:t>
            </a:r>
            <a:r>
              <a:rPr b="0" spc="-35" dirty="0">
                <a:solidFill>
                  <a:schemeClr val="bg1"/>
                </a:solidFill>
                <a:latin typeface="Schoolbook Uralic"/>
                <a:cs typeface="Schoolbook Uralic"/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752600"/>
            <a:ext cx="8068309" cy="499175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2900">
              <a:lnSpc>
                <a:spcPts val="274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Schoolbook Uralic"/>
                <a:cs typeface="Schoolbook Uralic"/>
              </a:rPr>
              <a:t>Linear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regression</a:t>
            </a:r>
            <a:r>
              <a:rPr sz="2400" spc="-3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allows us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make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predictions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about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spc="-2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dependent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variable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based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on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values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spc="-2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independent</a:t>
            </a:r>
            <a:r>
              <a:rPr sz="2400" spc="5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variables</a:t>
            </a:r>
            <a:endParaRPr sz="2400" dirty="0">
              <a:latin typeface="Schoolbook Uralic"/>
              <a:cs typeface="Schoolbook Uralic"/>
            </a:endParaRPr>
          </a:p>
          <a:p>
            <a:pPr marL="355600" indent="-342900">
              <a:lnSpc>
                <a:spcPct val="100000"/>
              </a:lnSpc>
              <a:spcBef>
                <a:spcPts val="138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Schoolbook Uralic"/>
                <a:cs typeface="Schoolbook Uralic"/>
              </a:rPr>
              <a:t>Predict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continuous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numerical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value</a:t>
            </a:r>
            <a:endParaRPr sz="2400" dirty="0">
              <a:latin typeface="Schoolbook Uralic"/>
              <a:cs typeface="Schoolbook Uralic"/>
            </a:endParaRPr>
          </a:p>
          <a:p>
            <a:pPr marL="354965" marR="454659" indent="-342900">
              <a:lnSpc>
                <a:spcPct val="1504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linear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regression</a:t>
            </a:r>
            <a:r>
              <a:rPr sz="2400" spc="-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equation</a:t>
            </a:r>
            <a:r>
              <a:rPr sz="2400" spc="5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 smtClean="0">
                <a:latin typeface="Schoolbook Uralic"/>
                <a:cs typeface="Schoolbook Uralic"/>
              </a:rPr>
              <a:t>typically</a:t>
            </a:r>
            <a:r>
              <a:rPr sz="2400" spc="5" dirty="0" smtClean="0">
                <a:latin typeface="Schoolbook Uralic"/>
                <a:cs typeface="Schoolbook Uralic"/>
              </a:rPr>
              <a:t> </a:t>
            </a:r>
            <a:r>
              <a:rPr sz="2400" spc="-10" dirty="0" smtClean="0">
                <a:latin typeface="Schoolbook Uralic"/>
                <a:cs typeface="Schoolbook Uralic"/>
              </a:rPr>
              <a:t>represented </a:t>
            </a:r>
            <a:r>
              <a:rPr sz="2400" spc="-10" dirty="0">
                <a:latin typeface="Schoolbook Uralic"/>
                <a:cs typeface="Schoolbook Uralic"/>
              </a:rPr>
              <a:t>y=mx+b</a:t>
            </a:r>
            <a:endParaRPr sz="2400" dirty="0">
              <a:latin typeface="Schoolbook Uralic"/>
              <a:cs typeface="Schoolbook Uralic"/>
            </a:endParaRPr>
          </a:p>
          <a:p>
            <a:pPr marL="355600" marR="1885950" indent="-342900">
              <a:lnSpc>
                <a:spcPts val="4340"/>
              </a:lnSpc>
              <a:spcBef>
                <a:spcPts val="380"/>
              </a:spcBef>
              <a:buFont typeface="Arial" panose="020B0604020202020204" pitchFamily="34" charset="0"/>
              <a:buChar char="•"/>
            </a:pPr>
            <a:r>
              <a:rPr sz="2400" dirty="0">
                <a:latin typeface="Schoolbook Uralic"/>
                <a:cs typeface="Schoolbook Uralic"/>
              </a:rPr>
              <a:t>y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predicted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value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(dependent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variable) </a:t>
            </a:r>
            <a:r>
              <a:rPr sz="2400" dirty="0">
                <a:latin typeface="Schoolbook Uralic"/>
                <a:cs typeface="Schoolbook Uralic"/>
              </a:rPr>
              <a:t>m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slope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spc="-20" dirty="0">
                <a:latin typeface="Schoolbook Uralic"/>
                <a:cs typeface="Schoolbook Uralic"/>
              </a:rPr>
              <a:t>line</a:t>
            </a:r>
            <a:endParaRPr sz="2400" dirty="0">
              <a:latin typeface="Schoolbook Uralic"/>
              <a:cs typeface="Schoolbook Uralic"/>
            </a:endParaRPr>
          </a:p>
          <a:p>
            <a:pPr marL="355600" marR="1862455" indent="-342900">
              <a:lnSpc>
                <a:spcPts val="433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Schoolbook Uralic"/>
                <a:cs typeface="Schoolbook Uralic"/>
              </a:rPr>
              <a:t>x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input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features(independent </a:t>
            </a:r>
            <a:r>
              <a:rPr sz="2400" spc="-10" dirty="0">
                <a:latin typeface="Schoolbook Uralic"/>
                <a:cs typeface="Schoolbook Uralic"/>
              </a:rPr>
              <a:t>variable) </a:t>
            </a:r>
            <a:r>
              <a:rPr sz="2400" dirty="0">
                <a:latin typeface="Schoolbook Uralic"/>
                <a:cs typeface="Schoolbook Uralic"/>
              </a:rPr>
              <a:t>b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y-</a:t>
            </a:r>
            <a:r>
              <a:rPr sz="2400" spc="-10" dirty="0">
                <a:latin typeface="Schoolbook Uralic"/>
                <a:cs typeface="Schoolbook Uralic"/>
              </a:rPr>
              <a:t>intercept</a:t>
            </a:r>
            <a:endParaRPr sz="2400" dirty="0">
              <a:latin typeface="Schoolbook Uralic"/>
              <a:cs typeface="Schoolbook Ural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8600" y="2464633"/>
            <a:ext cx="3413759" cy="2805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5 Types of Regression Analysis And When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5"/>
            <a:ext cx="11276536" cy="158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232" y="806392"/>
            <a:ext cx="76746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bg1"/>
                </a:solidFill>
              </a:rPr>
              <a:t>Type</a:t>
            </a:r>
            <a:r>
              <a:rPr spc="-2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21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Linear</a:t>
            </a:r>
            <a:r>
              <a:rPr spc="-240" dirty="0">
                <a:solidFill>
                  <a:schemeClr val="bg1"/>
                </a:solidFill>
              </a:rPr>
              <a:t> </a:t>
            </a:r>
            <a:r>
              <a:rPr spc="-35" dirty="0">
                <a:solidFill>
                  <a:schemeClr val="bg1"/>
                </a:solidFill>
              </a:rPr>
              <a:t>Regression: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971031"/>
            <a:ext cx="7096125" cy="4331314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575"/>
              </a:spcBef>
            </a:pPr>
            <a:r>
              <a:rPr sz="2200" b="1" dirty="0">
                <a:latin typeface="Schoolbook Uralic"/>
                <a:cs typeface="Schoolbook Uralic"/>
              </a:rPr>
              <a:t>Simple</a:t>
            </a:r>
            <a:r>
              <a:rPr sz="2200" b="1" spc="-5" dirty="0">
                <a:latin typeface="Schoolbook Uralic"/>
                <a:cs typeface="Schoolbook Uralic"/>
              </a:rPr>
              <a:t> </a:t>
            </a:r>
            <a:r>
              <a:rPr sz="2200" b="1" dirty="0">
                <a:latin typeface="Schoolbook Uralic"/>
                <a:cs typeface="Schoolbook Uralic"/>
              </a:rPr>
              <a:t>Linear</a:t>
            </a:r>
            <a:r>
              <a:rPr sz="2200" b="1" spc="30" dirty="0">
                <a:latin typeface="Schoolbook Uralic"/>
                <a:cs typeface="Schoolbook Uralic"/>
              </a:rPr>
              <a:t> </a:t>
            </a:r>
            <a:r>
              <a:rPr sz="2200" b="1" spc="-10" dirty="0" smtClean="0">
                <a:latin typeface="Schoolbook Uralic"/>
                <a:cs typeface="Schoolbook Uralic"/>
              </a:rPr>
              <a:t>Regression:</a:t>
            </a:r>
            <a:endParaRPr lang="en-US" sz="2200" dirty="0">
              <a:latin typeface="Schoolbook Uralic"/>
              <a:cs typeface="Schoolbook Uralic"/>
            </a:endParaRPr>
          </a:p>
          <a:p>
            <a:pPr marL="355600" indent="-342900" algn="just">
              <a:lnSpc>
                <a:spcPct val="100000"/>
              </a:lnSpc>
              <a:spcBef>
                <a:spcPts val="1575"/>
              </a:spcBef>
              <a:buFont typeface="Arial" panose="020B0604020202020204" pitchFamily="34" charset="0"/>
              <a:buChar char="•"/>
            </a:pPr>
            <a:r>
              <a:rPr sz="2200" dirty="0" smtClean="0">
                <a:latin typeface="Schoolbook Uralic"/>
                <a:cs typeface="Schoolbook Uralic"/>
              </a:rPr>
              <a:t>Simple </a:t>
            </a:r>
            <a:r>
              <a:rPr sz="2200" dirty="0">
                <a:latin typeface="Schoolbook Uralic"/>
                <a:cs typeface="Schoolbook Uralic"/>
              </a:rPr>
              <a:t>Linear</a:t>
            </a:r>
            <a:r>
              <a:rPr sz="2200" spc="-5" dirty="0">
                <a:latin typeface="Schoolbook Uralic"/>
                <a:cs typeface="Schoolbook Uralic"/>
              </a:rPr>
              <a:t> </a:t>
            </a:r>
            <a:r>
              <a:rPr sz="2200" spc="-10" dirty="0">
                <a:latin typeface="Schoolbook Uralic"/>
                <a:cs typeface="Schoolbook Uralic"/>
              </a:rPr>
              <a:t>Regression </a:t>
            </a:r>
            <a:r>
              <a:rPr sz="2200" dirty="0">
                <a:latin typeface="Schoolbook Uralic"/>
                <a:cs typeface="Schoolbook Uralic"/>
              </a:rPr>
              <a:t>helps to</a:t>
            </a:r>
            <a:r>
              <a:rPr sz="2200" spc="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find</a:t>
            </a:r>
            <a:r>
              <a:rPr sz="2200" spc="1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the</a:t>
            </a:r>
            <a:r>
              <a:rPr sz="2200" spc="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linear</a:t>
            </a:r>
            <a:r>
              <a:rPr sz="2200" spc="-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relationship</a:t>
            </a:r>
            <a:r>
              <a:rPr sz="2200" spc="-1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between</a:t>
            </a:r>
            <a:r>
              <a:rPr sz="2200" spc="15" dirty="0">
                <a:latin typeface="Schoolbook Uralic"/>
                <a:cs typeface="Schoolbook Uralic"/>
              </a:rPr>
              <a:t> </a:t>
            </a:r>
            <a:r>
              <a:rPr sz="2200" spc="-25" dirty="0">
                <a:latin typeface="Schoolbook Uralic"/>
                <a:cs typeface="Schoolbook Uralic"/>
              </a:rPr>
              <a:t>One </a:t>
            </a:r>
            <a:r>
              <a:rPr sz="2200" dirty="0">
                <a:latin typeface="Schoolbook Uralic"/>
                <a:cs typeface="Schoolbook Uralic"/>
              </a:rPr>
              <a:t>independent</a:t>
            </a:r>
            <a:r>
              <a:rPr sz="2200" spc="-2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and one</a:t>
            </a:r>
            <a:r>
              <a:rPr sz="2200" spc="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dependent</a:t>
            </a:r>
            <a:r>
              <a:rPr sz="2200" spc="-10" dirty="0">
                <a:latin typeface="Schoolbook Uralic"/>
                <a:cs typeface="Schoolbook Uralic"/>
              </a:rPr>
              <a:t> feature.</a:t>
            </a:r>
            <a:endParaRPr sz="2200" dirty="0">
              <a:latin typeface="Schoolbook Uralic"/>
              <a:cs typeface="Schoolbook Uralic"/>
            </a:endParaRPr>
          </a:p>
          <a:p>
            <a:pPr marL="1988820" algn="just">
              <a:lnSpc>
                <a:spcPct val="100000"/>
              </a:lnSpc>
              <a:spcBef>
                <a:spcPts val="1400"/>
              </a:spcBef>
            </a:pPr>
            <a:r>
              <a:rPr sz="2200" spc="-10" dirty="0" smtClean="0">
                <a:latin typeface="Schoolbook Uralic"/>
                <a:cs typeface="Schoolbook Uralic"/>
              </a:rPr>
              <a:t>y=</a:t>
            </a:r>
            <a:r>
              <a:rPr sz="2200" spc="-10" dirty="0" err="1" smtClean="0">
                <a:latin typeface="Schoolbook Uralic"/>
                <a:cs typeface="Schoolbook Uralic"/>
              </a:rPr>
              <a:t>mx+b</a:t>
            </a:r>
            <a:endParaRPr lang="en-US" sz="2200" dirty="0">
              <a:latin typeface="Schoolbook Uralic"/>
              <a:cs typeface="Schoolbook Uralic"/>
            </a:endParaRPr>
          </a:p>
          <a:p>
            <a:pPr marL="1988820" algn="just">
              <a:lnSpc>
                <a:spcPct val="100000"/>
              </a:lnSpc>
              <a:spcBef>
                <a:spcPts val="1400"/>
              </a:spcBef>
            </a:pPr>
            <a:endParaRPr sz="2200" dirty="0">
              <a:latin typeface="Schoolbook Uralic"/>
              <a:cs typeface="Schoolbook Uralic"/>
            </a:endParaRPr>
          </a:p>
          <a:p>
            <a:pPr marL="12700" algn="just">
              <a:lnSpc>
                <a:spcPct val="100000"/>
              </a:lnSpc>
            </a:pPr>
            <a:r>
              <a:rPr sz="2200" b="1" dirty="0">
                <a:latin typeface="Schoolbook Uralic"/>
                <a:cs typeface="Schoolbook Uralic"/>
              </a:rPr>
              <a:t>Multi</a:t>
            </a:r>
            <a:r>
              <a:rPr sz="2200" b="1" spc="15" dirty="0">
                <a:latin typeface="Schoolbook Uralic"/>
                <a:cs typeface="Schoolbook Uralic"/>
              </a:rPr>
              <a:t> </a:t>
            </a:r>
            <a:r>
              <a:rPr sz="2200" b="1" dirty="0">
                <a:latin typeface="Schoolbook Uralic"/>
                <a:cs typeface="Schoolbook Uralic"/>
              </a:rPr>
              <a:t>Linear </a:t>
            </a:r>
            <a:r>
              <a:rPr sz="2200" b="1" spc="-10" dirty="0" smtClean="0">
                <a:latin typeface="Schoolbook Uralic"/>
                <a:cs typeface="Schoolbook Uralic"/>
              </a:rPr>
              <a:t>Regression:</a:t>
            </a:r>
            <a:endParaRPr lang="en-US" sz="2200" dirty="0">
              <a:latin typeface="Schoolbook Uralic"/>
              <a:cs typeface="Schoolbook Uralic"/>
            </a:endParaRPr>
          </a:p>
          <a:p>
            <a:pPr marL="3556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200" dirty="0" smtClean="0">
                <a:latin typeface="Schoolbook Uralic"/>
                <a:cs typeface="Schoolbook Uralic"/>
              </a:rPr>
              <a:t>In</a:t>
            </a:r>
            <a:r>
              <a:rPr sz="2200" spc="25" dirty="0" smtClean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multi</a:t>
            </a:r>
            <a:r>
              <a:rPr sz="2200" spc="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linear</a:t>
            </a:r>
            <a:r>
              <a:rPr sz="2200" spc="-5" dirty="0">
                <a:latin typeface="Schoolbook Uralic"/>
                <a:cs typeface="Schoolbook Uralic"/>
              </a:rPr>
              <a:t> </a:t>
            </a:r>
            <a:r>
              <a:rPr sz="2200" spc="-10" dirty="0">
                <a:latin typeface="Schoolbook Uralic"/>
                <a:cs typeface="Schoolbook Uralic"/>
              </a:rPr>
              <a:t>regression </a:t>
            </a:r>
            <a:r>
              <a:rPr sz="2200" dirty="0">
                <a:latin typeface="Schoolbook Uralic"/>
                <a:cs typeface="Schoolbook Uralic"/>
              </a:rPr>
              <a:t>we</a:t>
            </a:r>
            <a:r>
              <a:rPr sz="2200" spc="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have</a:t>
            </a:r>
            <a:r>
              <a:rPr sz="2200" spc="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two</a:t>
            </a:r>
            <a:r>
              <a:rPr sz="2200" spc="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or</a:t>
            </a:r>
            <a:r>
              <a:rPr sz="2200" spc="-10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more</a:t>
            </a:r>
            <a:r>
              <a:rPr sz="2200" spc="-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than</a:t>
            </a:r>
            <a:r>
              <a:rPr sz="2200" spc="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two</a:t>
            </a:r>
            <a:r>
              <a:rPr sz="2200" spc="-5" dirty="0">
                <a:latin typeface="Schoolbook Uralic"/>
                <a:cs typeface="Schoolbook Uralic"/>
              </a:rPr>
              <a:t> </a:t>
            </a:r>
            <a:r>
              <a:rPr sz="2200" dirty="0">
                <a:latin typeface="Schoolbook Uralic"/>
                <a:cs typeface="Schoolbook Uralic"/>
              </a:rPr>
              <a:t>input</a:t>
            </a:r>
            <a:r>
              <a:rPr sz="2200" spc="5" dirty="0">
                <a:latin typeface="Schoolbook Uralic"/>
                <a:cs typeface="Schoolbook Uralic"/>
              </a:rPr>
              <a:t> </a:t>
            </a:r>
            <a:r>
              <a:rPr sz="2200" spc="-10" dirty="0">
                <a:latin typeface="Schoolbook Uralic"/>
                <a:cs typeface="Schoolbook Uralic"/>
              </a:rPr>
              <a:t>variable</a:t>
            </a:r>
            <a:endParaRPr sz="2200" dirty="0">
              <a:latin typeface="Schoolbook Uralic"/>
              <a:cs typeface="Schoolbook Uralic"/>
            </a:endParaRPr>
          </a:p>
          <a:p>
            <a:pPr marL="1988820" algn="just">
              <a:lnSpc>
                <a:spcPct val="100000"/>
              </a:lnSpc>
              <a:spcBef>
                <a:spcPts val="1375"/>
              </a:spcBef>
            </a:pPr>
            <a:r>
              <a:rPr sz="2200" spc="-10" dirty="0">
                <a:latin typeface="Schoolbook Uralic"/>
                <a:cs typeface="Schoolbook Uralic"/>
              </a:rPr>
              <a:t>y=m1x1+m2x2+m3x3+</a:t>
            </a:r>
            <a:r>
              <a:rPr sz="2200" spc="-10" dirty="0">
                <a:latin typeface="BM EULJIRO TTF"/>
                <a:cs typeface="BM EULJIRO TTF"/>
              </a:rPr>
              <a:t>⋯</a:t>
            </a:r>
            <a:r>
              <a:rPr sz="2200" spc="-10" dirty="0">
                <a:latin typeface="Schoolbook Uralic"/>
                <a:cs typeface="Schoolbook Uralic"/>
              </a:rPr>
              <a:t>+mnxn+b</a:t>
            </a:r>
            <a:endParaRPr sz="2200" dirty="0">
              <a:latin typeface="Schoolbook Uralic"/>
              <a:cs typeface="Schoolbook Ural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1600200"/>
            <a:ext cx="3567931" cy="25364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96200" y="4136688"/>
            <a:ext cx="3567931" cy="2721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 Types of Regression Analysis And When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6"/>
            <a:ext cx="11276536" cy="14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606"/>
            <a:ext cx="99091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chemeClr val="bg1"/>
                </a:solidFill>
              </a:rPr>
              <a:t>How</a:t>
            </a:r>
            <a:r>
              <a:rPr sz="4000" spc="-229" dirty="0">
                <a:solidFill>
                  <a:schemeClr val="bg1"/>
                </a:solidFill>
              </a:rPr>
              <a:t> </a:t>
            </a:r>
            <a:r>
              <a:rPr sz="4000" spc="-35" dirty="0">
                <a:solidFill>
                  <a:schemeClr val="bg1"/>
                </a:solidFill>
              </a:rPr>
              <a:t>Linear</a:t>
            </a:r>
            <a:r>
              <a:rPr sz="4000" spc="-215" dirty="0">
                <a:solidFill>
                  <a:schemeClr val="bg1"/>
                </a:solidFill>
              </a:rPr>
              <a:t> </a:t>
            </a:r>
            <a:r>
              <a:rPr sz="4000" spc="-55" dirty="0">
                <a:solidFill>
                  <a:schemeClr val="bg1"/>
                </a:solidFill>
              </a:rPr>
              <a:t>Regression</a:t>
            </a:r>
            <a:r>
              <a:rPr sz="4000" spc="-215" dirty="0">
                <a:solidFill>
                  <a:schemeClr val="bg1"/>
                </a:solidFill>
              </a:rPr>
              <a:t> </a:t>
            </a:r>
            <a:r>
              <a:rPr sz="4000" spc="-10" dirty="0">
                <a:solidFill>
                  <a:schemeClr val="bg1"/>
                </a:solidFill>
              </a:rPr>
              <a:t>Works: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95400"/>
            <a:ext cx="10870565" cy="4971874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94310" indent="-181610" algn="just">
              <a:lnSpc>
                <a:spcPct val="100000"/>
              </a:lnSpc>
              <a:spcBef>
                <a:spcPts val="155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latin typeface="Schoolbook Uralic"/>
                <a:cs typeface="Schoolbook Uralic"/>
              </a:rPr>
              <a:t>Linear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regression</a:t>
            </a:r>
            <a:r>
              <a:rPr sz="2400" spc="-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supervised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machine learning</a:t>
            </a:r>
            <a:r>
              <a:rPr sz="2400" spc="10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method.</a:t>
            </a:r>
            <a:endParaRPr sz="2400" dirty="0">
              <a:latin typeface="Schoolbook Uralic"/>
              <a:cs typeface="Schoolbook Uralic"/>
            </a:endParaRPr>
          </a:p>
          <a:p>
            <a:pPr marL="194310" marR="5080" indent="-181610" algn="just">
              <a:lnSpc>
                <a:spcPts val="2740"/>
              </a:lnSpc>
              <a:spcBef>
                <a:spcPts val="166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That</a:t>
            </a:r>
            <a:r>
              <a:rPr sz="2400" spc="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used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finds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linear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equation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that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best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describes</a:t>
            </a:r>
            <a:r>
              <a:rPr sz="2400" spc="-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correlation</a:t>
            </a:r>
            <a:r>
              <a:rPr sz="2400" spc="-25" dirty="0">
                <a:latin typeface="Schoolbook Uralic"/>
                <a:cs typeface="Schoolbook Uralic"/>
              </a:rPr>
              <a:t> of 	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4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independent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variables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with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dependent </a:t>
            </a:r>
            <a:r>
              <a:rPr sz="2400" spc="-10" dirty="0">
                <a:latin typeface="Schoolbook Uralic"/>
                <a:cs typeface="Schoolbook Uralic"/>
              </a:rPr>
              <a:t>variable.</a:t>
            </a:r>
            <a:endParaRPr sz="2400" dirty="0">
              <a:latin typeface="Schoolbook Uralic"/>
              <a:cs typeface="Schoolbook Uralic"/>
            </a:endParaRPr>
          </a:p>
          <a:p>
            <a:pPr marL="194310" indent="-181610" algn="just">
              <a:lnSpc>
                <a:spcPct val="100000"/>
              </a:lnSpc>
              <a:spcBef>
                <a:spcPts val="1395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latin typeface="Schoolbook Uralic"/>
                <a:cs typeface="Schoolbook Uralic"/>
              </a:rPr>
              <a:t>This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achieved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by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fitting a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line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data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using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least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squares.</a:t>
            </a:r>
            <a:endParaRPr sz="2400" dirty="0">
              <a:latin typeface="Schoolbook Uralic"/>
              <a:cs typeface="Schoolbook Uralic"/>
            </a:endParaRPr>
          </a:p>
          <a:p>
            <a:pPr marL="194310" indent="-181610" algn="just">
              <a:lnSpc>
                <a:spcPct val="100000"/>
              </a:lnSpc>
              <a:spcBef>
                <a:spcPts val="145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line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tries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minimize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sum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squares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residuals.</a:t>
            </a:r>
            <a:endParaRPr sz="2400" dirty="0">
              <a:latin typeface="Schoolbook Uralic"/>
              <a:cs typeface="Schoolbook Uralic"/>
            </a:endParaRPr>
          </a:p>
          <a:p>
            <a:pPr marL="194310" indent="-181610" algn="just">
              <a:lnSpc>
                <a:spcPts val="2810"/>
              </a:lnSpc>
              <a:spcBef>
                <a:spcPts val="1455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residual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distance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between 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line and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actual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value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30" dirty="0">
                <a:latin typeface="Schoolbook Uralic"/>
                <a:cs typeface="Schoolbook Uralic"/>
              </a:rPr>
              <a:t> </a:t>
            </a:r>
            <a:r>
              <a:rPr sz="2400" spc="-25" dirty="0">
                <a:latin typeface="Schoolbook Uralic"/>
                <a:cs typeface="Schoolbook Uralic"/>
              </a:rPr>
              <a:t>the</a:t>
            </a:r>
            <a:endParaRPr sz="2400" dirty="0">
              <a:latin typeface="Schoolbook Uralic"/>
              <a:cs typeface="Schoolbook Uralic"/>
            </a:endParaRPr>
          </a:p>
          <a:p>
            <a:pPr marL="195580" algn="just">
              <a:lnSpc>
                <a:spcPts val="2810"/>
              </a:lnSpc>
            </a:pPr>
            <a:r>
              <a:rPr sz="2400" dirty="0">
                <a:latin typeface="Schoolbook Uralic"/>
                <a:cs typeface="Schoolbook Uralic"/>
              </a:rPr>
              <a:t>independent</a:t>
            </a:r>
            <a:r>
              <a:rPr sz="2400" spc="3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variable.</a:t>
            </a:r>
            <a:endParaRPr sz="2400" dirty="0">
              <a:latin typeface="Schoolbook Uralic"/>
              <a:cs typeface="Schoolbook Uralic"/>
            </a:endParaRPr>
          </a:p>
          <a:p>
            <a:pPr marL="194310" indent="-181610" algn="just">
              <a:lnSpc>
                <a:spcPct val="100000"/>
              </a:lnSpc>
              <a:spcBef>
                <a:spcPts val="146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4310" algn="l"/>
              </a:tabLst>
            </a:pPr>
            <a:r>
              <a:rPr sz="2400" dirty="0">
                <a:latin typeface="Schoolbook Uralic"/>
                <a:cs typeface="Schoolbook Uralic"/>
              </a:rPr>
              <a:t>Finding 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line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best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fit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an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iterative</a:t>
            </a:r>
            <a:r>
              <a:rPr sz="2400" spc="70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process</a:t>
            </a:r>
            <a:endParaRPr sz="2400" dirty="0">
              <a:latin typeface="Schoolbook Uralic"/>
              <a:cs typeface="Schoolbook Uralic"/>
            </a:endParaRPr>
          </a:p>
          <a:p>
            <a:pPr marL="195580" marR="447040" indent="-182880" algn="just">
              <a:lnSpc>
                <a:spcPts val="2740"/>
              </a:lnSpc>
              <a:spcBef>
                <a:spcPts val="1664"/>
              </a:spcBef>
              <a:buChar char="•"/>
              <a:tabLst>
                <a:tab pos="195580" algn="l"/>
                <a:tab pos="280670" algn="l"/>
              </a:tabLst>
            </a:pPr>
            <a:r>
              <a:rPr sz="1900" dirty="0">
                <a:solidFill>
                  <a:srgbClr val="6E6E74"/>
                </a:solidFill>
                <a:latin typeface="Arial"/>
                <a:cs typeface="Arial"/>
              </a:rPr>
              <a:t>	</a:t>
            </a:r>
            <a:r>
              <a:rPr sz="2400" dirty="0">
                <a:latin typeface="Schoolbook Uralic"/>
                <a:cs typeface="Schoolbook Uralic"/>
              </a:rPr>
              <a:t>we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use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mostly Mean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Squared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Error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which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8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average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squared </a:t>
            </a:r>
            <a:r>
              <a:rPr sz="2400" dirty="0">
                <a:latin typeface="Schoolbook Uralic"/>
                <a:cs typeface="Schoolbook Uralic"/>
              </a:rPr>
              <a:t>difference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between actual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value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and</a:t>
            </a:r>
            <a:r>
              <a:rPr sz="2400" spc="3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predicted</a:t>
            </a:r>
            <a:r>
              <a:rPr sz="2400" spc="-1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value</a:t>
            </a:r>
            <a:endParaRPr sz="2400" dirty="0">
              <a:latin typeface="Schoolbook Uralic"/>
              <a:cs typeface="Schoolbook Ural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5054" y="6232286"/>
            <a:ext cx="5876544" cy="625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 Types of Regression Analysis And When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6"/>
            <a:ext cx="11276536" cy="14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727" y="720891"/>
            <a:ext cx="4634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spc="-25" dirty="0">
                <a:solidFill>
                  <a:schemeClr val="bg1"/>
                </a:solidFill>
                <a:latin typeface="Schoolbook Uralic"/>
                <a:cs typeface="Schoolbook Uralic"/>
              </a:rPr>
              <a:t>Gradient</a:t>
            </a:r>
            <a:r>
              <a:rPr b="0" spc="-260" dirty="0">
                <a:solidFill>
                  <a:schemeClr val="bg1"/>
                </a:solidFill>
                <a:latin typeface="Schoolbook Uralic"/>
                <a:cs typeface="Schoolbook Uralic"/>
              </a:rPr>
              <a:t> </a:t>
            </a:r>
            <a:r>
              <a:rPr b="0" spc="-25" dirty="0">
                <a:solidFill>
                  <a:schemeClr val="bg1"/>
                </a:solidFill>
                <a:latin typeface="Schoolbook Uralic"/>
                <a:cs typeface="Schoolbook Uralic"/>
              </a:rPr>
              <a:t>Descent: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19155"/>
            <a:ext cx="8291195" cy="10864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94310" marR="5080" indent="-181610" algn="just">
              <a:lnSpc>
                <a:spcPct val="95000"/>
              </a:lnSpc>
              <a:spcBef>
                <a:spcPts val="240"/>
              </a:spcBef>
              <a:buClr>
                <a:srgbClr val="6E6E74"/>
              </a:buClr>
              <a:buSzPct val="79166"/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Schoolbook Uralic"/>
                <a:cs typeface="Schoolbook Uralic"/>
              </a:rPr>
              <a:t>Gradient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Descent</a:t>
            </a:r>
            <a:r>
              <a:rPr sz="2400" spc="-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an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optimization</a:t>
            </a:r>
            <a:r>
              <a:rPr sz="2400" spc="-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algorithm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used </a:t>
            </a:r>
            <a:r>
              <a:rPr sz="2400" spc="-25" dirty="0">
                <a:latin typeface="Schoolbook Uralic"/>
                <a:cs typeface="Schoolbook Uralic"/>
              </a:rPr>
              <a:t>to 	</a:t>
            </a:r>
            <a:r>
              <a:rPr sz="2400" dirty="0">
                <a:latin typeface="Schoolbook Uralic"/>
                <a:cs typeface="Schoolbook Uralic"/>
              </a:rPr>
              <a:t>minimize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cost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function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(like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MSE)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by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updating</a:t>
            </a:r>
            <a:r>
              <a:rPr sz="2400" spc="-10" dirty="0">
                <a:latin typeface="Schoolbook Uralic"/>
                <a:cs typeface="Schoolbook Uralic"/>
              </a:rPr>
              <a:t> model 	</a:t>
            </a:r>
            <a:r>
              <a:rPr sz="2400" dirty="0">
                <a:latin typeface="Schoolbook Uralic"/>
                <a:cs typeface="Schoolbook Uralic"/>
              </a:rPr>
              <a:t>parameters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iteratively</a:t>
            </a:r>
            <a:r>
              <a:rPr sz="1800" spc="-10" dirty="0">
                <a:latin typeface="Schoolbook Uralic"/>
                <a:cs typeface="Schoolbook Uralic"/>
              </a:rPr>
              <a:t>.</a:t>
            </a:r>
            <a:endParaRPr sz="1800" dirty="0">
              <a:latin typeface="Schoolbook Uralic"/>
              <a:cs typeface="Schoolbook Ural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895600"/>
            <a:ext cx="6983233" cy="3804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5 Types of Regression Analysis And When To Use Th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6"/>
            <a:ext cx="11276536" cy="14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v2/resize:fit:700/1*n37x4cBieB5LBmOZCioSBw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8077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ar Regression - PRIMO.ai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13374"/>
            <a:ext cx="8458200" cy="49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5 Types of Regression Analysis And When To Use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6"/>
            <a:ext cx="11276536" cy="14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 Types of Regression Analysis And When To Use Th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86"/>
            <a:ext cx="11276536" cy="141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63948"/>
            <a:ext cx="990917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</a:pPr>
            <a:r>
              <a:rPr sz="4000" b="0" spc="-55" dirty="0">
                <a:solidFill>
                  <a:schemeClr val="bg1"/>
                </a:solidFill>
                <a:latin typeface="Schoolbook Uralic"/>
                <a:cs typeface="Schoolbook Uralic"/>
              </a:rPr>
              <a:t>Evaluation</a:t>
            </a:r>
            <a:r>
              <a:rPr sz="4000" b="0" spc="-185" dirty="0">
                <a:solidFill>
                  <a:schemeClr val="bg1"/>
                </a:solidFill>
                <a:latin typeface="Schoolbook Uralic"/>
                <a:cs typeface="Schoolbook Uralic"/>
              </a:rPr>
              <a:t> </a:t>
            </a:r>
            <a:r>
              <a:rPr sz="4000" b="0" spc="-25" dirty="0">
                <a:solidFill>
                  <a:schemeClr val="bg1"/>
                </a:solidFill>
                <a:latin typeface="Schoolbook Uralic"/>
                <a:cs typeface="Schoolbook Uralic"/>
              </a:rPr>
              <a:t>Metrics:</a:t>
            </a:r>
            <a:endParaRPr sz="4000" dirty="0">
              <a:solidFill>
                <a:schemeClr val="bg1"/>
              </a:solidFill>
              <a:latin typeface="Schoolbook Uralic"/>
              <a:cs typeface="Schoolbook Ural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028" y="1918918"/>
            <a:ext cx="5349240" cy="394915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55600" marR="5080" indent="-342900" algn="just">
              <a:lnSpc>
                <a:spcPct val="95200"/>
              </a:lnSpc>
              <a:spcBef>
                <a:spcPts val="235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Schoolbook Uralic"/>
                <a:cs typeface="Schoolbook Uralic"/>
              </a:rPr>
              <a:t>MAE:</a:t>
            </a:r>
            <a:r>
              <a:rPr sz="2400" b="1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measures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 average</a:t>
            </a:r>
            <a:r>
              <a:rPr sz="2400" spc="-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absolute </a:t>
            </a:r>
            <a:r>
              <a:rPr sz="2400" dirty="0">
                <a:latin typeface="Schoolbook Uralic"/>
                <a:cs typeface="Schoolbook Uralic"/>
              </a:rPr>
              <a:t>differences between</a:t>
            </a:r>
            <a:r>
              <a:rPr sz="2400" spc="2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predicted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spc="-25" dirty="0">
                <a:latin typeface="Schoolbook Uralic"/>
                <a:cs typeface="Schoolbook Uralic"/>
              </a:rPr>
              <a:t>and </a:t>
            </a:r>
            <a:r>
              <a:rPr sz="2400" dirty="0">
                <a:latin typeface="Schoolbook Uralic"/>
                <a:cs typeface="Schoolbook Uralic"/>
              </a:rPr>
              <a:t>actual </a:t>
            </a:r>
            <a:r>
              <a:rPr sz="2400" spc="-10" dirty="0">
                <a:latin typeface="Schoolbook Uralic"/>
                <a:cs typeface="Schoolbook Uralic"/>
              </a:rPr>
              <a:t>values.</a:t>
            </a:r>
            <a:endParaRPr sz="2400" dirty="0">
              <a:latin typeface="Schoolbook Uralic"/>
              <a:cs typeface="Schoolbook Uralic"/>
            </a:endParaRPr>
          </a:p>
          <a:p>
            <a:pPr marL="355600" marR="426084" indent="-342900" algn="just">
              <a:lnSpc>
                <a:spcPct val="95100"/>
              </a:lnSpc>
              <a:spcBef>
                <a:spcPts val="1595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Schoolbook Uralic"/>
                <a:cs typeface="Schoolbook Uralic"/>
              </a:rPr>
              <a:t>MSE:</a:t>
            </a:r>
            <a:r>
              <a:rPr sz="2400" b="1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measures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average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spc="-25" dirty="0">
                <a:latin typeface="Schoolbook Uralic"/>
                <a:cs typeface="Schoolbook Uralic"/>
              </a:rPr>
              <a:t>the </a:t>
            </a:r>
            <a:r>
              <a:rPr sz="2400" dirty="0">
                <a:latin typeface="Schoolbook Uralic"/>
                <a:cs typeface="Schoolbook Uralic"/>
              </a:rPr>
              <a:t>squares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errors,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which</a:t>
            </a:r>
            <a:r>
              <a:rPr sz="2400" spc="-1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gives </a:t>
            </a:r>
            <a:r>
              <a:rPr sz="2400" dirty="0">
                <a:latin typeface="Schoolbook Uralic"/>
                <a:cs typeface="Schoolbook Uralic"/>
              </a:rPr>
              <a:t>more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weight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to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larger </a:t>
            </a:r>
            <a:r>
              <a:rPr sz="2400" spc="-10" dirty="0">
                <a:latin typeface="Schoolbook Uralic"/>
                <a:cs typeface="Schoolbook Uralic"/>
              </a:rPr>
              <a:t>errors.</a:t>
            </a:r>
            <a:endParaRPr sz="2400" dirty="0">
              <a:latin typeface="Schoolbook Uralic"/>
              <a:cs typeface="Schoolbook Uralic"/>
            </a:endParaRPr>
          </a:p>
          <a:p>
            <a:pPr marL="355600" marR="227329" indent="-342900" algn="just">
              <a:lnSpc>
                <a:spcPct val="952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sz="2400" b="1" dirty="0">
                <a:latin typeface="Schoolbook Uralic"/>
                <a:cs typeface="Schoolbook Uralic"/>
              </a:rPr>
              <a:t>RMSE:</a:t>
            </a:r>
            <a:r>
              <a:rPr sz="2400" b="1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is</a:t>
            </a:r>
            <a:r>
              <a:rPr sz="2400" spc="1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square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root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of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spc="-20" dirty="0">
                <a:latin typeface="Schoolbook Uralic"/>
                <a:cs typeface="Schoolbook Uralic"/>
              </a:rPr>
              <a:t>MSE, </a:t>
            </a:r>
            <a:r>
              <a:rPr sz="2400" dirty="0">
                <a:latin typeface="Schoolbook Uralic"/>
                <a:cs typeface="Schoolbook Uralic"/>
              </a:rPr>
              <a:t>providing</a:t>
            </a:r>
            <a:r>
              <a:rPr sz="2400" spc="-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error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in</a:t>
            </a:r>
            <a:r>
              <a:rPr sz="2400" spc="1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same</a:t>
            </a:r>
            <a:r>
              <a:rPr sz="2400" spc="20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units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spc="-25" dirty="0">
                <a:latin typeface="Schoolbook Uralic"/>
                <a:cs typeface="Schoolbook Uralic"/>
              </a:rPr>
              <a:t>as </a:t>
            </a:r>
            <a:r>
              <a:rPr sz="2400" dirty="0">
                <a:latin typeface="Schoolbook Uralic"/>
                <a:cs typeface="Schoolbook Uralic"/>
              </a:rPr>
              <a:t>the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dirty="0">
                <a:latin typeface="Schoolbook Uralic"/>
                <a:cs typeface="Schoolbook Uralic"/>
              </a:rPr>
              <a:t>target</a:t>
            </a:r>
            <a:r>
              <a:rPr sz="2400" spc="5" dirty="0">
                <a:latin typeface="Schoolbook Uralic"/>
                <a:cs typeface="Schoolbook Uralic"/>
              </a:rPr>
              <a:t> </a:t>
            </a:r>
            <a:r>
              <a:rPr sz="2400" spc="-10" dirty="0">
                <a:latin typeface="Schoolbook Uralic"/>
                <a:cs typeface="Schoolbook Uralic"/>
              </a:rPr>
              <a:t>variable.</a:t>
            </a:r>
            <a:endParaRPr sz="2400" dirty="0">
              <a:latin typeface="Schoolbook Uralic"/>
              <a:cs typeface="Schoolbook Uralic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1" y="1981200"/>
            <a:ext cx="5180536" cy="4311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219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BM EULJIRO TTF</vt:lpstr>
      <vt:lpstr>Calibri</vt:lpstr>
      <vt:lpstr>Schoolbook Uralic</vt:lpstr>
      <vt:lpstr>Office Theme</vt:lpstr>
      <vt:lpstr>Overview:</vt:lpstr>
      <vt:lpstr>Linear Regression</vt:lpstr>
      <vt:lpstr>Type of Linear Regression:</vt:lpstr>
      <vt:lpstr>How Linear Regression Works:</vt:lpstr>
      <vt:lpstr>Gradient Descent:</vt:lpstr>
      <vt:lpstr>PowerPoint Presentation</vt:lpstr>
      <vt:lpstr>PowerPoint Presentation</vt:lpstr>
      <vt:lpstr>Evaluation Metrics: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Overview:</dc:title>
  <dc:creator>Muhammad Zaqeem</dc:creator>
  <cp:lastModifiedBy>Microsoft account</cp:lastModifiedBy>
  <cp:revision>6</cp:revision>
  <dcterms:created xsi:type="dcterms:W3CDTF">2024-12-23T07:12:40Z</dcterms:created>
  <dcterms:modified xsi:type="dcterms:W3CDTF">2025-04-24T05:48:39Z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2024-12-23T00:00:00Z</vt:filetime>
  </property>
  <property fmtid="{D5CDD505-2E9C-101B-9397-08002B2CF9AE}" pid="5" name="Producer">
    <vt:lpwstr>3-Heights(TM) PDF Security Shell 4.8.25.2 (http://www.pdf-tools.com)</vt:lpwstr>
  </property>
</Properties>
</file>