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1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9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4662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4C4CB0-74CD-4741-A3AD-FF86A3A5A9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4E7B4C-2124-4FCA-9DED-EC7DDFA4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00" y="2603500"/>
            <a:ext cx="9575800" cy="698500"/>
          </a:xfrm>
        </p:spPr>
        <p:txBody>
          <a:bodyPr>
            <a:normAutofit/>
          </a:bodyPr>
          <a:lstStyle/>
          <a:p>
            <a:r>
              <a:rPr lang="en-GB" sz="3200" b="1" dirty="0"/>
              <a:t>Understanding Feature Extraction with HOG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072" y="5270500"/>
            <a:ext cx="9418320" cy="749300"/>
          </a:xfrm>
        </p:spPr>
        <p:txBody>
          <a:bodyPr/>
          <a:lstStyle/>
          <a:p>
            <a:r>
              <a:rPr lang="en-GB" b="1" dirty="0" smtClean="0"/>
              <a:t>Presented by: Muhammad Zaqeem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98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106" y="159407"/>
            <a:ext cx="3423412" cy="6350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smtClean="0"/>
              <a:t>Feature Extraction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765300"/>
            <a:ext cx="6891528" cy="5092700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Feature Extraction</a:t>
            </a:r>
            <a:r>
              <a:rPr lang="en-GB" sz="1400" dirty="0"/>
              <a:t> is the process of transforming raw data (like images, text, or sound) into a set of features that can be used for further </a:t>
            </a:r>
            <a:r>
              <a:rPr lang="en-GB" sz="1400" dirty="0" smtClean="0"/>
              <a:t>analysis.</a:t>
            </a:r>
          </a:p>
          <a:p>
            <a:pPr algn="just"/>
            <a:r>
              <a:rPr lang="en-GB" sz="1400" dirty="0"/>
              <a:t>feature extraction focuses on identifying and capturing the most important, informative parts of the data, often simplifying the dataset for more effective learning and classification</a:t>
            </a:r>
            <a:r>
              <a:rPr lang="en-GB" sz="1400" dirty="0" smtClean="0"/>
              <a:t>.</a:t>
            </a:r>
          </a:p>
          <a:p>
            <a:pPr algn="just"/>
            <a:r>
              <a:rPr lang="en-GB" sz="1400" dirty="0"/>
              <a:t>Raw data, especially from images or text, can be huge and difficult to process. By reducing the data to relevant features, it’s easier and faster to train machine learning models</a:t>
            </a:r>
            <a:r>
              <a:rPr lang="en-GB" sz="1400" dirty="0" smtClean="0"/>
              <a:t>.</a:t>
            </a:r>
          </a:p>
          <a:p>
            <a:pPr algn="just"/>
            <a:r>
              <a:rPr lang="en-GB" sz="1400" dirty="0"/>
              <a:t>Focusing on meaningful features helps models focus on important aspects of the data, leading to better performance</a:t>
            </a:r>
            <a:r>
              <a:rPr lang="en-GB" sz="1400" dirty="0" smtClean="0"/>
              <a:t>.</a:t>
            </a:r>
          </a:p>
          <a:p>
            <a:pPr algn="just"/>
            <a:r>
              <a:rPr lang="en-GB" sz="1400" dirty="0"/>
              <a:t>Feature extraction helps in reducing the dimensionality of the data, which can improve the speed of learning algorithms and reduce overfitting</a:t>
            </a:r>
            <a:r>
              <a:rPr lang="en-GB" sz="1400" dirty="0" smtClean="0"/>
              <a:t>.</a:t>
            </a:r>
          </a:p>
          <a:p>
            <a:pPr algn="just"/>
            <a:r>
              <a:rPr lang="en-GB" sz="1400" dirty="0"/>
              <a:t>Imagine you want a computer to recognize a cat in an image. Raw pixels from the image might contain unnecessary information, like background noise. By extracting features like </a:t>
            </a:r>
            <a:r>
              <a:rPr lang="en-GB" sz="1400" b="1" dirty="0"/>
              <a:t>edges, textures</a:t>
            </a:r>
            <a:r>
              <a:rPr lang="en-GB" sz="1400" dirty="0"/>
              <a:t>, or </a:t>
            </a:r>
            <a:r>
              <a:rPr lang="en-GB" sz="1400" b="1" dirty="0"/>
              <a:t>shapes</a:t>
            </a:r>
            <a:r>
              <a:rPr lang="en-GB" sz="1400" dirty="0"/>
              <a:t> of the cat’s body, the model can focus on these key parts of the image, leading to better classification.</a:t>
            </a:r>
            <a:endParaRPr lang="en-US" sz="1400" dirty="0"/>
          </a:p>
        </p:txBody>
      </p:sp>
      <p:pic>
        <p:nvPicPr>
          <p:cNvPr id="1030" name="Picture 6" descr="What is feature extrac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03" y="2667000"/>
            <a:ext cx="4174236" cy="20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6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700" y="469900"/>
            <a:ext cx="6210300" cy="533400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HOG (Histogram of Oriented Gradient)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886169"/>
            <a:ext cx="5892800" cy="4914900"/>
          </a:xfrm>
        </p:spPr>
        <p:txBody>
          <a:bodyPr/>
          <a:lstStyle/>
          <a:p>
            <a:pPr marL="0" indent="0" algn="just">
              <a:buNone/>
            </a:pPr>
            <a:r>
              <a:rPr lang="en-GB" sz="1400" b="1" dirty="0"/>
              <a:t>HOG (Histogram of Oriented Gradients)</a:t>
            </a:r>
            <a:r>
              <a:rPr lang="en-GB" sz="1400" dirty="0"/>
              <a:t> is a popular and powerful feature extraction technique used primarily in computer vision and image processing</a:t>
            </a:r>
            <a:r>
              <a:rPr lang="en-GB" sz="1400" dirty="0" smtClean="0"/>
              <a:t>.</a:t>
            </a:r>
          </a:p>
          <a:p>
            <a:pPr marL="0" indent="0" algn="just">
              <a:buNone/>
            </a:pPr>
            <a:r>
              <a:rPr lang="en-GB" sz="1400" dirty="0"/>
              <a:t>It is commonly applied in tasks like </a:t>
            </a:r>
            <a:r>
              <a:rPr lang="en-GB" sz="1400" b="1" dirty="0"/>
              <a:t>object detection</a:t>
            </a:r>
            <a:r>
              <a:rPr lang="en-GB" sz="1400" dirty="0"/>
              <a:t>, </a:t>
            </a:r>
            <a:r>
              <a:rPr lang="en-GB" sz="1400" b="1" dirty="0"/>
              <a:t>face recognition</a:t>
            </a:r>
            <a:r>
              <a:rPr lang="en-GB" sz="1400" dirty="0"/>
              <a:t>, and </a:t>
            </a:r>
            <a:r>
              <a:rPr lang="en-GB" sz="1400" b="1" dirty="0"/>
              <a:t>human detection</a:t>
            </a:r>
            <a:r>
              <a:rPr lang="en-GB" sz="1400" dirty="0"/>
              <a:t>. </a:t>
            </a:r>
            <a:endParaRPr lang="en-GB" sz="1400" dirty="0" smtClean="0"/>
          </a:p>
          <a:p>
            <a:pPr marL="0" indent="0" algn="just">
              <a:buNone/>
            </a:pPr>
            <a:r>
              <a:rPr lang="en-GB" sz="1400" dirty="0"/>
              <a:t>The core idea behind HOG is to capture the </a:t>
            </a:r>
            <a:r>
              <a:rPr lang="en-GB" sz="1400" b="1" dirty="0"/>
              <a:t>gradient information</a:t>
            </a:r>
            <a:r>
              <a:rPr lang="en-GB" sz="1400" dirty="0"/>
              <a:t> (i.e., edges and textures) in an image, which are important for understanding its structure and identifying objects within it</a:t>
            </a:r>
            <a:r>
              <a:rPr lang="en-GB" sz="1400" dirty="0" smtClean="0"/>
              <a:t>.</a:t>
            </a:r>
          </a:p>
          <a:p>
            <a:pPr marL="0" indent="0" algn="just">
              <a:buNone/>
            </a:pPr>
            <a:r>
              <a:rPr lang="en-GB" sz="1400" dirty="0"/>
              <a:t>HOG is a feature descriptor that counts occurrences of gradient orientation in localized portions of an image</a:t>
            </a:r>
            <a:r>
              <a:rPr lang="en-GB" sz="1400" dirty="0" smtClean="0"/>
              <a:t>.</a:t>
            </a:r>
          </a:p>
          <a:p>
            <a:pPr marL="0" indent="0" algn="just">
              <a:buNone/>
            </a:pPr>
            <a:r>
              <a:rPr lang="en-GB" sz="1400" dirty="0"/>
              <a:t>It divides the image into small regions called cells, computes a histogram of gradient directions within each cell, and then normalizes local contrast in overlapping blocks</a:t>
            </a:r>
            <a:endParaRPr lang="en-GB" sz="1400" dirty="0" smtClean="0"/>
          </a:p>
          <a:p>
            <a:pPr marL="0" indent="0" algn="just">
              <a:buNone/>
            </a:pPr>
            <a:endParaRPr lang="en-GB" sz="1400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2" name="Picture 4" descr="The description of the HOG feature extraction process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501900"/>
            <a:ext cx="5089524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452" y="-41621"/>
            <a:ext cx="3152472" cy="650798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How HOG Works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8" y="740744"/>
            <a:ext cx="6004953" cy="61172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400" b="1" dirty="0" smtClean="0"/>
              <a:t>Preprocess the Data: </a:t>
            </a:r>
            <a:r>
              <a:rPr lang="en-GB" sz="1400" dirty="0" smtClean="0"/>
              <a:t>This is a step most of you will be pretty familiar with. Preprocessing data is a crucial step in any machine learning project and that’s no different when working with images</a:t>
            </a:r>
          </a:p>
          <a:p>
            <a:pPr marL="0" indent="0" algn="just">
              <a:buNone/>
            </a:pPr>
            <a:r>
              <a:rPr lang="en-GB" sz="1400" dirty="0" smtClean="0"/>
              <a:t>We need to preprocess the image and bring down the width to height ratio to 1:2. For a particular image that you choose, make sure that you identify the section that you want so that it </a:t>
            </a:r>
            <a:r>
              <a:rPr lang="en-GB" sz="1400" b="1" dirty="0" smtClean="0"/>
              <a:t>correctly fits the aspect ratio</a:t>
            </a:r>
            <a:r>
              <a:rPr lang="en-GB" sz="1400" dirty="0" smtClean="0"/>
              <a:t> and allows for easier accessibility in the long run.</a:t>
            </a:r>
          </a:p>
          <a:p>
            <a:pPr marL="0" indent="0" algn="just">
              <a:buNone/>
            </a:pPr>
            <a:r>
              <a:rPr lang="en-US" sz="1400" b="1" dirty="0" smtClean="0"/>
              <a:t>Calculate Gradient &amp; Orientation:</a:t>
            </a:r>
          </a:p>
          <a:p>
            <a:pPr marL="0" indent="0" algn="just">
              <a:buNone/>
            </a:pPr>
            <a:r>
              <a:rPr lang="en-GB" sz="1400" dirty="0" smtClean="0"/>
              <a:t>Compute the gradients for each pixel in the x and y directions using filters like Sobel operators. From these gradients, calculate the </a:t>
            </a:r>
            <a:r>
              <a:rPr lang="en-GB" sz="1400" b="1" dirty="0" smtClean="0"/>
              <a:t>magnitude</a:t>
            </a:r>
            <a:r>
              <a:rPr lang="en-GB" sz="1400" dirty="0" smtClean="0"/>
              <a:t> and </a:t>
            </a:r>
            <a:r>
              <a:rPr lang="en-GB" sz="1400" b="1" dirty="0" smtClean="0"/>
              <a:t>orientation</a:t>
            </a:r>
            <a:r>
              <a:rPr lang="en-GB" sz="1400" dirty="0" smtClean="0"/>
              <a:t>.</a:t>
            </a:r>
          </a:p>
          <a:p>
            <a:pPr marL="0" indent="0" algn="just">
              <a:buNone/>
            </a:pPr>
            <a:r>
              <a:rPr lang="en-US" sz="1400" dirty="0" smtClean="0"/>
              <a:t>Total Gradient Magnitude = √[(G</a:t>
            </a:r>
            <a:r>
              <a:rPr lang="en-US" sz="1400" baseline="-25000" dirty="0" smtClean="0"/>
              <a:t>x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+(G</a:t>
            </a:r>
            <a:r>
              <a:rPr lang="en-US" sz="1400" baseline="-25000" dirty="0" smtClean="0"/>
              <a:t>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]</a:t>
            </a:r>
          </a:p>
          <a:p>
            <a:pPr marL="0" indent="0" algn="just">
              <a:buNone/>
            </a:pPr>
            <a:r>
              <a:rPr lang="en-US" sz="1400" dirty="0" smtClean="0"/>
              <a:t>Orientation</a:t>
            </a:r>
            <a:r>
              <a:rPr lang="el-GR" sz="1400" dirty="0" smtClean="0"/>
              <a:t> = </a:t>
            </a:r>
            <a:r>
              <a:rPr lang="en-US" sz="1400" dirty="0" smtClean="0"/>
              <a:t>atan(Gy / Gx)</a:t>
            </a:r>
            <a:endParaRPr lang="en-US" sz="1400" b="1" dirty="0" smtClean="0"/>
          </a:p>
          <a:p>
            <a:pPr marL="0" indent="0" algn="just">
              <a:buNone/>
            </a:pPr>
            <a:r>
              <a:rPr lang="en-GB" sz="1400" b="1" dirty="0" smtClean="0"/>
              <a:t>Divide the Image into Cells: </a:t>
            </a:r>
            <a:r>
              <a:rPr lang="en-GB" sz="1400" dirty="0" smtClean="0"/>
              <a:t>The image is split into small grids called </a:t>
            </a:r>
            <a:r>
              <a:rPr lang="en-GB" sz="1400" b="1" dirty="0" smtClean="0"/>
              <a:t>cells</a:t>
            </a:r>
            <a:r>
              <a:rPr lang="en-GB" sz="1400" dirty="0" smtClean="0"/>
              <a:t> (e.g., 8x8 pixels). Gradients are processed for each cell separately.</a:t>
            </a:r>
          </a:p>
          <a:p>
            <a:pPr marL="0" indent="0" algn="just">
              <a:buNone/>
            </a:pPr>
            <a:r>
              <a:rPr lang="en-GB" sz="1400" b="1" dirty="0" smtClean="0"/>
              <a:t>Different </a:t>
            </a:r>
            <a:r>
              <a:rPr lang="en-GB" sz="1400" b="1" dirty="0"/>
              <a:t>Methods to Create Histograms using Gradients and </a:t>
            </a:r>
            <a:r>
              <a:rPr lang="en-GB" sz="1400" b="1" dirty="0" smtClean="0"/>
              <a:t>Orientation</a:t>
            </a:r>
            <a:r>
              <a:rPr lang="en-GB" sz="1400" dirty="0" smtClean="0"/>
              <a:t>:  </a:t>
            </a:r>
            <a:r>
              <a:rPr lang="en-GB" sz="1400" dirty="0"/>
              <a:t>A histogram is a plot that shows the frequency distribution of a set of continuous data.</a:t>
            </a:r>
          </a:p>
          <a:p>
            <a:pPr marL="0" indent="0" algn="just">
              <a:buNone/>
            </a:pPr>
            <a:r>
              <a:rPr lang="en-GB" sz="1400" b="1" dirty="0"/>
              <a:t>Method </a:t>
            </a:r>
            <a:r>
              <a:rPr lang="en-GB" sz="1400" b="1" dirty="0" smtClean="0"/>
              <a:t>1:</a:t>
            </a:r>
            <a:endParaRPr lang="en-GB" sz="1400" dirty="0" smtClean="0"/>
          </a:p>
          <a:p>
            <a:pPr marL="0" indent="0" algn="just">
              <a:buNone/>
            </a:pPr>
            <a:r>
              <a:rPr lang="en-GB" sz="1400" dirty="0" smtClean="0"/>
              <a:t>Let us start with the simplest way to generate histograms. We will take each pixel value, find the orientation of the pixel and update the frequency table.</a:t>
            </a:r>
          </a:p>
          <a:p>
            <a:pPr marL="0" indent="0">
              <a:buNone/>
            </a:pPr>
            <a:endParaRPr lang="en-GB" sz="1300" dirty="0" smtClean="0"/>
          </a:p>
          <a:p>
            <a:pPr marL="0" indent="0">
              <a:buNone/>
            </a:pPr>
            <a:endParaRPr lang="en-GB" sz="1200" dirty="0" smtClean="0"/>
          </a:p>
        </p:txBody>
      </p:sp>
      <p:pic>
        <p:nvPicPr>
          <p:cNvPr id="1026" name="Picture 2" descr="https://miro.medium.com/v2/resize:fit:700/1*FVxbjDMr8pOP-DWwd4t5U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65" y="930165"/>
            <a:ext cx="5025805" cy="21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v2/resize:fit:590/1*nmsiB7fTG6nLLZQou7bKiA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" t="12425" r="3821" b="12546"/>
          <a:stretch/>
        </p:blipFill>
        <p:spPr bwMode="auto">
          <a:xfrm>
            <a:off x="6038190" y="3090041"/>
            <a:ext cx="5234153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v2/resize:fit:700/1*qOLEc3JlDq8TQL5JCdym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31" y="4824402"/>
            <a:ext cx="5255470" cy="8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"/>
            <a:ext cx="6981359" cy="6857998"/>
          </a:xfrm>
        </p:spPr>
        <p:txBody>
          <a:bodyPr>
            <a:noAutofit/>
          </a:bodyPr>
          <a:lstStyle/>
          <a:p>
            <a:pPr algn="just"/>
            <a:r>
              <a:rPr lang="en-GB" sz="1400" dirty="0" smtClean="0"/>
              <a:t>Here is the process for the highlighted pixel (85). Since the orientation for this pixel is 36, we will add a number against angle value 36, denoting the frequency:</a:t>
            </a:r>
          </a:p>
          <a:p>
            <a:pPr marL="0" indent="0" algn="just">
              <a:buNone/>
            </a:pPr>
            <a:r>
              <a:rPr lang="en-GB" sz="1400" b="1" dirty="0" smtClean="0"/>
              <a:t>Method 2:</a:t>
            </a:r>
            <a:endParaRPr lang="en-GB" sz="1400" dirty="0" smtClean="0"/>
          </a:p>
          <a:p>
            <a:pPr algn="just"/>
            <a:r>
              <a:rPr lang="en-GB" sz="1400" dirty="0" smtClean="0"/>
              <a:t>Next up, let’s try to plot these gradient and orientation values on a histogram. Gradient and orientations values for our highlighted pixel are 13.6 and 36 degrees respectively. We already know that this orientation value may vary between 0 to 180 degrees. For the histogram, HOG prepares bins of 20 degrees each. So, there are 9 bins. Next up, HOG would start inserting gradient magnitude values as per the pixel orientation into these 9 bins.</a:t>
            </a:r>
          </a:p>
          <a:p>
            <a:pPr marL="0" indent="0" algn="just">
              <a:buNone/>
            </a:pPr>
            <a:r>
              <a:rPr lang="en-US" sz="1400" b="1" dirty="0" smtClean="0"/>
              <a:t>Normalize gradients: </a:t>
            </a:r>
            <a:r>
              <a:rPr lang="en-GB" sz="1400" dirty="0" smtClean="0"/>
              <a:t>To reduce the effect of lighting variations (for example, some parts of the image might be brighter than others), we normalize the histograms across a larger region. Instead of normalizing histograms for individual 8x8 cells, we group 4 adjacent 8x8 cells into a 16x16 block. The histograms of these cells are then concatenated into a single 36x1 vector.</a:t>
            </a:r>
          </a:p>
          <a:p>
            <a:pPr marL="0" indent="0" algn="just">
              <a:buNone/>
            </a:pPr>
            <a:r>
              <a:rPr lang="en-GB" sz="1400" b="1" dirty="0" smtClean="0"/>
              <a:t>Features for the Complete Image: </a:t>
            </a:r>
            <a:r>
              <a:rPr lang="en-GB" sz="1400" dirty="0" smtClean="0"/>
              <a:t>After processing smaller 16x16 blocks, we </a:t>
            </a:r>
            <a:r>
              <a:rPr lang="en-GB" sz="1400" b="1" dirty="0" smtClean="0"/>
              <a:t>combine</a:t>
            </a:r>
            <a:r>
              <a:rPr lang="en-GB" sz="1400" dirty="0" smtClean="0"/>
              <a:t> all the histograms to form a final feature vector for the entire image. This vector can then be used for machine learning tasks like object detection</a:t>
            </a:r>
          </a:p>
          <a:p>
            <a:pPr algn="just"/>
            <a:r>
              <a:rPr lang="en-GB" sz="1400" dirty="0" smtClean="0"/>
              <a:t>Suppose your image is 64x128 pixels.</a:t>
            </a:r>
          </a:p>
          <a:p>
            <a:pPr algn="just"/>
            <a:r>
              <a:rPr lang="en-GB" sz="1400" dirty="0" smtClean="0"/>
              <a:t>After dividing the image into 16x16 blocks, you would get 105 blocks (7 blocks along the width and 15 along the height).</a:t>
            </a:r>
          </a:p>
          <a:p>
            <a:pPr algn="just"/>
            <a:r>
              <a:rPr lang="en-GB" sz="1400" dirty="0" smtClean="0"/>
              <a:t>Each of these 105 blocks has a 36x1 feature vector.</a:t>
            </a:r>
          </a:p>
          <a:p>
            <a:pPr algn="just"/>
            <a:r>
              <a:rPr lang="en-GB" sz="1400" dirty="0" smtClean="0"/>
              <a:t>Multiply the number of blocks by the size of the feature vector (105 * 36 = 3780 features).</a:t>
            </a:r>
          </a:p>
          <a:p>
            <a:pPr marL="0" indent="0" algn="just">
              <a:buNone/>
            </a:pPr>
            <a:endParaRPr lang="en-US" sz="1400" b="1" dirty="0"/>
          </a:p>
        </p:txBody>
      </p:sp>
      <p:pic>
        <p:nvPicPr>
          <p:cNvPr id="2050" name="Picture 2" descr="hog_feature_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59" y="83778"/>
            <a:ext cx="4224530" cy="24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g_feature_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59" y="2572370"/>
            <a:ext cx="4224530" cy="20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8" descr="hog_feature - histogram of oriented gradi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82" name="Picture 34" descr="https://miro.medium.com/v2/resize:fit:700/1*C4D1a6XjvcybXCfexTQt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59" y="4627085"/>
            <a:ext cx="4224531" cy="22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957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D8D701-3215-48F3-A10E-E821FDCC69A3}" vid="{F019B87A-D66C-4B83-8F1A-F873CD1315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916</TotalTime>
  <Words>862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Theme1</vt:lpstr>
      <vt:lpstr>Understanding Feature Extraction with HOG</vt:lpstr>
      <vt:lpstr>Feature Extraction</vt:lpstr>
      <vt:lpstr>HOG (Histogram of Oriented Gradient)</vt:lpstr>
      <vt:lpstr>How HOG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Feature Extraction with HOG</dc:title>
  <dc:creator>Muhammad Zaqeem</dc:creator>
  <cp:lastModifiedBy>Muhammad Zaqeem</cp:lastModifiedBy>
  <cp:revision>33</cp:revision>
  <dcterms:created xsi:type="dcterms:W3CDTF">2024-11-16T06:47:13Z</dcterms:created>
  <dcterms:modified xsi:type="dcterms:W3CDTF">2024-11-17T15:09:30Z</dcterms:modified>
</cp:coreProperties>
</file>