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Calibri" panose="020F0502020204030204" pitchFamily="34" charset="0"/>
      <p:regular r:id="rId9"/>
      <p:bold r:id="rId10"/>
      <p:italic r:id="rId11"/>
      <p:boldItalic r:id="rId12"/>
    </p:embeddedFont>
    <p:embeddedFont>
      <p:font typeface="TT Commons Pro" panose="020B0604020202020204" charset="0"/>
      <p:regular r:id="rId13"/>
    </p:embeddedFont>
    <p:embeddedFont>
      <p:font typeface="TT Commons Pro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1" d="100"/>
          <a:sy n="41" d="100"/>
        </p:scale>
        <p:origin x="97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23903" t="-5529" r="-34947" b="-14207"/>
            </a:stretch>
          </a:blipFill>
        </p:spPr>
      </p:sp>
      <p:sp>
        <p:nvSpPr>
          <p:cNvPr id="3" name="TextBox 3"/>
          <p:cNvSpPr txBox="1"/>
          <p:nvPr/>
        </p:nvSpPr>
        <p:spPr>
          <a:xfrm>
            <a:off x="1028700" y="1019175"/>
            <a:ext cx="16230600" cy="3095625"/>
          </a:xfrm>
          <a:prstGeom prst="rect">
            <a:avLst/>
          </a:prstGeom>
        </p:spPr>
        <p:txBody>
          <a:bodyPr lIns="0" tIns="0" rIns="0" bIns="0" rtlCol="0" anchor="t">
            <a:spAutoFit/>
          </a:bodyPr>
          <a:lstStyle/>
          <a:p>
            <a:pPr algn="just">
              <a:lnSpc>
                <a:spcPts val="6119"/>
              </a:lnSpc>
            </a:pPr>
            <a:r>
              <a:rPr lang="en-US" sz="5099">
                <a:solidFill>
                  <a:srgbClr val="000000"/>
                </a:solidFill>
                <a:latin typeface="TT Commons Pro Bold"/>
              </a:rPr>
              <a:t>Review Jurnal </a:t>
            </a:r>
          </a:p>
          <a:p>
            <a:pPr algn="just">
              <a:lnSpc>
                <a:spcPts val="6119"/>
              </a:lnSpc>
            </a:pPr>
            <a:r>
              <a:rPr lang="en-US" sz="5099">
                <a:solidFill>
                  <a:srgbClr val="000000"/>
                </a:solidFill>
                <a:latin typeface="TT Commons Pro Bold"/>
              </a:rPr>
              <a:t>MODEL PERAN AKADEMISI DALAM MENDUKUNG IMPLEMENTASI SMART CITY DI KOTA SERANG</a:t>
            </a:r>
          </a:p>
          <a:p>
            <a:pPr algn="just">
              <a:lnSpc>
                <a:spcPts val="6119"/>
              </a:lnSpc>
            </a:pPr>
            <a:endParaRPr lang="en-US" sz="5099">
              <a:solidFill>
                <a:srgbClr val="000000"/>
              </a:solidFill>
              <a:latin typeface="TT Commons Pro Bold"/>
            </a:endParaRPr>
          </a:p>
        </p:txBody>
      </p:sp>
      <p:sp>
        <p:nvSpPr>
          <p:cNvPr id="4" name="TextBox 4"/>
          <p:cNvSpPr txBox="1"/>
          <p:nvPr/>
        </p:nvSpPr>
        <p:spPr>
          <a:xfrm>
            <a:off x="3275590" y="5048250"/>
            <a:ext cx="11736821" cy="2373630"/>
          </a:xfrm>
          <a:prstGeom prst="rect">
            <a:avLst/>
          </a:prstGeom>
        </p:spPr>
        <p:txBody>
          <a:bodyPr lIns="0" tIns="0" rIns="0" bIns="0" rtlCol="0" anchor="t">
            <a:spAutoFit/>
          </a:bodyPr>
          <a:lstStyle/>
          <a:p>
            <a:pPr algn="just">
              <a:lnSpc>
                <a:spcPts val="4799"/>
              </a:lnSpc>
            </a:pPr>
            <a:r>
              <a:rPr lang="en-US" sz="3199">
                <a:solidFill>
                  <a:srgbClr val="000000"/>
                </a:solidFill>
                <a:latin typeface="TT Commons Pro"/>
              </a:rPr>
              <a:t>Davi Aldela                    222310043</a:t>
            </a:r>
          </a:p>
          <a:p>
            <a:pPr algn="just">
              <a:lnSpc>
                <a:spcPts val="4799"/>
              </a:lnSpc>
            </a:pPr>
            <a:r>
              <a:rPr lang="en-US" sz="3199">
                <a:solidFill>
                  <a:srgbClr val="000000"/>
                </a:solidFill>
                <a:latin typeface="TT Commons Pro"/>
              </a:rPr>
              <a:t>Ikram Nurhadi D           222310013</a:t>
            </a:r>
          </a:p>
          <a:p>
            <a:pPr algn="just">
              <a:lnSpc>
                <a:spcPts val="4799"/>
              </a:lnSpc>
            </a:pPr>
            <a:r>
              <a:rPr lang="en-US" sz="3199">
                <a:solidFill>
                  <a:srgbClr val="000000"/>
                </a:solidFill>
                <a:latin typeface="TT Commons Pro"/>
              </a:rPr>
              <a:t>Mochammad Revian   222310036</a:t>
            </a:r>
          </a:p>
          <a:p>
            <a:pPr algn="just">
              <a:lnSpc>
                <a:spcPts val="4799"/>
              </a:lnSpc>
            </a:pPr>
            <a:r>
              <a:rPr lang="en-US" sz="3199">
                <a:solidFill>
                  <a:srgbClr val="000000"/>
                </a:solidFill>
                <a:latin typeface="TT Commons Pro"/>
              </a:rPr>
              <a:t>Zaqi Apriansyah           222310063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23903" t="-5529" r="-34947" b="-14207"/>
            </a:stretch>
          </a:blipFill>
        </p:spPr>
      </p:sp>
      <p:sp>
        <p:nvSpPr>
          <p:cNvPr id="3" name="TextBox 3"/>
          <p:cNvSpPr txBox="1"/>
          <p:nvPr/>
        </p:nvSpPr>
        <p:spPr>
          <a:xfrm>
            <a:off x="4832604" y="1672639"/>
            <a:ext cx="8622792" cy="781050"/>
          </a:xfrm>
          <a:prstGeom prst="rect">
            <a:avLst/>
          </a:prstGeom>
        </p:spPr>
        <p:txBody>
          <a:bodyPr lIns="0" tIns="0" rIns="0" bIns="0" rtlCol="0" anchor="t">
            <a:spAutoFit/>
          </a:bodyPr>
          <a:lstStyle/>
          <a:p>
            <a:pPr algn="ctr">
              <a:lnSpc>
                <a:spcPts val="6119"/>
              </a:lnSpc>
            </a:pPr>
            <a:r>
              <a:rPr lang="en-US" sz="5099">
                <a:solidFill>
                  <a:srgbClr val="000000"/>
                </a:solidFill>
                <a:latin typeface="TT Commons Pro Bold"/>
              </a:rPr>
              <a:t>Identitas Jurnal</a:t>
            </a:r>
          </a:p>
        </p:txBody>
      </p:sp>
      <p:sp>
        <p:nvSpPr>
          <p:cNvPr id="4" name="TextBox 4"/>
          <p:cNvSpPr txBox="1"/>
          <p:nvPr/>
        </p:nvSpPr>
        <p:spPr>
          <a:xfrm>
            <a:off x="3275590" y="3155544"/>
            <a:ext cx="11736821" cy="4173855"/>
          </a:xfrm>
          <a:prstGeom prst="rect">
            <a:avLst/>
          </a:prstGeom>
        </p:spPr>
        <p:txBody>
          <a:bodyPr lIns="0" tIns="0" rIns="0" bIns="0" rtlCol="0" anchor="t">
            <a:spAutoFit/>
          </a:bodyPr>
          <a:lstStyle/>
          <a:p>
            <a:pPr>
              <a:lnSpc>
                <a:spcPts val="4799"/>
              </a:lnSpc>
            </a:pPr>
            <a:r>
              <a:rPr lang="en-US" sz="3199">
                <a:solidFill>
                  <a:srgbClr val="000000"/>
                </a:solidFill>
                <a:latin typeface="TT Commons Pro"/>
              </a:rPr>
              <a:t>Judul : MODEL PERAN AKADEMISI DALAM MENDUKUNG IMPLEMENTASI SMART CITY DI KOTA SERANG</a:t>
            </a:r>
          </a:p>
          <a:p>
            <a:pPr>
              <a:lnSpc>
                <a:spcPts val="4799"/>
              </a:lnSpc>
            </a:pPr>
            <a:r>
              <a:rPr lang="en-US" sz="3199">
                <a:solidFill>
                  <a:srgbClr val="000000"/>
                </a:solidFill>
                <a:latin typeface="TT Commons Pro"/>
              </a:rPr>
              <a:t>Jurnal : Kebijakan Pembangunan Daerah</a:t>
            </a:r>
          </a:p>
          <a:p>
            <a:pPr>
              <a:lnSpc>
                <a:spcPts val="4799"/>
              </a:lnSpc>
            </a:pPr>
            <a:r>
              <a:rPr lang="en-US" sz="3199">
                <a:solidFill>
                  <a:srgbClr val="000000"/>
                </a:solidFill>
                <a:latin typeface="TT Commons Pro"/>
              </a:rPr>
              <a:t>Volume dan Halaman : Vol.2, No.1, Juni 2018, Hal. 29-42</a:t>
            </a:r>
          </a:p>
          <a:p>
            <a:pPr>
              <a:lnSpc>
                <a:spcPts val="4799"/>
              </a:lnSpc>
            </a:pPr>
            <a:r>
              <a:rPr lang="en-US" sz="3199">
                <a:solidFill>
                  <a:srgbClr val="000000"/>
                </a:solidFill>
                <a:latin typeface="TT Commons Pro"/>
              </a:rPr>
              <a:t>Tahun : 2018</a:t>
            </a:r>
          </a:p>
          <a:p>
            <a:pPr>
              <a:lnSpc>
                <a:spcPts val="4799"/>
              </a:lnSpc>
            </a:pPr>
            <a:r>
              <a:rPr lang="en-US" sz="3199">
                <a:solidFill>
                  <a:srgbClr val="000000"/>
                </a:solidFill>
                <a:latin typeface="TT Commons Pro"/>
              </a:rPr>
              <a:t>Penulis : Hermansyah Andi Wibowo</a:t>
            </a:r>
          </a:p>
          <a:p>
            <a:pPr>
              <a:lnSpc>
                <a:spcPts val="4799"/>
              </a:lnSpc>
            </a:pPr>
            <a:endParaRPr lang="en-US" sz="3199">
              <a:solidFill>
                <a:srgbClr val="000000"/>
              </a:solidFill>
              <a:latin typeface="TT Commo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23903" t="-5529" r="-34947" b="-14207"/>
            </a:stretch>
          </a:blipFill>
        </p:spPr>
      </p:sp>
      <p:sp>
        <p:nvSpPr>
          <p:cNvPr id="3" name="TextBox 3"/>
          <p:cNvSpPr txBox="1"/>
          <p:nvPr/>
        </p:nvSpPr>
        <p:spPr>
          <a:xfrm>
            <a:off x="4832604" y="1286876"/>
            <a:ext cx="8622792" cy="781050"/>
          </a:xfrm>
          <a:prstGeom prst="rect">
            <a:avLst/>
          </a:prstGeom>
        </p:spPr>
        <p:txBody>
          <a:bodyPr lIns="0" tIns="0" rIns="0" bIns="0" rtlCol="0" anchor="t">
            <a:spAutoFit/>
          </a:bodyPr>
          <a:lstStyle/>
          <a:p>
            <a:pPr algn="ctr">
              <a:lnSpc>
                <a:spcPts val="6119"/>
              </a:lnSpc>
            </a:pPr>
            <a:r>
              <a:rPr lang="en-US" sz="5099">
                <a:solidFill>
                  <a:srgbClr val="000000"/>
                </a:solidFill>
                <a:latin typeface="TT Commons Pro Bold"/>
              </a:rPr>
              <a:t>Abstrak</a:t>
            </a:r>
          </a:p>
        </p:txBody>
      </p:sp>
      <p:sp>
        <p:nvSpPr>
          <p:cNvPr id="4" name="TextBox 4"/>
          <p:cNvSpPr txBox="1"/>
          <p:nvPr/>
        </p:nvSpPr>
        <p:spPr>
          <a:xfrm>
            <a:off x="1028700" y="2326221"/>
            <a:ext cx="16230600" cy="4773930"/>
          </a:xfrm>
          <a:prstGeom prst="rect">
            <a:avLst/>
          </a:prstGeom>
        </p:spPr>
        <p:txBody>
          <a:bodyPr lIns="0" tIns="0" rIns="0" bIns="0" rtlCol="0" anchor="t">
            <a:spAutoFit/>
          </a:bodyPr>
          <a:lstStyle/>
          <a:p>
            <a:pPr algn="just">
              <a:lnSpc>
                <a:spcPts val="4799"/>
              </a:lnSpc>
            </a:pPr>
            <a:r>
              <a:rPr lang="en-US" sz="3199">
                <a:solidFill>
                  <a:srgbClr val="000000"/>
                </a:solidFill>
                <a:latin typeface="TT Commons Pro"/>
              </a:rPr>
              <a:t>Penelitian kebijakan ini bertujuan mendukung implementasi konsep smart city di Kota Serang Provinsi Banten dengah hasil akhir adalah model penerapan smart city. Laporan penelitian disusuntulis dengan urutan pendefinisian smart city, metode pengumpulan data, pemaparan dimensi-dimensi dan karakteristik smart city, serta kota-kota yang melaksanakan smart city, penjelasan bagaimana mewujudkan smart city dan peran akademisi dalam ikut mewujudkannya, kritik-kritik terkait konsep smart city, dan penutup berisi kesimpulan dan saran lebih lanjut untuk penerapan konsep smart city di Kota Serang, khususnya pelibatan para tokoh masyarakat dan peran kunci para akademisi.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23903" t="-5529" r="-34947" b="-14207"/>
            </a:stretch>
          </a:blipFill>
        </p:spPr>
      </p:sp>
      <p:pic>
        <p:nvPicPr>
          <p:cNvPr id="3" name="Picture 3"/>
          <p:cNvPicPr>
            <a:picLocks noChangeAspect="1"/>
          </p:cNvPicPr>
          <p:nvPr/>
        </p:nvPicPr>
        <p:blipFill>
          <a:blip r:embed="rId3"/>
          <a:srcRect/>
          <a:stretch>
            <a:fillRect/>
          </a:stretch>
        </p:blipFill>
        <p:spPr>
          <a:xfrm>
            <a:off x="8636517" y="2482264"/>
            <a:ext cx="1850998" cy="204084"/>
          </a:xfrm>
          <a:prstGeom prst="rect">
            <a:avLst/>
          </a:prstGeom>
        </p:spPr>
      </p:pic>
      <p:sp>
        <p:nvSpPr>
          <p:cNvPr id="4" name="TextBox 4"/>
          <p:cNvSpPr txBox="1"/>
          <p:nvPr/>
        </p:nvSpPr>
        <p:spPr>
          <a:xfrm>
            <a:off x="4832604" y="1672639"/>
            <a:ext cx="8622792" cy="781050"/>
          </a:xfrm>
          <a:prstGeom prst="rect">
            <a:avLst/>
          </a:prstGeom>
        </p:spPr>
        <p:txBody>
          <a:bodyPr lIns="0" tIns="0" rIns="0" bIns="0" rtlCol="0" anchor="t">
            <a:spAutoFit/>
          </a:bodyPr>
          <a:lstStyle/>
          <a:p>
            <a:pPr algn="ctr">
              <a:lnSpc>
                <a:spcPts val="6119"/>
              </a:lnSpc>
            </a:pPr>
            <a:r>
              <a:rPr lang="en-US" sz="5099">
                <a:solidFill>
                  <a:srgbClr val="000000"/>
                </a:solidFill>
                <a:latin typeface="TT Commons Pro Bold"/>
              </a:rPr>
              <a:t>Pendahuluan</a:t>
            </a:r>
          </a:p>
        </p:txBody>
      </p:sp>
      <p:sp>
        <p:nvSpPr>
          <p:cNvPr id="5" name="TextBox 5"/>
          <p:cNvSpPr txBox="1"/>
          <p:nvPr/>
        </p:nvSpPr>
        <p:spPr>
          <a:xfrm>
            <a:off x="3275590" y="3279860"/>
            <a:ext cx="11736821" cy="5974080"/>
          </a:xfrm>
          <a:prstGeom prst="rect">
            <a:avLst/>
          </a:prstGeom>
        </p:spPr>
        <p:txBody>
          <a:bodyPr lIns="0" tIns="0" rIns="0" bIns="0" rtlCol="0" anchor="t">
            <a:spAutoFit/>
          </a:bodyPr>
          <a:lstStyle/>
          <a:p>
            <a:pPr algn="just">
              <a:lnSpc>
                <a:spcPts val="4799"/>
              </a:lnSpc>
            </a:pPr>
            <a:r>
              <a:rPr lang="en-US" sz="3199">
                <a:solidFill>
                  <a:srgbClr val="000000"/>
                </a:solidFill>
                <a:latin typeface="TT Commons Pro"/>
              </a:rPr>
              <a:t>Konsep smart city, yang berasal dari ide green city yang pertama kali diperkenalkan oleh perusahaan IBM pada tahun 2015, melibatkan kota yang instrumennya saling berhubungan dan berfungsi cerdas.</a:t>
            </a:r>
          </a:p>
          <a:p>
            <a:pPr algn="just">
              <a:lnSpc>
                <a:spcPts val="4799"/>
              </a:lnSpc>
            </a:pPr>
            <a:r>
              <a:rPr lang="en-US" sz="3199">
                <a:solidFill>
                  <a:srgbClr val="000000"/>
                </a:solidFill>
                <a:latin typeface="TT Commons Pro"/>
              </a:rPr>
              <a:t>Smart city merupakan evolusi dari green city dengan penambahan sentuhan Teknologi Informasi dan Komunikasi (TIK).</a:t>
            </a:r>
          </a:p>
          <a:p>
            <a:pPr algn="just">
              <a:lnSpc>
                <a:spcPts val="4799"/>
              </a:lnSpc>
            </a:pPr>
            <a:r>
              <a:rPr lang="en-US" sz="3199">
                <a:solidFill>
                  <a:srgbClr val="000000"/>
                </a:solidFill>
                <a:latin typeface="TT Commons Pro"/>
              </a:rPr>
              <a:t>Definisi smart city mencakup gagasan bahwa kota cerdas adalah ruang urban yang dikelilingi oleh sistem cerdas, tidak hanya terbatas pada Teknologi Informasi dan Komunikasi, tetapi juga mencakup desain kreatif dan organisasi baru.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23903" t="-5529" r="-34947" b="-14207"/>
            </a:stretch>
          </a:blipFill>
        </p:spPr>
      </p:sp>
      <p:sp>
        <p:nvSpPr>
          <p:cNvPr id="3" name="TextBox 3"/>
          <p:cNvSpPr txBox="1"/>
          <p:nvPr/>
        </p:nvSpPr>
        <p:spPr>
          <a:xfrm>
            <a:off x="4832604" y="1672639"/>
            <a:ext cx="8622792" cy="781050"/>
          </a:xfrm>
          <a:prstGeom prst="rect">
            <a:avLst/>
          </a:prstGeom>
        </p:spPr>
        <p:txBody>
          <a:bodyPr lIns="0" tIns="0" rIns="0" bIns="0" rtlCol="0" anchor="t">
            <a:spAutoFit/>
          </a:bodyPr>
          <a:lstStyle/>
          <a:p>
            <a:pPr algn="ctr">
              <a:lnSpc>
                <a:spcPts val="6119"/>
              </a:lnSpc>
            </a:pPr>
            <a:r>
              <a:rPr lang="en-US" sz="5099">
                <a:solidFill>
                  <a:srgbClr val="000000"/>
                </a:solidFill>
                <a:latin typeface="TT Commons Pro Bold"/>
              </a:rPr>
              <a:t>Metode Penelitian </a:t>
            </a:r>
          </a:p>
        </p:txBody>
      </p:sp>
      <p:sp>
        <p:nvSpPr>
          <p:cNvPr id="4" name="TextBox 4"/>
          <p:cNvSpPr txBox="1"/>
          <p:nvPr/>
        </p:nvSpPr>
        <p:spPr>
          <a:xfrm>
            <a:off x="3275590" y="3279860"/>
            <a:ext cx="11736821" cy="4173855"/>
          </a:xfrm>
          <a:prstGeom prst="rect">
            <a:avLst/>
          </a:prstGeom>
        </p:spPr>
        <p:txBody>
          <a:bodyPr lIns="0" tIns="0" rIns="0" bIns="0" rtlCol="0" anchor="t">
            <a:spAutoFit/>
          </a:bodyPr>
          <a:lstStyle/>
          <a:p>
            <a:pPr algn="just">
              <a:lnSpc>
                <a:spcPts val="4799"/>
              </a:lnSpc>
            </a:pPr>
            <a:r>
              <a:rPr lang="en-US" sz="3199" dirty="0" err="1">
                <a:solidFill>
                  <a:srgbClr val="000000"/>
                </a:solidFill>
                <a:latin typeface="TT Commons Pro"/>
              </a:rPr>
              <a:t>Penelitian</a:t>
            </a:r>
            <a:r>
              <a:rPr lang="en-US" sz="3199" dirty="0">
                <a:solidFill>
                  <a:srgbClr val="000000"/>
                </a:solidFill>
                <a:latin typeface="TT Commons Pro"/>
              </a:rPr>
              <a:t> </a:t>
            </a:r>
            <a:r>
              <a:rPr lang="en-US" sz="3199" dirty="0" err="1">
                <a:solidFill>
                  <a:srgbClr val="000000"/>
                </a:solidFill>
                <a:latin typeface="TT Commons Pro"/>
              </a:rPr>
              <a:t>ini</a:t>
            </a:r>
            <a:r>
              <a:rPr lang="en-US" sz="3199" dirty="0">
                <a:solidFill>
                  <a:srgbClr val="000000"/>
                </a:solidFill>
                <a:latin typeface="TT Commons Pro"/>
              </a:rPr>
              <a:t> </a:t>
            </a:r>
            <a:r>
              <a:rPr lang="en-US" sz="3199" dirty="0" err="1">
                <a:solidFill>
                  <a:srgbClr val="000000"/>
                </a:solidFill>
                <a:latin typeface="TT Commons Pro"/>
              </a:rPr>
              <a:t>dilaksanakan</a:t>
            </a:r>
            <a:r>
              <a:rPr lang="en-US" sz="3199" dirty="0">
                <a:solidFill>
                  <a:srgbClr val="000000"/>
                </a:solidFill>
                <a:latin typeface="TT Commons Pro"/>
              </a:rPr>
              <a:t> </a:t>
            </a:r>
            <a:r>
              <a:rPr lang="en-US" sz="3199" dirty="0" err="1">
                <a:solidFill>
                  <a:srgbClr val="000000"/>
                </a:solidFill>
                <a:latin typeface="TT Commons Pro"/>
              </a:rPr>
              <a:t>untuk</a:t>
            </a:r>
            <a:r>
              <a:rPr lang="en-US" sz="3199" dirty="0">
                <a:solidFill>
                  <a:srgbClr val="000000"/>
                </a:solidFill>
                <a:latin typeface="TT Commons Pro"/>
              </a:rPr>
              <a:t> </a:t>
            </a:r>
            <a:r>
              <a:rPr lang="en-US" sz="3199" dirty="0" err="1">
                <a:solidFill>
                  <a:srgbClr val="000000"/>
                </a:solidFill>
                <a:latin typeface="TT Commons Pro"/>
              </a:rPr>
              <a:t>mendukung</a:t>
            </a:r>
            <a:r>
              <a:rPr lang="en-US" sz="3199" dirty="0">
                <a:solidFill>
                  <a:srgbClr val="000000"/>
                </a:solidFill>
                <a:latin typeface="TT Commons Pro"/>
              </a:rPr>
              <a:t> </a:t>
            </a:r>
            <a:r>
              <a:rPr lang="en-US" sz="3199" dirty="0" err="1">
                <a:solidFill>
                  <a:srgbClr val="000000"/>
                </a:solidFill>
                <a:latin typeface="TT Commons Pro"/>
              </a:rPr>
              <a:t>implementasi</a:t>
            </a:r>
            <a:r>
              <a:rPr lang="en-US" sz="3199" dirty="0">
                <a:solidFill>
                  <a:srgbClr val="000000"/>
                </a:solidFill>
                <a:latin typeface="TT Commons Pro"/>
              </a:rPr>
              <a:t> </a:t>
            </a:r>
            <a:r>
              <a:rPr lang="en-US" sz="3199" dirty="0" err="1">
                <a:solidFill>
                  <a:srgbClr val="000000"/>
                </a:solidFill>
                <a:latin typeface="TT Commons Pro"/>
              </a:rPr>
              <a:t>kebijakan</a:t>
            </a:r>
            <a:r>
              <a:rPr lang="en-US" sz="3199" dirty="0">
                <a:solidFill>
                  <a:srgbClr val="000000"/>
                </a:solidFill>
                <a:latin typeface="TT Commons Pro"/>
              </a:rPr>
              <a:t> yang </a:t>
            </a:r>
            <a:r>
              <a:rPr lang="en-US" sz="3199" dirty="0" err="1">
                <a:solidFill>
                  <a:srgbClr val="000000"/>
                </a:solidFill>
                <a:latin typeface="TT Commons Pro"/>
              </a:rPr>
              <a:t>akan</a:t>
            </a:r>
            <a:r>
              <a:rPr lang="en-US" sz="3199" dirty="0">
                <a:solidFill>
                  <a:srgbClr val="000000"/>
                </a:solidFill>
                <a:latin typeface="TT Commons Pro"/>
              </a:rPr>
              <a:t> </a:t>
            </a:r>
            <a:r>
              <a:rPr lang="en-US" sz="3199" dirty="0" err="1">
                <a:solidFill>
                  <a:srgbClr val="000000"/>
                </a:solidFill>
                <a:latin typeface="TT Commons Pro"/>
              </a:rPr>
              <a:t>diambil</a:t>
            </a:r>
            <a:r>
              <a:rPr lang="en-US" sz="3199" dirty="0">
                <a:solidFill>
                  <a:srgbClr val="000000"/>
                </a:solidFill>
                <a:latin typeface="TT Commons Pro"/>
              </a:rPr>
              <a:t> oleh </a:t>
            </a:r>
            <a:r>
              <a:rPr lang="en-US" sz="3199" dirty="0" err="1">
                <a:solidFill>
                  <a:srgbClr val="000000"/>
                </a:solidFill>
                <a:latin typeface="TT Commons Pro"/>
              </a:rPr>
              <a:t>Pemda</a:t>
            </a:r>
            <a:r>
              <a:rPr lang="en-US" sz="3199" dirty="0">
                <a:solidFill>
                  <a:srgbClr val="000000"/>
                </a:solidFill>
                <a:latin typeface="TT Commons Pro"/>
              </a:rPr>
              <a:t> Kota </a:t>
            </a:r>
            <a:r>
              <a:rPr lang="en-US" sz="3199" dirty="0" err="1">
                <a:solidFill>
                  <a:srgbClr val="000000"/>
                </a:solidFill>
                <a:latin typeface="TT Commons Pro"/>
              </a:rPr>
              <a:t>Serang</a:t>
            </a:r>
            <a:r>
              <a:rPr lang="en-US" sz="3199" dirty="0">
                <a:solidFill>
                  <a:srgbClr val="000000"/>
                </a:solidFill>
                <a:latin typeface="TT Commons Pro"/>
              </a:rPr>
              <a:t>. </a:t>
            </a:r>
            <a:r>
              <a:rPr lang="en-US" sz="3199" dirty="0" err="1">
                <a:solidFill>
                  <a:srgbClr val="000000"/>
                </a:solidFill>
                <a:latin typeface="TT Commons Pro"/>
              </a:rPr>
              <a:t>Penelitian</a:t>
            </a:r>
            <a:r>
              <a:rPr lang="en-US" sz="3199" dirty="0">
                <a:solidFill>
                  <a:srgbClr val="000000"/>
                </a:solidFill>
                <a:latin typeface="TT Commons Pro"/>
              </a:rPr>
              <a:t> </a:t>
            </a:r>
            <a:r>
              <a:rPr lang="en-US" sz="3199" dirty="0" err="1">
                <a:solidFill>
                  <a:srgbClr val="000000"/>
                </a:solidFill>
                <a:latin typeface="TT Commons Pro"/>
              </a:rPr>
              <a:t>kebijakan</a:t>
            </a:r>
            <a:r>
              <a:rPr lang="en-US" sz="3199" dirty="0">
                <a:solidFill>
                  <a:srgbClr val="000000"/>
                </a:solidFill>
                <a:latin typeface="TT Commons Pro"/>
              </a:rPr>
              <a:t> </a:t>
            </a:r>
            <a:r>
              <a:rPr lang="en-US" sz="3199" dirty="0" err="1">
                <a:solidFill>
                  <a:srgbClr val="000000"/>
                </a:solidFill>
                <a:latin typeface="TT Commons Pro"/>
              </a:rPr>
              <a:t>termasuk</a:t>
            </a:r>
            <a:r>
              <a:rPr lang="en-US" sz="3199" dirty="0">
                <a:solidFill>
                  <a:srgbClr val="000000"/>
                </a:solidFill>
                <a:latin typeface="TT Commons Pro"/>
              </a:rPr>
              <a:t> </a:t>
            </a:r>
            <a:r>
              <a:rPr lang="en-US" sz="3199" dirty="0" err="1">
                <a:solidFill>
                  <a:srgbClr val="000000"/>
                </a:solidFill>
                <a:latin typeface="TT Commons Pro"/>
              </a:rPr>
              <a:t>penelitian</a:t>
            </a:r>
            <a:r>
              <a:rPr lang="en-US" sz="3199" dirty="0">
                <a:solidFill>
                  <a:srgbClr val="000000"/>
                </a:solidFill>
                <a:latin typeface="TT Commons Pro"/>
              </a:rPr>
              <a:t> </a:t>
            </a:r>
            <a:r>
              <a:rPr lang="en-US" sz="3199" dirty="0" err="1">
                <a:solidFill>
                  <a:srgbClr val="000000"/>
                </a:solidFill>
                <a:latin typeface="TT Commons Pro"/>
              </a:rPr>
              <a:t>terapan</a:t>
            </a:r>
            <a:r>
              <a:rPr lang="en-US" sz="3199" dirty="0">
                <a:solidFill>
                  <a:srgbClr val="000000"/>
                </a:solidFill>
                <a:latin typeface="TT Commons Pro"/>
              </a:rPr>
              <a:t> yang </a:t>
            </a:r>
            <a:r>
              <a:rPr lang="en-US" sz="3199" dirty="0" err="1">
                <a:solidFill>
                  <a:srgbClr val="000000"/>
                </a:solidFill>
                <a:latin typeface="TT Commons Pro"/>
              </a:rPr>
              <a:t>menggunakan</a:t>
            </a:r>
            <a:r>
              <a:rPr lang="en-US" sz="3199" dirty="0">
                <a:solidFill>
                  <a:srgbClr val="000000"/>
                </a:solidFill>
                <a:latin typeface="TT Commons Pro"/>
              </a:rPr>
              <a:t> </a:t>
            </a:r>
            <a:r>
              <a:rPr lang="en-US" sz="3199" dirty="0" err="1">
                <a:solidFill>
                  <a:srgbClr val="000000"/>
                </a:solidFill>
                <a:latin typeface="TT Commons Pro"/>
              </a:rPr>
              <a:t>kaidah</a:t>
            </a:r>
            <a:r>
              <a:rPr lang="en-US" sz="3199" dirty="0">
                <a:solidFill>
                  <a:srgbClr val="000000"/>
                </a:solidFill>
                <a:latin typeface="TT Commons Pro"/>
              </a:rPr>
              <a:t> </a:t>
            </a:r>
            <a:r>
              <a:rPr lang="en-US" sz="3199" dirty="0" err="1">
                <a:solidFill>
                  <a:srgbClr val="000000"/>
                </a:solidFill>
                <a:latin typeface="TT Commons Pro"/>
              </a:rPr>
              <a:t>ilmiah</a:t>
            </a:r>
            <a:r>
              <a:rPr lang="en-US" sz="3199" dirty="0">
                <a:solidFill>
                  <a:srgbClr val="000000"/>
                </a:solidFill>
                <a:latin typeface="TT Commons Pro"/>
              </a:rPr>
              <a:t> </a:t>
            </a:r>
            <a:r>
              <a:rPr lang="en-US" sz="3199" dirty="0" err="1">
                <a:solidFill>
                  <a:srgbClr val="000000"/>
                </a:solidFill>
                <a:latin typeface="TT Commons Pro"/>
              </a:rPr>
              <a:t>namun</a:t>
            </a:r>
            <a:r>
              <a:rPr lang="en-US" sz="3199" dirty="0">
                <a:solidFill>
                  <a:srgbClr val="000000"/>
                </a:solidFill>
                <a:latin typeface="TT Commons Pro"/>
              </a:rPr>
              <a:t> </a:t>
            </a:r>
            <a:r>
              <a:rPr lang="en-US" sz="3199" dirty="0" err="1">
                <a:solidFill>
                  <a:srgbClr val="000000"/>
                </a:solidFill>
                <a:latin typeface="TT Commons Pro"/>
              </a:rPr>
              <a:t>penekanannya</a:t>
            </a:r>
            <a:r>
              <a:rPr lang="en-US" sz="3199" dirty="0">
                <a:solidFill>
                  <a:srgbClr val="000000"/>
                </a:solidFill>
                <a:latin typeface="TT Commons Pro"/>
              </a:rPr>
              <a:t> </a:t>
            </a:r>
            <a:r>
              <a:rPr lang="en-US" sz="3199" dirty="0" err="1">
                <a:solidFill>
                  <a:srgbClr val="000000"/>
                </a:solidFill>
                <a:latin typeface="TT Commons Pro"/>
              </a:rPr>
              <a:t>bukan</a:t>
            </a:r>
            <a:r>
              <a:rPr lang="en-US" sz="3199" dirty="0">
                <a:solidFill>
                  <a:srgbClr val="000000"/>
                </a:solidFill>
                <a:latin typeface="TT Commons Pro"/>
              </a:rPr>
              <a:t> pada </a:t>
            </a:r>
            <a:r>
              <a:rPr lang="en-US" sz="3199" dirty="0" err="1">
                <a:solidFill>
                  <a:srgbClr val="000000"/>
                </a:solidFill>
                <a:latin typeface="TT Commons Pro"/>
              </a:rPr>
              <a:t>aspek</a:t>
            </a:r>
            <a:r>
              <a:rPr lang="en-US" sz="3199" dirty="0">
                <a:solidFill>
                  <a:srgbClr val="000000"/>
                </a:solidFill>
                <a:latin typeface="TT Commons Pro"/>
              </a:rPr>
              <a:t> </a:t>
            </a:r>
            <a:r>
              <a:rPr lang="en-US" sz="3199" dirty="0" err="1">
                <a:solidFill>
                  <a:srgbClr val="000000"/>
                </a:solidFill>
                <a:latin typeface="TT Commons Pro"/>
              </a:rPr>
              <a:t>teoretis</a:t>
            </a:r>
            <a:r>
              <a:rPr lang="en-US" sz="3199" dirty="0">
                <a:solidFill>
                  <a:srgbClr val="000000"/>
                </a:solidFill>
                <a:latin typeface="TT Commons Pro"/>
              </a:rPr>
              <a:t>. </a:t>
            </a:r>
            <a:r>
              <a:rPr lang="en-US" sz="3199" dirty="0" err="1">
                <a:solidFill>
                  <a:srgbClr val="000000"/>
                </a:solidFill>
                <a:latin typeface="TT Commons Pro"/>
              </a:rPr>
              <a:t>Tinjauan</a:t>
            </a:r>
            <a:r>
              <a:rPr lang="en-US" sz="3199" dirty="0">
                <a:solidFill>
                  <a:srgbClr val="000000"/>
                </a:solidFill>
                <a:latin typeface="TT Commons Pro"/>
              </a:rPr>
              <a:t> </a:t>
            </a:r>
            <a:r>
              <a:rPr lang="en-US" sz="3199" dirty="0" err="1">
                <a:solidFill>
                  <a:srgbClr val="000000"/>
                </a:solidFill>
                <a:latin typeface="TT Commons Pro"/>
              </a:rPr>
              <a:t>pustaka</a:t>
            </a:r>
            <a:r>
              <a:rPr lang="en-US" sz="3199" dirty="0">
                <a:solidFill>
                  <a:srgbClr val="000000"/>
                </a:solidFill>
                <a:latin typeface="TT Commons Pro"/>
              </a:rPr>
              <a:t> </a:t>
            </a:r>
            <a:r>
              <a:rPr lang="en-US" sz="3199" dirty="0" err="1">
                <a:solidFill>
                  <a:srgbClr val="000000"/>
                </a:solidFill>
                <a:latin typeface="TT Commons Pro"/>
              </a:rPr>
              <a:t>dipilih</a:t>
            </a:r>
            <a:r>
              <a:rPr lang="en-US" sz="3199" dirty="0">
                <a:solidFill>
                  <a:srgbClr val="000000"/>
                </a:solidFill>
                <a:latin typeface="TT Commons Pro"/>
              </a:rPr>
              <a:t> </a:t>
            </a:r>
            <a:r>
              <a:rPr lang="en-US" sz="3199" dirty="0" err="1">
                <a:solidFill>
                  <a:srgbClr val="000000"/>
                </a:solidFill>
                <a:latin typeface="TT Commons Pro"/>
              </a:rPr>
              <a:t>sebagai</a:t>
            </a:r>
            <a:r>
              <a:rPr lang="en-US" sz="3199" dirty="0">
                <a:solidFill>
                  <a:srgbClr val="000000"/>
                </a:solidFill>
                <a:latin typeface="TT Commons Pro"/>
              </a:rPr>
              <a:t> </a:t>
            </a:r>
            <a:r>
              <a:rPr lang="en-US" sz="3199" dirty="0" err="1">
                <a:solidFill>
                  <a:srgbClr val="000000"/>
                </a:solidFill>
                <a:latin typeface="TT Commons Pro"/>
              </a:rPr>
              <a:t>metode</a:t>
            </a:r>
            <a:r>
              <a:rPr lang="en-US" sz="3199" dirty="0">
                <a:solidFill>
                  <a:srgbClr val="000000"/>
                </a:solidFill>
                <a:latin typeface="TT Commons Pro"/>
              </a:rPr>
              <a:t> </a:t>
            </a:r>
            <a:r>
              <a:rPr lang="en-US" sz="3199" dirty="0" err="1">
                <a:solidFill>
                  <a:srgbClr val="000000"/>
                </a:solidFill>
                <a:latin typeface="TT Commons Pro"/>
              </a:rPr>
              <a:t>kajian</a:t>
            </a:r>
            <a:r>
              <a:rPr lang="en-US" sz="3199" dirty="0">
                <a:solidFill>
                  <a:srgbClr val="000000"/>
                </a:solidFill>
                <a:latin typeface="TT Commons Pro"/>
              </a:rPr>
              <a:t> </a:t>
            </a:r>
            <a:r>
              <a:rPr lang="en-US" sz="3199" dirty="0" err="1">
                <a:solidFill>
                  <a:srgbClr val="000000"/>
                </a:solidFill>
                <a:latin typeface="TT Commons Pro"/>
              </a:rPr>
              <a:t>dimana</a:t>
            </a:r>
            <a:r>
              <a:rPr lang="en-US" sz="3199" dirty="0">
                <a:solidFill>
                  <a:srgbClr val="000000"/>
                </a:solidFill>
                <a:latin typeface="TT Commons Pro"/>
              </a:rPr>
              <a:t> </a:t>
            </a:r>
            <a:r>
              <a:rPr lang="en-US" sz="3199" dirty="0" err="1">
                <a:solidFill>
                  <a:srgbClr val="000000"/>
                </a:solidFill>
                <a:latin typeface="TT Commons Pro"/>
              </a:rPr>
              <a:t>pustaka-pustaka</a:t>
            </a:r>
            <a:r>
              <a:rPr lang="en-US" sz="3199" dirty="0">
                <a:solidFill>
                  <a:srgbClr val="000000"/>
                </a:solidFill>
                <a:latin typeface="TT Commons Pro"/>
              </a:rPr>
              <a:t> yang </a:t>
            </a:r>
            <a:r>
              <a:rPr lang="en-US" sz="3199" dirty="0" err="1">
                <a:solidFill>
                  <a:srgbClr val="000000"/>
                </a:solidFill>
                <a:latin typeface="TT Commons Pro"/>
              </a:rPr>
              <a:t>ada</a:t>
            </a:r>
            <a:r>
              <a:rPr lang="en-US" sz="3199" dirty="0">
                <a:solidFill>
                  <a:srgbClr val="000000"/>
                </a:solidFill>
                <a:latin typeface="TT Commons Pro"/>
              </a:rPr>
              <a:t>, </a:t>
            </a:r>
            <a:r>
              <a:rPr lang="en-US" sz="3199" dirty="0" err="1">
                <a:solidFill>
                  <a:srgbClr val="000000"/>
                </a:solidFill>
                <a:latin typeface="TT Commons Pro"/>
              </a:rPr>
              <a:t>baik</a:t>
            </a:r>
            <a:r>
              <a:rPr lang="en-US" sz="3199" dirty="0">
                <a:solidFill>
                  <a:srgbClr val="000000"/>
                </a:solidFill>
                <a:latin typeface="TT Commons Pro"/>
              </a:rPr>
              <a:t> </a:t>
            </a:r>
            <a:r>
              <a:rPr lang="en-US" sz="3199" dirty="0" err="1">
                <a:solidFill>
                  <a:srgbClr val="000000"/>
                </a:solidFill>
                <a:latin typeface="TT Commons Pro"/>
              </a:rPr>
              <a:t>artikel</a:t>
            </a:r>
            <a:r>
              <a:rPr lang="en-US" sz="3199" dirty="0">
                <a:solidFill>
                  <a:srgbClr val="000000"/>
                </a:solidFill>
                <a:latin typeface="TT Commons Pro"/>
              </a:rPr>
              <a:t> di </a:t>
            </a:r>
            <a:r>
              <a:rPr lang="en-US" sz="3199" dirty="0" err="1">
                <a:solidFill>
                  <a:srgbClr val="000000"/>
                </a:solidFill>
                <a:latin typeface="TT Commons Pro"/>
              </a:rPr>
              <a:t>jurnal</a:t>
            </a:r>
            <a:r>
              <a:rPr lang="en-US" sz="3199" dirty="0">
                <a:solidFill>
                  <a:srgbClr val="000000"/>
                </a:solidFill>
                <a:latin typeface="TT Commons Pro"/>
              </a:rPr>
              <a:t> </a:t>
            </a:r>
            <a:r>
              <a:rPr lang="en-US" sz="3199" dirty="0" err="1">
                <a:solidFill>
                  <a:srgbClr val="000000"/>
                </a:solidFill>
                <a:latin typeface="TT Commons Pro"/>
              </a:rPr>
              <a:t>maupun</a:t>
            </a:r>
            <a:r>
              <a:rPr lang="en-US" sz="3199" dirty="0">
                <a:solidFill>
                  <a:srgbClr val="000000"/>
                </a:solidFill>
                <a:latin typeface="TT Commons Pro"/>
              </a:rPr>
              <a:t> </a:t>
            </a:r>
            <a:r>
              <a:rPr lang="en-US" sz="3199" dirty="0" err="1">
                <a:solidFill>
                  <a:srgbClr val="000000"/>
                </a:solidFill>
                <a:latin typeface="TT Commons Pro"/>
              </a:rPr>
              <a:t>nonjurnal</a:t>
            </a:r>
            <a:r>
              <a:rPr lang="en-US" sz="3199" dirty="0">
                <a:solidFill>
                  <a:srgbClr val="000000"/>
                </a:solidFill>
                <a:latin typeface="TT Commons Pro"/>
              </a:rPr>
              <a:t>, </a:t>
            </a:r>
            <a:r>
              <a:rPr lang="en-US" sz="3199" dirty="0" err="1">
                <a:solidFill>
                  <a:srgbClr val="000000"/>
                </a:solidFill>
                <a:latin typeface="TT Commons Pro"/>
              </a:rPr>
              <a:t>diambil</a:t>
            </a:r>
            <a:r>
              <a:rPr lang="en-US" sz="3199" dirty="0">
                <a:solidFill>
                  <a:srgbClr val="000000"/>
                </a:solidFill>
                <a:latin typeface="TT Commons Pro"/>
              </a:rPr>
              <a:t>, </a:t>
            </a:r>
            <a:r>
              <a:rPr lang="en-US" sz="3199" dirty="0" err="1">
                <a:solidFill>
                  <a:srgbClr val="000000"/>
                </a:solidFill>
                <a:latin typeface="TT Commons Pro"/>
              </a:rPr>
              <a:t>ditelaah</a:t>
            </a:r>
            <a:r>
              <a:rPr lang="en-US" sz="3199" dirty="0">
                <a:solidFill>
                  <a:srgbClr val="000000"/>
                </a:solidFill>
                <a:latin typeface="TT Commons Pro"/>
              </a:rPr>
              <a:t> dan </a:t>
            </a:r>
            <a:r>
              <a:rPr lang="en-US" sz="3199" dirty="0" err="1">
                <a:solidFill>
                  <a:srgbClr val="000000"/>
                </a:solidFill>
                <a:latin typeface="TT Commons Pro"/>
              </a:rPr>
              <a:t>dijadikan</a:t>
            </a:r>
            <a:r>
              <a:rPr lang="en-US" sz="3199" dirty="0">
                <a:solidFill>
                  <a:srgbClr val="000000"/>
                </a:solidFill>
                <a:latin typeface="TT Commons Pro"/>
              </a:rPr>
              <a:t> </a:t>
            </a:r>
            <a:r>
              <a:rPr lang="en-US" sz="3199" dirty="0" err="1">
                <a:solidFill>
                  <a:srgbClr val="000000"/>
                </a:solidFill>
                <a:latin typeface="TT Commons Pro"/>
              </a:rPr>
              <a:t>acuan</a:t>
            </a:r>
            <a:r>
              <a:rPr lang="en-US" sz="3199" dirty="0">
                <a:solidFill>
                  <a:srgbClr val="000000"/>
                </a:solidFill>
                <a:latin typeface="TT Commons Pro"/>
              </a:rPr>
              <a:t> </a:t>
            </a:r>
            <a:r>
              <a:rPr lang="en-US" sz="3199" dirty="0" err="1">
                <a:solidFill>
                  <a:srgbClr val="000000"/>
                </a:solidFill>
                <a:latin typeface="TT Commons Pro"/>
              </a:rPr>
              <a:t>dalam</a:t>
            </a:r>
            <a:r>
              <a:rPr lang="en-US" sz="3199" dirty="0">
                <a:solidFill>
                  <a:srgbClr val="000000"/>
                </a:solidFill>
                <a:latin typeface="TT Commons Pro"/>
              </a:rPr>
              <a:t> </a:t>
            </a:r>
            <a:r>
              <a:rPr lang="en-US" sz="3199" dirty="0" err="1">
                <a:solidFill>
                  <a:srgbClr val="000000"/>
                </a:solidFill>
                <a:latin typeface="TT Commons Pro"/>
              </a:rPr>
              <a:t>pembuatan</a:t>
            </a:r>
            <a:r>
              <a:rPr lang="en-US" sz="3199" dirty="0">
                <a:solidFill>
                  <a:srgbClr val="000000"/>
                </a:solidFill>
                <a:latin typeface="TT Commons Pro"/>
              </a:rPr>
              <a:t>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23903" t="-5529" r="-34947" b="-14207"/>
            </a:stretch>
          </a:blipFill>
        </p:spPr>
      </p:sp>
      <p:sp>
        <p:nvSpPr>
          <p:cNvPr id="3" name="TextBox 3"/>
          <p:cNvSpPr txBox="1"/>
          <p:nvPr/>
        </p:nvSpPr>
        <p:spPr>
          <a:xfrm>
            <a:off x="4832604" y="1672639"/>
            <a:ext cx="8622792" cy="781050"/>
          </a:xfrm>
          <a:prstGeom prst="rect">
            <a:avLst/>
          </a:prstGeom>
        </p:spPr>
        <p:txBody>
          <a:bodyPr lIns="0" tIns="0" rIns="0" bIns="0" rtlCol="0" anchor="t">
            <a:spAutoFit/>
          </a:bodyPr>
          <a:lstStyle/>
          <a:p>
            <a:pPr algn="ctr">
              <a:lnSpc>
                <a:spcPts val="6119"/>
              </a:lnSpc>
            </a:pPr>
            <a:r>
              <a:rPr lang="en-US" sz="5099">
                <a:solidFill>
                  <a:srgbClr val="000000"/>
                </a:solidFill>
                <a:latin typeface="TT Commons Pro Bold"/>
              </a:rPr>
              <a:t>Tujuan</a:t>
            </a:r>
          </a:p>
        </p:txBody>
      </p:sp>
      <p:sp>
        <p:nvSpPr>
          <p:cNvPr id="4" name="TextBox 4"/>
          <p:cNvSpPr txBox="1"/>
          <p:nvPr/>
        </p:nvSpPr>
        <p:spPr>
          <a:xfrm>
            <a:off x="3275590" y="3279860"/>
            <a:ext cx="11736821" cy="3447098"/>
          </a:xfrm>
          <a:prstGeom prst="rect">
            <a:avLst/>
          </a:prstGeom>
        </p:spPr>
        <p:txBody>
          <a:bodyPr lIns="0" tIns="0" rIns="0" bIns="0" rtlCol="0" anchor="t">
            <a:spAutoFit/>
          </a:bodyPr>
          <a:lstStyle/>
          <a:p>
            <a:pPr algn="just"/>
            <a:r>
              <a:rPr lang="en-ID" sz="3200" b="0" i="0" dirty="0" err="1">
                <a:solidFill>
                  <a:srgbClr val="000000"/>
                </a:solidFill>
                <a:effectLst/>
                <a:latin typeface="TT Commons Pro" panose="020B0604020202020204" charset="0"/>
              </a:rPr>
              <a:t>Menjadikan</a:t>
            </a:r>
            <a:r>
              <a:rPr lang="en-ID" sz="3200" b="0" i="0" dirty="0">
                <a:solidFill>
                  <a:srgbClr val="000000"/>
                </a:solidFill>
                <a:effectLst/>
                <a:latin typeface="TT Commons Pro" panose="020B0604020202020204" charset="0"/>
              </a:rPr>
              <a:t> </a:t>
            </a:r>
            <a:r>
              <a:rPr lang="en-ID" sz="3200" b="0" i="0" dirty="0" err="1">
                <a:solidFill>
                  <a:srgbClr val="000000"/>
                </a:solidFill>
                <a:effectLst/>
                <a:latin typeface="TT Commons Pro" panose="020B0604020202020204" charset="0"/>
              </a:rPr>
              <a:t>kota</a:t>
            </a:r>
            <a:r>
              <a:rPr lang="en-ID" sz="3200" b="0" i="0" dirty="0">
                <a:solidFill>
                  <a:srgbClr val="000000"/>
                </a:solidFill>
                <a:effectLst/>
                <a:latin typeface="TT Commons Pro" panose="020B0604020202020204" charset="0"/>
              </a:rPr>
              <a:t> </a:t>
            </a:r>
            <a:r>
              <a:rPr lang="en-ID" sz="3200" b="0" i="0" dirty="0" err="1">
                <a:solidFill>
                  <a:srgbClr val="000000"/>
                </a:solidFill>
                <a:effectLst/>
                <a:latin typeface="TT Commons Pro" panose="020B0604020202020204" charset="0"/>
              </a:rPr>
              <a:t>Serang</a:t>
            </a:r>
            <a:r>
              <a:rPr lang="en-ID" sz="3200" b="0" i="0" dirty="0">
                <a:solidFill>
                  <a:srgbClr val="000000"/>
                </a:solidFill>
                <a:effectLst/>
                <a:latin typeface="TT Commons Pro" panose="020B0604020202020204" charset="0"/>
              </a:rPr>
              <a:t> </a:t>
            </a:r>
            <a:r>
              <a:rPr lang="en-ID" sz="3200" b="0" i="0" dirty="0" err="1">
                <a:solidFill>
                  <a:srgbClr val="000000"/>
                </a:solidFill>
                <a:effectLst/>
                <a:latin typeface="TT Commons Pro" panose="020B0604020202020204" charset="0"/>
              </a:rPr>
              <a:t>menjadi</a:t>
            </a:r>
            <a:r>
              <a:rPr lang="en-ID" sz="3200" b="0" i="0" dirty="0">
                <a:solidFill>
                  <a:srgbClr val="000000"/>
                </a:solidFill>
                <a:effectLst/>
                <a:latin typeface="TT Commons Pro" panose="020B0604020202020204" charset="0"/>
              </a:rPr>
              <a:t> </a:t>
            </a:r>
            <a:r>
              <a:rPr lang="en-ID" sz="3200" b="0" i="0" dirty="0" err="1">
                <a:solidFill>
                  <a:srgbClr val="000000"/>
                </a:solidFill>
                <a:effectLst/>
                <a:latin typeface="TT Commons Pro" panose="020B0604020202020204" charset="0"/>
              </a:rPr>
              <a:t>kota</a:t>
            </a:r>
            <a:r>
              <a:rPr lang="en-ID" sz="3200" b="0" i="0" dirty="0">
                <a:solidFill>
                  <a:srgbClr val="000000"/>
                </a:solidFill>
                <a:effectLst/>
                <a:latin typeface="TT Commons Pro" panose="020B0604020202020204" charset="0"/>
              </a:rPr>
              <a:t> yang :</a:t>
            </a:r>
          </a:p>
          <a:p>
            <a:pPr algn="just"/>
            <a:r>
              <a:rPr lang="en-ID" sz="3200" b="0" i="0" dirty="0">
                <a:solidFill>
                  <a:srgbClr val="000000"/>
                </a:solidFill>
                <a:effectLst/>
                <a:latin typeface="TT Commons Pro" panose="020B0604020202020204" charset="0"/>
              </a:rPr>
              <a:t>1. Smart Economy</a:t>
            </a:r>
            <a:endParaRPr lang="en-ID" sz="3200" dirty="0">
              <a:solidFill>
                <a:srgbClr val="000000"/>
              </a:solidFill>
              <a:effectLst/>
              <a:latin typeface="TT Commons Pro" panose="020B0604020202020204" charset="0"/>
            </a:endParaRPr>
          </a:p>
          <a:p>
            <a:pPr algn="just"/>
            <a:r>
              <a:rPr lang="en-ID" sz="3200" b="0" i="0" dirty="0">
                <a:solidFill>
                  <a:srgbClr val="000000"/>
                </a:solidFill>
                <a:effectLst/>
                <a:latin typeface="TT Commons Pro" panose="020B0604020202020204" charset="0"/>
              </a:rPr>
              <a:t>2. Smart Governance</a:t>
            </a:r>
            <a:endParaRPr lang="en-ID" sz="3200" dirty="0">
              <a:solidFill>
                <a:srgbClr val="000000"/>
              </a:solidFill>
              <a:effectLst/>
              <a:latin typeface="TT Commons Pro" panose="020B0604020202020204" charset="0"/>
            </a:endParaRPr>
          </a:p>
          <a:p>
            <a:pPr algn="just"/>
            <a:r>
              <a:rPr lang="en-ID" sz="3200" b="0" i="0" dirty="0">
                <a:solidFill>
                  <a:srgbClr val="000000"/>
                </a:solidFill>
                <a:effectLst/>
                <a:latin typeface="TT Commons Pro" panose="020B0604020202020204" charset="0"/>
              </a:rPr>
              <a:t>3. Smart Environment</a:t>
            </a:r>
            <a:endParaRPr lang="en-ID" sz="3200" dirty="0">
              <a:solidFill>
                <a:srgbClr val="000000"/>
              </a:solidFill>
              <a:effectLst/>
              <a:latin typeface="TT Commons Pro" panose="020B0604020202020204" charset="0"/>
            </a:endParaRPr>
          </a:p>
          <a:p>
            <a:pPr algn="just"/>
            <a:r>
              <a:rPr lang="en-ID" sz="3200" b="0" i="0" dirty="0">
                <a:solidFill>
                  <a:srgbClr val="000000"/>
                </a:solidFill>
                <a:effectLst/>
                <a:latin typeface="TT Commons Pro" panose="020B0604020202020204" charset="0"/>
              </a:rPr>
              <a:t>4. Smart People</a:t>
            </a:r>
            <a:endParaRPr lang="en-ID" sz="3200" dirty="0">
              <a:solidFill>
                <a:srgbClr val="000000"/>
              </a:solidFill>
              <a:effectLst/>
              <a:latin typeface="TT Commons Pro" panose="020B0604020202020204" charset="0"/>
            </a:endParaRPr>
          </a:p>
          <a:p>
            <a:pPr algn="just"/>
            <a:r>
              <a:rPr lang="en-ID" sz="3200" b="0" i="0" dirty="0">
                <a:solidFill>
                  <a:srgbClr val="000000"/>
                </a:solidFill>
                <a:effectLst/>
                <a:latin typeface="TT Commons Pro" panose="020B0604020202020204" charset="0"/>
              </a:rPr>
              <a:t>5. Smart Mobility</a:t>
            </a:r>
            <a:endParaRPr lang="en-ID" sz="3200" dirty="0">
              <a:solidFill>
                <a:srgbClr val="000000"/>
              </a:solidFill>
              <a:effectLst/>
              <a:latin typeface="TT Commons Pro" panose="020B0604020202020204" charset="0"/>
            </a:endParaRPr>
          </a:p>
          <a:p>
            <a:pPr algn="just"/>
            <a:r>
              <a:rPr lang="en-ID" sz="3200" b="0" i="0" dirty="0">
                <a:solidFill>
                  <a:srgbClr val="000000"/>
                </a:solidFill>
                <a:effectLst/>
                <a:latin typeface="TT Commons Pro" panose="020B0604020202020204" charset="0"/>
              </a:rPr>
              <a:t>6. Smart Living</a:t>
            </a:r>
            <a:endParaRPr lang="en-ID" sz="3200" dirty="0">
              <a:solidFill>
                <a:srgbClr val="000000"/>
              </a:solidFill>
              <a:effectLst/>
              <a:latin typeface="TT Commons Pro" panose="020B0604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23903" t="-5529" r="-34947" b="-14207"/>
            </a:stretch>
          </a:blipFill>
        </p:spPr>
      </p:sp>
      <p:sp>
        <p:nvSpPr>
          <p:cNvPr id="3" name="TextBox 3"/>
          <p:cNvSpPr txBox="1"/>
          <p:nvPr/>
        </p:nvSpPr>
        <p:spPr>
          <a:xfrm>
            <a:off x="4832604" y="1672639"/>
            <a:ext cx="8622792" cy="781050"/>
          </a:xfrm>
          <a:prstGeom prst="rect">
            <a:avLst/>
          </a:prstGeom>
        </p:spPr>
        <p:txBody>
          <a:bodyPr lIns="0" tIns="0" rIns="0" bIns="0" rtlCol="0" anchor="t">
            <a:spAutoFit/>
          </a:bodyPr>
          <a:lstStyle/>
          <a:p>
            <a:pPr algn="ctr">
              <a:lnSpc>
                <a:spcPts val="6119"/>
              </a:lnSpc>
            </a:pPr>
            <a:r>
              <a:rPr lang="en-US" sz="5099">
                <a:solidFill>
                  <a:srgbClr val="000000"/>
                </a:solidFill>
                <a:latin typeface="TT Commons Pro Bold"/>
              </a:rPr>
              <a:t>Kesimpulan</a:t>
            </a:r>
          </a:p>
        </p:txBody>
      </p:sp>
      <p:sp>
        <p:nvSpPr>
          <p:cNvPr id="4" name="TextBox 4"/>
          <p:cNvSpPr txBox="1"/>
          <p:nvPr/>
        </p:nvSpPr>
        <p:spPr>
          <a:xfrm>
            <a:off x="3275590" y="3279860"/>
            <a:ext cx="11736821" cy="3573780"/>
          </a:xfrm>
          <a:prstGeom prst="rect">
            <a:avLst/>
          </a:prstGeom>
        </p:spPr>
        <p:txBody>
          <a:bodyPr lIns="0" tIns="0" rIns="0" bIns="0" rtlCol="0" anchor="t">
            <a:spAutoFit/>
          </a:bodyPr>
          <a:lstStyle/>
          <a:p>
            <a:pPr algn="just">
              <a:lnSpc>
                <a:spcPts val="4799"/>
              </a:lnSpc>
            </a:pPr>
            <a:r>
              <a:rPr lang="en-US" sz="3199">
                <a:solidFill>
                  <a:srgbClr val="000000"/>
                </a:solidFill>
                <a:latin typeface="TT Commons Pro"/>
              </a:rPr>
              <a:t>Konsep smart city merupakan konsep yang menjanjikan nilai tambah ekonomi yang tinggi karena tingkat efisiensi dan efektifitas proses yang ditawarkannya. smart city juga menawarkan keterhubungan sosial yang mendukung integrasi sosial, dimana hal ini merupakan capaian tertinggi dari interaksi sosial. Terakhir, keberlanjutan lingkungan juga dijamin oleh konsep ini.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399</Words>
  <Application>Microsoft Office PowerPoint</Application>
  <PresentationFormat>Custom</PresentationFormat>
  <Paragraphs>30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TT Commons Pro</vt:lpstr>
      <vt:lpstr>TT Commons Pro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White Collage Media Marketing Brainstorm Presentation</dc:title>
  <cp:lastModifiedBy>ikram damansiz</cp:lastModifiedBy>
  <cp:revision>2</cp:revision>
  <dcterms:created xsi:type="dcterms:W3CDTF">2006-08-16T00:00:00Z</dcterms:created>
  <dcterms:modified xsi:type="dcterms:W3CDTF">2023-12-09T05:31:52Z</dcterms:modified>
  <dc:identifier>DAF2dOTcvIs</dc:identifier>
</cp:coreProperties>
</file>