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2"/>
    <p:sldId id="257" r:id="rId43"/>
    <p:sldId id="258" r:id="rId44"/>
    <p:sldId id="259" r:id="rId45"/>
    <p:sldId id="260" r:id="rId4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" charset="1" panose="00000500000000000000"/>
      <p:regular r:id="rId10"/>
    </p:embeddedFont>
    <p:embeddedFont>
      <p:font typeface="Poppins Bold" charset="1" panose="00000800000000000000"/>
      <p:regular r:id="rId11"/>
    </p:embeddedFont>
    <p:embeddedFont>
      <p:font typeface="Poppins Italics" charset="1" panose="00000500000000000000"/>
      <p:regular r:id="rId12"/>
    </p:embeddedFont>
    <p:embeddedFont>
      <p:font typeface="Poppins Bold Italics" charset="1" panose="00000800000000000000"/>
      <p:regular r:id="rId13"/>
    </p:embeddedFont>
    <p:embeddedFont>
      <p:font typeface="Poppins Thin" charset="1" panose="00000300000000000000"/>
      <p:regular r:id="rId14"/>
    </p:embeddedFont>
    <p:embeddedFont>
      <p:font typeface="Poppins Thin Italics" charset="1" panose="00000300000000000000"/>
      <p:regular r:id="rId15"/>
    </p:embeddedFont>
    <p:embeddedFont>
      <p:font typeface="Poppins Light" charset="1" panose="00000400000000000000"/>
      <p:regular r:id="rId16"/>
    </p:embeddedFont>
    <p:embeddedFont>
      <p:font typeface="Poppins Light Italics" charset="1" panose="00000400000000000000"/>
      <p:regular r:id="rId17"/>
    </p:embeddedFont>
    <p:embeddedFont>
      <p:font typeface="Poppins Medium" charset="1" panose="00000600000000000000"/>
      <p:regular r:id="rId18"/>
    </p:embeddedFont>
    <p:embeddedFont>
      <p:font typeface="Poppins Medium Italics" charset="1" panose="00000600000000000000"/>
      <p:regular r:id="rId19"/>
    </p:embeddedFont>
    <p:embeddedFont>
      <p:font typeface="Poppins Semi-Bold" charset="1" panose="00000700000000000000"/>
      <p:regular r:id="rId20"/>
    </p:embeddedFont>
    <p:embeddedFont>
      <p:font typeface="Poppins Semi-Bold Italics" charset="1" panose="00000700000000000000"/>
      <p:regular r:id="rId21"/>
    </p:embeddedFont>
    <p:embeddedFont>
      <p:font typeface="Poppins Ultra-Bold" charset="1" panose="00000900000000000000"/>
      <p:regular r:id="rId22"/>
    </p:embeddedFont>
    <p:embeddedFont>
      <p:font typeface="Poppins Ultra-Bold Italics" charset="1" panose="00000900000000000000"/>
      <p:regular r:id="rId23"/>
    </p:embeddedFont>
    <p:embeddedFont>
      <p:font typeface="Poppins Heavy" charset="1" panose="00000A00000000000000"/>
      <p:regular r:id="rId24"/>
    </p:embeddedFont>
    <p:embeddedFont>
      <p:font typeface="Poppins Heavy Italics" charset="1" panose="00000A00000000000000"/>
      <p:regular r:id="rId25"/>
    </p:embeddedFont>
    <p:embeddedFont>
      <p:font typeface="Montnapha" charset="1" panose="00000000000000000000"/>
      <p:regular r:id="rId26"/>
    </p:embeddedFont>
    <p:embeddedFont>
      <p:font typeface="Montnapha Bold" charset="1" panose="00000000000000000000"/>
      <p:regular r:id="rId27"/>
    </p:embeddedFont>
    <p:embeddedFont>
      <p:font typeface="Montnapha Italics" charset="1" panose="00000000000000000000"/>
      <p:regular r:id="rId28"/>
    </p:embeddedFont>
    <p:embeddedFont>
      <p:font typeface="Montnapha Bold Italics" charset="1" panose="00000000000000000000"/>
      <p:regular r:id="rId29"/>
    </p:embeddedFont>
    <p:embeddedFont>
      <p:font typeface="Montnapha Thin" charset="1" panose="00000000000000000000"/>
      <p:regular r:id="rId30"/>
    </p:embeddedFont>
    <p:embeddedFont>
      <p:font typeface="Montnapha Thin Italics" charset="1" panose="00000000000000000000"/>
      <p:regular r:id="rId31"/>
    </p:embeddedFont>
    <p:embeddedFont>
      <p:font typeface="Montnapha Light" charset="1" panose="00000000000000000000"/>
      <p:regular r:id="rId32"/>
    </p:embeddedFont>
    <p:embeddedFont>
      <p:font typeface="Montnapha Light Italics" charset="1" panose="00000000000000000000"/>
      <p:regular r:id="rId33"/>
    </p:embeddedFont>
    <p:embeddedFont>
      <p:font typeface="Montnapha Medium" charset="1" panose="00000000000000000000"/>
      <p:regular r:id="rId34"/>
    </p:embeddedFont>
    <p:embeddedFont>
      <p:font typeface="Montnapha Medium Italics" charset="1" panose="00000000000000000000"/>
      <p:regular r:id="rId35"/>
    </p:embeddedFont>
    <p:embeddedFont>
      <p:font typeface="Montnapha Semi-Bold" charset="1" panose="00000000000000000000"/>
      <p:regular r:id="rId36"/>
    </p:embeddedFont>
    <p:embeddedFont>
      <p:font typeface="Montnapha Semi-Bold Italics" charset="1" panose="00000000000000000000"/>
      <p:regular r:id="rId37"/>
    </p:embeddedFont>
    <p:embeddedFont>
      <p:font typeface="Montnapha Ultra-Bold" charset="1" panose="00000000000000000000"/>
      <p:regular r:id="rId38"/>
    </p:embeddedFont>
    <p:embeddedFont>
      <p:font typeface="Montnapha Ultra-Bold Italics" charset="1" panose="00000000000000000000"/>
      <p:regular r:id="rId39"/>
    </p:embeddedFont>
    <p:embeddedFont>
      <p:font typeface="Montnapha Heavy" charset="1" panose="00000000000000000000"/>
      <p:regular r:id="rId40"/>
    </p:embeddedFont>
    <p:embeddedFont>
      <p:font typeface="Montnapha Heavy Italics" charset="1" panose="0000000000000000000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slides/slide1.xml" Type="http://schemas.openxmlformats.org/officeDocument/2006/relationships/slide"/><Relationship Id="rId43" Target="slides/slide2.xml" Type="http://schemas.openxmlformats.org/officeDocument/2006/relationships/slide"/><Relationship Id="rId44" Target="slides/slide3.xml" Type="http://schemas.openxmlformats.org/officeDocument/2006/relationships/slide"/><Relationship Id="rId45" Target="slides/slide4.xml" Type="http://schemas.openxmlformats.org/officeDocument/2006/relationships/slide"/><Relationship Id="rId46" Target="slides/slide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66571" y="3417721"/>
            <a:ext cx="11954857" cy="3722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5"/>
              </a:lnSpc>
            </a:pPr>
            <a:r>
              <a:rPr lang="en-US" sz="16464">
                <a:solidFill>
                  <a:srgbClr val="1B3344"/>
                </a:solidFill>
                <a:latin typeface="Montnapha"/>
              </a:rPr>
              <a:t>Desain</a:t>
            </a:r>
          </a:p>
          <a:p>
            <a:pPr algn="ctr">
              <a:lnSpc>
                <a:spcPts val="13995"/>
              </a:lnSpc>
            </a:pPr>
            <a:r>
              <a:rPr lang="en-US" sz="16464">
                <a:solidFill>
                  <a:srgbClr val="1B3344"/>
                </a:solidFill>
                <a:latin typeface="Montnapha"/>
              </a:rPr>
              <a:t>Sistem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82920" y="-803710"/>
            <a:ext cx="19053840" cy="1832410"/>
            <a:chOff x="0" y="0"/>
            <a:chExt cx="5018295" cy="4826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18295" cy="482610"/>
            </a:xfrm>
            <a:custGeom>
              <a:avLst/>
              <a:gdLst/>
              <a:ahLst/>
              <a:cxnLst/>
              <a:rect r="r" b="b" t="t" l="l"/>
              <a:pathLst>
                <a:path h="482610" w="5018295">
                  <a:moveTo>
                    <a:pt x="40632" y="0"/>
                  </a:moveTo>
                  <a:lnTo>
                    <a:pt x="4977664" y="0"/>
                  </a:lnTo>
                  <a:cubicBezTo>
                    <a:pt x="5000104" y="0"/>
                    <a:pt x="5018295" y="18191"/>
                    <a:pt x="5018295" y="40632"/>
                  </a:cubicBezTo>
                  <a:lnTo>
                    <a:pt x="5018295" y="441978"/>
                  </a:lnTo>
                  <a:cubicBezTo>
                    <a:pt x="5018295" y="452755"/>
                    <a:pt x="5014014" y="463089"/>
                    <a:pt x="5006394" y="470709"/>
                  </a:cubicBezTo>
                  <a:cubicBezTo>
                    <a:pt x="4998774" y="478329"/>
                    <a:pt x="4988440" y="482610"/>
                    <a:pt x="4977664" y="482610"/>
                  </a:cubicBezTo>
                  <a:lnTo>
                    <a:pt x="40632" y="482610"/>
                  </a:lnTo>
                  <a:cubicBezTo>
                    <a:pt x="29856" y="482610"/>
                    <a:pt x="19521" y="478329"/>
                    <a:pt x="11901" y="470709"/>
                  </a:cubicBezTo>
                  <a:cubicBezTo>
                    <a:pt x="4281" y="463089"/>
                    <a:pt x="0" y="452755"/>
                    <a:pt x="0" y="441978"/>
                  </a:cubicBezTo>
                  <a:lnTo>
                    <a:pt x="0" y="40632"/>
                  </a:lnTo>
                  <a:cubicBezTo>
                    <a:pt x="0" y="29856"/>
                    <a:pt x="4281" y="19521"/>
                    <a:pt x="11901" y="11901"/>
                  </a:cubicBezTo>
                  <a:cubicBezTo>
                    <a:pt x="19521" y="4281"/>
                    <a:pt x="29856" y="0"/>
                    <a:pt x="40632" y="0"/>
                  </a:cubicBezTo>
                  <a:close/>
                </a:path>
              </a:pathLst>
            </a:custGeom>
            <a:solidFill>
              <a:srgbClr val="B5CBDB"/>
            </a:solidFill>
            <a:ln w="38100" cap="rnd">
              <a:solidFill>
                <a:srgbClr val="375F7B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5018295" cy="4730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059711" y="2682524"/>
            <a:ext cx="615445" cy="615445"/>
          </a:xfrm>
          <a:custGeom>
            <a:avLst/>
            <a:gdLst/>
            <a:ahLst/>
            <a:cxnLst/>
            <a:rect r="r" b="b" t="t" l="l"/>
            <a:pathLst>
              <a:path h="615445" w="615445">
                <a:moveTo>
                  <a:pt x="0" y="0"/>
                </a:moveTo>
                <a:lnTo>
                  <a:pt x="615445" y="0"/>
                </a:lnTo>
                <a:lnTo>
                  <a:pt x="615445" y="615445"/>
                </a:lnTo>
                <a:lnTo>
                  <a:pt x="0" y="61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83991" y="9258300"/>
            <a:ext cx="18655982" cy="1832410"/>
            <a:chOff x="0" y="0"/>
            <a:chExt cx="4913510" cy="4826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913509" cy="482610"/>
            </a:xfrm>
            <a:custGeom>
              <a:avLst/>
              <a:gdLst/>
              <a:ahLst/>
              <a:cxnLst/>
              <a:rect r="r" b="b" t="t" l="l"/>
              <a:pathLst>
                <a:path h="482610" w="4913509">
                  <a:moveTo>
                    <a:pt x="41498" y="0"/>
                  </a:moveTo>
                  <a:lnTo>
                    <a:pt x="4872011" y="0"/>
                  </a:lnTo>
                  <a:cubicBezTo>
                    <a:pt x="4883017" y="0"/>
                    <a:pt x="4893572" y="4372"/>
                    <a:pt x="4901355" y="12155"/>
                  </a:cubicBezTo>
                  <a:cubicBezTo>
                    <a:pt x="4909137" y="19937"/>
                    <a:pt x="4913509" y="30492"/>
                    <a:pt x="4913509" y="41498"/>
                  </a:cubicBezTo>
                  <a:lnTo>
                    <a:pt x="4913509" y="441112"/>
                  </a:lnTo>
                  <a:cubicBezTo>
                    <a:pt x="4913509" y="452118"/>
                    <a:pt x="4909137" y="462673"/>
                    <a:pt x="4901355" y="470456"/>
                  </a:cubicBezTo>
                  <a:cubicBezTo>
                    <a:pt x="4893572" y="478238"/>
                    <a:pt x="4883017" y="482610"/>
                    <a:pt x="4872011" y="482610"/>
                  </a:cubicBezTo>
                  <a:lnTo>
                    <a:pt x="41498" y="482610"/>
                  </a:lnTo>
                  <a:cubicBezTo>
                    <a:pt x="30492" y="482610"/>
                    <a:pt x="19937" y="478238"/>
                    <a:pt x="12155" y="470456"/>
                  </a:cubicBezTo>
                  <a:cubicBezTo>
                    <a:pt x="4372" y="462673"/>
                    <a:pt x="0" y="452118"/>
                    <a:pt x="0" y="441112"/>
                  </a:cubicBezTo>
                  <a:lnTo>
                    <a:pt x="0" y="41498"/>
                  </a:lnTo>
                  <a:cubicBezTo>
                    <a:pt x="0" y="30492"/>
                    <a:pt x="4372" y="19937"/>
                    <a:pt x="12155" y="12155"/>
                  </a:cubicBezTo>
                  <a:cubicBezTo>
                    <a:pt x="19937" y="4372"/>
                    <a:pt x="30492" y="0"/>
                    <a:pt x="41498" y="0"/>
                  </a:cubicBezTo>
                  <a:close/>
                </a:path>
              </a:pathLst>
            </a:custGeom>
            <a:solidFill>
              <a:srgbClr val="B5CBDB"/>
            </a:solidFill>
            <a:ln w="38100" cap="rnd">
              <a:solidFill>
                <a:srgbClr val="1B334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4913510" cy="4730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367433" y="9482392"/>
            <a:ext cx="955313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1B3344"/>
                </a:solidFill>
                <a:latin typeface="Montnapha"/>
              </a:rPr>
              <a:t>Pemrograman Berorientasi Objek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33359" y="144296"/>
            <a:ext cx="2534771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1B3344"/>
                </a:solidFill>
                <a:latin typeface="Montnapha"/>
              </a:rPr>
              <a:t>Davi Aldela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4739341" y="2865271"/>
            <a:ext cx="925350" cy="925350"/>
          </a:xfrm>
          <a:custGeom>
            <a:avLst/>
            <a:gdLst/>
            <a:ahLst/>
            <a:cxnLst/>
            <a:rect r="r" b="b" t="t" l="l"/>
            <a:pathLst>
              <a:path h="925350" w="925350">
                <a:moveTo>
                  <a:pt x="0" y="0"/>
                </a:moveTo>
                <a:lnTo>
                  <a:pt x="925350" y="0"/>
                </a:lnTo>
                <a:lnTo>
                  <a:pt x="925350" y="925350"/>
                </a:lnTo>
                <a:lnTo>
                  <a:pt x="0" y="925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047431" y="7139124"/>
            <a:ext cx="3348176" cy="845414"/>
          </a:xfrm>
          <a:custGeom>
            <a:avLst/>
            <a:gdLst/>
            <a:ahLst/>
            <a:cxnLst/>
            <a:rect r="r" b="b" t="t" l="l"/>
            <a:pathLst>
              <a:path h="845414" w="3348176">
                <a:moveTo>
                  <a:pt x="0" y="0"/>
                </a:moveTo>
                <a:lnTo>
                  <a:pt x="3348176" y="0"/>
                </a:lnTo>
                <a:lnTo>
                  <a:pt x="3348176" y="845415"/>
                </a:lnTo>
                <a:lnTo>
                  <a:pt x="0" y="8454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905282" y="2259816"/>
            <a:ext cx="3348176" cy="845414"/>
          </a:xfrm>
          <a:custGeom>
            <a:avLst/>
            <a:gdLst/>
            <a:ahLst/>
            <a:cxnLst/>
            <a:rect r="r" b="b" t="t" l="l"/>
            <a:pathLst>
              <a:path h="845414" w="3348176">
                <a:moveTo>
                  <a:pt x="0" y="0"/>
                </a:moveTo>
                <a:lnTo>
                  <a:pt x="3348176" y="0"/>
                </a:lnTo>
                <a:lnTo>
                  <a:pt x="3348176" y="845415"/>
                </a:lnTo>
                <a:lnTo>
                  <a:pt x="0" y="8454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918880">
            <a:off x="15232368" y="6196445"/>
            <a:ext cx="1345829" cy="1345829"/>
          </a:xfrm>
          <a:custGeom>
            <a:avLst/>
            <a:gdLst/>
            <a:ahLst/>
            <a:cxnLst/>
            <a:rect r="r" b="b" t="t" l="l"/>
            <a:pathLst>
              <a:path h="1345829" w="1345829">
                <a:moveTo>
                  <a:pt x="0" y="0"/>
                </a:moveTo>
                <a:lnTo>
                  <a:pt x="1345829" y="0"/>
                </a:lnTo>
                <a:lnTo>
                  <a:pt x="1345829" y="1345829"/>
                </a:lnTo>
                <a:lnTo>
                  <a:pt x="0" y="1345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675156" y="144296"/>
            <a:ext cx="4468844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1B3344"/>
                </a:solidFill>
                <a:latin typeface="Montnapha"/>
              </a:rPr>
              <a:t>Mochammad Revian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51723" y="144296"/>
            <a:ext cx="4468844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1B3344"/>
                </a:solidFill>
                <a:latin typeface="Montnapha"/>
              </a:rPr>
              <a:t>Ikram Nurhadi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670860" y="144296"/>
            <a:ext cx="4468844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1B3344"/>
                </a:solidFill>
                <a:latin typeface="Montnapha"/>
              </a:rPr>
              <a:t>Zaqi Apriansyah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47431" y="720204"/>
            <a:ext cx="3348176" cy="845414"/>
          </a:xfrm>
          <a:custGeom>
            <a:avLst/>
            <a:gdLst/>
            <a:ahLst/>
            <a:cxnLst/>
            <a:rect r="r" b="b" t="t" l="l"/>
            <a:pathLst>
              <a:path h="845414" w="3348176">
                <a:moveTo>
                  <a:pt x="0" y="0"/>
                </a:moveTo>
                <a:lnTo>
                  <a:pt x="3348176" y="0"/>
                </a:lnTo>
                <a:lnTo>
                  <a:pt x="3348176" y="845414"/>
                </a:lnTo>
                <a:lnTo>
                  <a:pt x="0" y="845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72520" y="-766195"/>
            <a:ext cx="7969222" cy="2972798"/>
            <a:chOff x="0" y="0"/>
            <a:chExt cx="2098890" cy="7829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98890" cy="782959"/>
            </a:xfrm>
            <a:custGeom>
              <a:avLst/>
              <a:gdLst/>
              <a:ahLst/>
              <a:cxnLst/>
              <a:rect r="r" b="b" t="t" l="l"/>
              <a:pathLst>
                <a:path h="782959" w="2098890">
                  <a:moveTo>
                    <a:pt x="57317" y="0"/>
                  </a:moveTo>
                  <a:lnTo>
                    <a:pt x="2041572" y="0"/>
                  </a:lnTo>
                  <a:cubicBezTo>
                    <a:pt x="2056774" y="0"/>
                    <a:pt x="2071353" y="6039"/>
                    <a:pt x="2082102" y="16788"/>
                  </a:cubicBezTo>
                  <a:cubicBezTo>
                    <a:pt x="2092851" y="27537"/>
                    <a:pt x="2098890" y="42116"/>
                    <a:pt x="2098890" y="57317"/>
                  </a:cubicBezTo>
                  <a:lnTo>
                    <a:pt x="2098890" y="725642"/>
                  </a:lnTo>
                  <a:cubicBezTo>
                    <a:pt x="2098890" y="740843"/>
                    <a:pt x="2092851" y="755422"/>
                    <a:pt x="2082102" y="766171"/>
                  </a:cubicBezTo>
                  <a:cubicBezTo>
                    <a:pt x="2071353" y="776920"/>
                    <a:pt x="2056774" y="782959"/>
                    <a:pt x="2041572" y="782959"/>
                  </a:cubicBezTo>
                  <a:lnTo>
                    <a:pt x="57317" y="782959"/>
                  </a:lnTo>
                  <a:cubicBezTo>
                    <a:pt x="42116" y="782959"/>
                    <a:pt x="27537" y="776920"/>
                    <a:pt x="16788" y="766171"/>
                  </a:cubicBezTo>
                  <a:cubicBezTo>
                    <a:pt x="6039" y="755422"/>
                    <a:pt x="0" y="740843"/>
                    <a:pt x="0" y="725642"/>
                  </a:cubicBezTo>
                  <a:lnTo>
                    <a:pt x="0" y="57317"/>
                  </a:lnTo>
                  <a:cubicBezTo>
                    <a:pt x="0" y="42116"/>
                    <a:pt x="6039" y="27537"/>
                    <a:pt x="16788" y="16788"/>
                  </a:cubicBezTo>
                  <a:cubicBezTo>
                    <a:pt x="27537" y="6039"/>
                    <a:pt x="42116" y="0"/>
                    <a:pt x="57317" y="0"/>
                  </a:cubicBezTo>
                  <a:close/>
                </a:path>
              </a:pathLst>
            </a:custGeom>
            <a:solidFill>
              <a:srgbClr val="B5CBDB"/>
            </a:solidFill>
            <a:ln w="38100" cap="rnd">
              <a:solidFill>
                <a:srgbClr val="1B3344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2098890" cy="7734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213567" y="720204"/>
            <a:ext cx="3348176" cy="845414"/>
          </a:xfrm>
          <a:custGeom>
            <a:avLst/>
            <a:gdLst/>
            <a:ahLst/>
            <a:cxnLst/>
            <a:rect r="r" b="b" t="t" l="l"/>
            <a:pathLst>
              <a:path h="845414" w="3348176">
                <a:moveTo>
                  <a:pt x="0" y="0"/>
                </a:moveTo>
                <a:lnTo>
                  <a:pt x="3348176" y="0"/>
                </a:lnTo>
                <a:lnTo>
                  <a:pt x="3348176" y="845414"/>
                </a:lnTo>
                <a:lnTo>
                  <a:pt x="0" y="845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2354933"/>
            <a:ext cx="11633992" cy="6283122"/>
          </a:xfrm>
          <a:custGeom>
            <a:avLst/>
            <a:gdLst/>
            <a:ahLst/>
            <a:cxnLst/>
            <a:rect r="r" b="b" t="t" l="l"/>
            <a:pathLst>
              <a:path h="6283122" w="11633992">
                <a:moveTo>
                  <a:pt x="0" y="0"/>
                </a:moveTo>
                <a:lnTo>
                  <a:pt x="11633992" y="0"/>
                </a:lnTo>
                <a:lnTo>
                  <a:pt x="11633992" y="6283122"/>
                </a:lnTo>
                <a:lnTo>
                  <a:pt x="0" y="6283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69820" y="697822"/>
            <a:ext cx="7348361" cy="131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57"/>
              </a:lnSpc>
            </a:pPr>
            <a:r>
              <a:rPr lang="en-US" sz="11009">
                <a:solidFill>
                  <a:srgbClr val="1B3344"/>
                </a:solidFill>
                <a:latin typeface="Montnapha Medium"/>
              </a:rPr>
              <a:t>USE CASE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33992" y="4163618"/>
            <a:ext cx="5885086" cy="133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78655" indent="-189327" lvl="1">
              <a:lnSpc>
                <a:spcPts val="1753"/>
              </a:lnSpc>
              <a:buFont typeface="Arial"/>
              <a:buChar char="•"/>
            </a:pPr>
            <a:r>
              <a:rPr lang="en-US" sz="1753">
                <a:solidFill>
                  <a:srgbClr val="1B3344"/>
                </a:solidFill>
                <a:latin typeface="Poppins Bold Italics"/>
              </a:rPr>
              <a:t>Memiliki 2 aktor yaitu pengguna dan admin</a:t>
            </a:r>
          </a:p>
          <a:p>
            <a:pPr algn="just" marL="378655" indent="-189327" lvl="1">
              <a:lnSpc>
                <a:spcPts val="1753"/>
              </a:lnSpc>
              <a:buFont typeface="Arial"/>
              <a:buChar char="•"/>
            </a:pPr>
            <a:r>
              <a:rPr lang="en-US" sz="1753">
                <a:solidFill>
                  <a:srgbClr val="1B3344"/>
                </a:solidFill>
                <a:latin typeface="Poppins Bold Italics"/>
              </a:rPr>
              <a:t>Terdapat 5 proses bisnis yaitu  mengisi pertanyaan survei, mensubmit survei, management ke 6 smart devicce, mengelola hasil survei, menampilkan hasil survei</a:t>
            </a:r>
          </a:p>
          <a:p>
            <a:pPr algn="just">
              <a:lnSpc>
                <a:spcPts val="175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56018" y="-766195"/>
            <a:ext cx="11175963" cy="2972798"/>
            <a:chOff x="0" y="0"/>
            <a:chExt cx="2943464" cy="7829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43464" cy="782959"/>
            </a:xfrm>
            <a:custGeom>
              <a:avLst/>
              <a:gdLst/>
              <a:ahLst/>
              <a:cxnLst/>
              <a:rect r="r" b="b" t="t" l="l"/>
              <a:pathLst>
                <a:path h="782959" w="2943464">
                  <a:moveTo>
                    <a:pt x="40871" y="0"/>
                  </a:moveTo>
                  <a:lnTo>
                    <a:pt x="2902593" y="0"/>
                  </a:lnTo>
                  <a:cubicBezTo>
                    <a:pt x="2913432" y="0"/>
                    <a:pt x="2923828" y="4306"/>
                    <a:pt x="2931493" y="11971"/>
                  </a:cubicBezTo>
                  <a:cubicBezTo>
                    <a:pt x="2939157" y="19636"/>
                    <a:pt x="2943464" y="30031"/>
                    <a:pt x="2943464" y="40871"/>
                  </a:cubicBezTo>
                  <a:lnTo>
                    <a:pt x="2943464" y="742088"/>
                  </a:lnTo>
                  <a:cubicBezTo>
                    <a:pt x="2943464" y="752928"/>
                    <a:pt x="2939157" y="763323"/>
                    <a:pt x="2931493" y="770988"/>
                  </a:cubicBezTo>
                  <a:cubicBezTo>
                    <a:pt x="2923828" y="778653"/>
                    <a:pt x="2913432" y="782959"/>
                    <a:pt x="2902593" y="782959"/>
                  </a:cubicBezTo>
                  <a:lnTo>
                    <a:pt x="40871" y="782959"/>
                  </a:lnTo>
                  <a:cubicBezTo>
                    <a:pt x="30031" y="782959"/>
                    <a:pt x="19636" y="778653"/>
                    <a:pt x="11971" y="770988"/>
                  </a:cubicBezTo>
                  <a:cubicBezTo>
                    <a:pt x="4306" y="763323"/>
                    <a:pt x="0" y="752928"/>
                    <a:pt x="0" y="742088"/>
                  </a:cubicBezTo>
                  <a:lnTo>
                    <a:pt x="0" y="40871"/>
                  </a:lnTo>
                  <a:cubicBezTo>
                    <a:pt x="0" y="30031"/>
                    <a:pt x="4306" y="19636"/>
                    <a:pt x="11971" y="11971"/>
                  </a:cubicBezTo>
                  <a:cubicBezTo>
                    <a:pt x="19636" y="4306"/>
                    <a:pt x="30031" y="0"/>
                    <a:pt x="40871" y="0"/>
                  </a:cubicBezTo>
                  <a:close/>
                </a:path>
              </a:pathLst>
            </a:custGeom>
            <a:solidFill>
              <a:srgbClr val="B5CBDB"/>
            </a:solidFill>
            <a:ln w="38100" cap="rnd">
              <a:solidFill>
                <a:srgbClr val="1B334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2943464" cy="7734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047431" y="720204"/>
            <a:ext cx="3348176" cy="845414"/>
          </a:xfrm>
          <a:custGeom>
            <a:avLst/>
            <a:gdLst/>
            <a:ahLst/>
            <a:cxnLst/>
            <a:rect r="r" b="b" t="t" l="l"/>
            <a:pathLst>
              <a:path h="845414" w="3348176">
                <a:moveTo>
                  <a:pt x="0" y="0"/>
                </a:moveTo>
                <a:lnTo>
                  <a:pt x="3348176" y="0"/>
                </a:lnTo>
                <a:lnTo>
                  <a:pt x="3348176" y="845414"/>
                </a:lnTo>
                <a:lnTo>
                  <a:pt x="0" y="845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13567" y="720204"/>
            <a:ext cx="3348176" cy="845414"/>
          </a:xfrm>
          <a:custGeom>
            <a:avLst/>
            <a:gdLst/>
            <a:ahLst/>
            <a:cxnLst/>
            <a:rect r="r" b="b" t="t" l="l"/>
            <a:pathLst>
              <a:path h="845414" w="3348176">
                <a:moveTo>
                  <a:pt x="0" y="0"/>
                </a:moveTo>
                <a:lnTo>
                  <a:pt x="3348176" y="0"/>
                </a:lnTo>
                <a:lnTo>
                  <a:pt x="3348176" y="845414"/>
                </a:lnTo>
                <a:lnTo>
                  <a:pt x="0" y="845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99764" y="2554688"/>
            <a:ext cx="4513803" cy="7197686"/>
          </a:xfrm>
          <a:custGeom>
            <a:avLst/>
            <a:gdLst/>
            <a:ahLst/>
            <a:cxnLst/>
            <a:rect r="r" b="b" t="t" l="l"/>
            <a:pathLst>
              <a:path h="7197686" w="4513803">
                <a:moveTo>
                  <a:pt x="0" y="0"/>
                </a:moveTo>
                <a:lnTo>
                  <a:pt x="4513803" y="0"/>
                </a:lnTo>
                <a:lnTo>
                  <a:pt x="4513803" y="7197686"/>
                </a:lnTo>
                <a:lnTo>
                  <a:pt x="0" y="71976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49260" y="694987"/>
            <a:ext cx="11789480" cy="1187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8"/>
              </a:lnSpc>
            </a:pPr>
            <a:r>
              <a:rPr lang="en-US" sz="10009">
                <a:solidFill>
                  <a:srgbClr val="1B3344"/>
                </a:solidFill>
                <a:latin typeface="Montnapha Medium"/>
              </a:rPr>
              <a:t>ACTIVITY DIAGRAM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6657" y="3827226"/>
            <a:ext cx="9798146" cy="387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57120" indent="-278560" lvl="1">
              <a:lnSpc>
                <a:spcPts val="2580"/>
              </a:lnSpc>
              <a:buFont typeface="Arial"/>
              <a:buChar char="•"/>
            </a:pPr>
            <a:r>
              <a:rPr lang="en-US" sz="2580">
                <a:solidFill>
                  <a:srgbClr val="1B3344"/>
                </a:solidFill>
                <a:latin typeface="Poppins Bold Italics"/>
              </a:rPr>
              <a:t>User memasuki aplikasi survei di devicenya</a:t>
            </a:r>
          </a:p>
          <a:p>
            <a:pPr algn="just" marL="557120" indent="-278560" lvl="1">
              <a:lnSpc>
                <a:spcPts val="2580"/>
              </a:lnSpc>
              <a:buFont typeface="Arial"/>
              <a:buChar char="•"/>
            </a:pPr>
            <a:r>
              <a:rPr lang="en-US" sz="2580">
                <a:solidFill>
                  <a:srgbClr val="1B3344"/>
                </a:solidFill>
                <a:latin typeface="Poppins Bold Italics"/>
              </a:rPr>
              <a:t>Sistem menampilkan survei yang dapat diisi oleh user berupa kuisioner dan penilaian</a:t>
            </a:r>
          </a:p>
          <a:p>
            <a:pPr algn="just" marL="557120" indent="-278560" lvl="1">
              <a:lnSpc>
                <a:spcPts val="2580"/>
              </a:lnSpc>
              <a:buFont typeface="Arial"/>
              <a:buChar char="•"/>
            </a:pPr>
            <a:r>
              <a:rPr lang="en-US" sz="2580">
                <a:solidFill>
                  <a:srgbClr val="1B3344"/>
                </a:solidFill>
                <a:latin typeface="Poppins Bold Italics"/>
              </a:rPr>
              <a:t>User mengisi pertanyaan-pertanyaan dalam survei tersebut</a:t>
            </a:r>
          </a:p>
          <a:p>
            <a:pPr algn="just" marL="557120" indent="-278560" lvl="1">
              <a:lnSpc>
                <a:spcPts val="2580"/>
              </a:lnSpc>
              <a:buFont typeface="Arial"/>
              <a:buChar char="•"/>
            </a:pPr>
            <a:r>
              <a:rPr lang="en-US" sz="2580">
                <a:solidFill>
                  <a:srgbClr val="1B3344"/>
                </a:solidFill>
                <a:latin typeface="Poppins Bold Italics"/>
              </a:rPr>
              <a:t>User menilai ke 6 smart device tersebut berdasarkan kebutuhannya di kota serang</a:t>
            </a:r>
          </a:p>
          <a:p>
            <a:pPr algn="just" marL="557120" indent="-278560" lvl="1">
              <a:lnSpc>
                <a:spcPts val="2580"/>
              </a:lnSpc>
              <a:buFont typeface="Arial"/>
              <a:buChar char="•"/>
            </a:pPr>
            <a:r>
              <a:rPr lang="en-US" sz="2580">
                <a:solidFill>
                  <a:srgbClr val="1B3344"/>
                </a:solidFill>
                <a:latin typeface="Poppins Bold Italics"/>
              </a:rPr>
              <a:t>User mengklik tombol “Submit” untuk mengirim hasil pengisian survei mereka</a:t>
            </a:r>
          </a:p>
          <a:p>
            <a:pPr algn="just" marL="557120" indent="-278560" lvl="1">
              <a:lnSpc>
                <a:spcPts val="2580"/>
              </a:lnSpc>
              <a:buFont typeface="Arial"/>
              <a:buChar char="•"/>
            </a:pPr>
            <a:r>
              <a:rPr lang="en-US" sz="2580">
                <a:solidFill>
                  <a:srgbClr val="1B3344"/>
                </a:solidFill>
                <a:latin typeface="Poppins Bold Italics"/>
              </a:rPr>
              <a:t>Sistem dapat melakukan pengelolaan terhadap hasil survei tersebut, seperti menghitung nilai rata-rata </a:t>
            </a:r>
          </a:p>
          <a:p>
            <a:pPr algn="just" marL="557120" indent="-278560" lvl="1">
              <a:lnSpc>
                <a:spcPts val="2580"/>
              </a:lnSpc>
              <a:buFont typeface="Arial"/>
              <a:buChar char="•"/>
            </a:pPr>
            <a:r>
              <a:rPr lang="en-US" sz="2580">
                <a:solidFill>
                  <a:srgbClr val="1B3344"/>
                </a:solidFill>
                <a:latin typeface="Poppins Bold Italics"/>
              </a:rPr>
              <a:t>User dapat melihat hasil survei tersebut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56018" y="-766195"/>
            <a:ext cx="11175963" cy="2972798"/>
            <a:chOff x="0" y="0"/>
            <a:chExt cx="2943464" cy="7829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43464" cy="782959"/>
            </a:xfrm>
            <a:custGeom>
              <a:avLst/>
              <a:gdLst/>
              <a:ahLst/>
              <a:cxnLst/>
              <a:rect r="r" b="b" t="t" l="l"/>
              <a:pathLst>
                <a:path h="782959" w="2943464">
                  <a:moveTo>
                    <a:pt x="40871" y="0"/>
                  </a:moveTo>
                  <a:lnTo>
                    <a:pt x="2902593" y="0"/>
                  </a:lnTo>
                  <a:cubicBezTo>
                    <a:pt x="2913432" y="0"/>
                    <a:pt x="2923828" y="4306"/>
                    <a:pt x="2931493" y="11971"/>
                  </a:cubicBezTo>
                  <a:cubicBezTo>
                    <a:pt x="2939157" y="19636"/>
                    <a:pt x="2943464" y="30031"/>
                    <a:pt x="2943464" y="40871"/>
                  </a:cubicBezTo>
                  <a:lnTo>
                    <a:pt x="2943464" y="742088"/>
                  </a:lnTo>
                  <a:cubicBezTo>
                    <a:pt x="2943464" y="752928"/>
                    <a:pt x="2939157" y="763323"/>
                    <a:pt x="2931493" y="770988"/>
                  </a:cubicBezTo>
                  <a:cubicBezTo>
                    <a:pt x="2923828" y="778653"/>
                    <a:pt x="2913432" y="782959"/>
                    <a:pt x="2902593" y="782959"/>
                  </a:cubicBezTo>
                  <a:lnTo>
                    <a:pt x="40871" y="782959"/>
                  </a:lnTo>
                  <a:cubicBezTo>
                    <a:pt x="30031" y="782959"/>
                    <a:pt x="19636" y="778653"/>
                    <a:pt x="11971" y="770988"/>
                  </a:cubicBezTo>
                  <a:cubicBezTo>
                    <a:pt x="4306" y="763323"/>
                    <a:pt x="0" y="752928"/>
                    <a:pt x="0" y="742088"/>
                  </a:cubicBezTo>
                  <a:lnTo>
                    <a:pt x="0" y="40871"/>
                  </a:lnTo>
                  <a:cubicBezTo>
                    <a:pt x="0" y="30031"/>
                    <a:pt x="4306" y="19636"/>
                    <a:pt x="11971" y="11971"/>
                  </a:cubicBezTo>
                  <a:cubicBezTo>
                    <a:pt x="19636" y="4306"/>
                    <a:pt x="30031" y="0"/>
                    <a:pt x="40871" y="0"/>
                  </a:cubicBezTo>
                  <a:close/>
                </a:path>
              </a:pathLst>
            </a:custGeom>
            <a:solidFill>
              <a:srgbClr val="B5CBDB"/>
            </a:solidFill>
            <a:ln w="38100" cap="rnd">
              <a:solidFill>
                <a:srgbClr val="1B334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2943464" cy="7734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047431" y="720204"/>
            <a:ext cx="3348176" cy="845414"/>
          </a:xfrm>
          <a:custGeom>
            <a:avLst/>
            <a:gdLst/>
            <a:ahLst/>
            <a:cxnLst/>
            <a:rect r="r" b="b" t="t" l="l"/>
            <a:pathLst>
              <a:path h="845414" w="3348176">
                <a:moveTo>
                  <a:pt x="0" y="0"/>
                </a:moveTo>
                <a:lnTo>
                  <a:pt x="3348176" y="0"/>
                </a:lnTo>
                <a:lnTo>
                  <a:pt x="3348176" y="845414"/>
                </a:lnTo>
                <a:lnTo>
                  <a:pt x="0" y="845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13567" y="720204"/>
            <a:ext cx="3348176" cy="845414"/>
          </a:xfrm>
          <a:custGeom>
            <a:avLst/>
            <a:gdLst/>
            <a:ahLst/>
            <a:cxnLst/>
            <a:rect r="r" b="b" t="t" l="l"/>
            <a:pathLst>
              <a:path h="845414" w="3348176">
                <a:moveTo>
                  <a:pt x="0" y="0"/>
                </a:moveTo>
                <a:lnTo>
                  <a:pt x="3348176" y="0"/>
                </a:lnTo>
                <a:lnTo>
                  <a:pt x="3348176" y="845414"/>
                </a:lnTo>
                <a:lnTo>
                  <a:pt x="0" y="845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24610" y="2809865"/>
            <a:ext cx="9148078" cy="5202491"/>
          </a:xfrm>
          <a:custGeom>
            <a:avLst/>
            <a:gdLst/>
            <a:ahLst/>
            <a:cxnLst/>
            <a:rect r="r" b="b" t="t" l="l"/>
            <a:pathLst>
              <a:path h="5202491" w="9148078">
                <a:moveTo>
                  <a:pt x="0" y="0"/>
                </a:moveTo>
                <a:lnTo>
                  <a:pt x="9148078" y="0"/>
                </a:lnTo>
                <a:lnTo>
                  <a:pt x="9148078" y="5202491"/>
                </a:lnTo>
                <a:lnTo>
                  <a:pt x="0" y="52024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49260" y="694987"/>
            <a:ext cx="11789480" cy="1187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8"/>
              </a:lnSpc>
            </a:pPr>
            <a:r>
              <a:rPr lang="en-US" sz="10009">
                <a:solidFill>
                  <a:srgbClr val="1B3344"/>
                </a:solidFill>
                <a:latin typeface="Montnapha Medium"/>
              </a:rPr>
              <a:t>CLASS DIAGRAM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01791" y="2828915"/>
            <a:ext cx="7692618" cy="129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25"/>
              </a:lnSpc>
            </a:pPr>
            <a:r>
              <a:rPr lang="en-US" sz="2025">
                <a:solidFill>
                  <a:srgbClr val="1B3344"/>
                </a:solidFill>
                <a:latin typeface="Poppins Bold Italics"/>
              </a:rPr>
              <a:t>Relasi dari class diagram :</a:t>
            </a:r>
          </a:p>
          <a:p>
            <a:pPr algn="just">
              <a:lnSpc>
                <a:spcPts val="2025"/>
              </a:lnSpc>
            </a:pPr>
            <a:r>
              <a:rPr lang="en-US" sz="2025">
                <a:solidFill>
                  <a:srgbClr val="1B3344"/>
                </a:solidFill>
                <a:latin typeface="Poppins Bold Italics"/>
              </a:rPr>
              <a:t>-Device Apps ke Survey , Banyaknya Smart Device hanya ada dalam 1 Survey</a:t>
            </a:r>
          </a:p>
          <a:p>
            <a:pPr algn="just">
              <a:lnSpc>
                <a:spcPts val="2025"/>
              </a:lnSpc>
            </a:pPr>
            <a:r>
              <a:rPr lang="en-US" sz="2025">
                <a:solidFill>
                  <a:srgbClr val="1B3344"/>
                </a:solidFill>
                <a:latin typeface="Poppins Bold Italics"/>
              </a:rPr>
              <a:t>-1 Survey memiliki banyak jawaban </a:t>
            </a:r>
          </a:p>
          <a:p>
            <a:pPr algn="just">
              <a:lnSpc>
                <a:spcPts val="2025"/>
              </a:lnSpc>
            </a:pPr>
            <a:r>
              <a:rPr lang="en-US" sz="2025">
                <a:solidFill>
                  <a:srgbClr val="1B3344"/>
                </a:solidFill>
                <a:latin typeface="Poppins Bold Italics"/>
              </a:rPr>
              <a:t>-1 Pertanyaan memiliki 1 Jawaban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62490" y="3645262"/>
            <a:ext cx="11763020" cy="1911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14"/>
              </a:lnSpc>
            </a:pPr>
            <a:r>
              <a:rPr lang="en-US" sz="16017">
                <a:solidFill>
                  <a:srgbClr val="1B3344"/>
                </a:solidFill>
                <a:latin typeface="Montnapha Medium"/>
              </a:rPr>
              <a:t>Terima Kasih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83991" y="9258300"/>
            <a:ext cx="18655982" cy="1832410"/>
            <a:chOff x="0" y="0"/>
            <a:chExt cx="4913510" cy="4826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13509" cy="482610"/>
            </a:xfrm>
            <a:custGeom>
              <a:avLst/>
              <a:gdLst/>
              <a:ahLst/>
              <a:cxnLst/>
              <a:rect r="r" b="b" t="t" l="l"/>
              <a:pathLst>
                <a:path h="482610" w="4913509">
                  <a:moveTo>
                    <a:pt x="41498" y="0"/>
                  </a:moveTo>
                  <a:lnTo>
                    <a:pt x="4872011" y="0"/>
                  </a:lnTo>
                  <a:cubicBezTo>
                    <a:pt x="4883017" y="0"/>
                    <a:pt x="4893572" y="4372"/>
                    <a:pt x="4901355" y="12155"/>
                  </a:cubicBezTo>
                  <a:cubicBezTo>
                    <a:pt x="4909137" y="19937"/>
                    <a:pt x="4913509" y="30492"/>
                    <a:pt x="4913509" y="41498"/>
                  </a:cubicBezTo>
                  <a:lnTo>
                    <a:pt x="4913509" y="441112"/>
                  </a:lnTo>
                  <a:cubicBezTo>
                    <a:pt x="4913509" y="452118"/>
                    <a:pt x="4909137" y="462673"/>
                    <a:pt x="4901355" y="470456"/>
                  </a:cubicBezTo>
                  <a:cubicBezTo>
                    <a:pt x="4893572" y="478238"/>
                    <a:pt x="4883017" y="482610"/>
                    <a:pt x="4872011" y="482610"/>
                  </a:cubicBezTo>
                  <a:lnTo>
                    <a:pt x="41498" y="482610"/>
                  </a:lnTo>
                  <a:cubicBezTo>
                    <a:pt x="30492" y="482610"/>
                    <a:pt x="19937" y="478238"/>
                    <a:pt x="12155" y="470456"/>
                  </a:cubicBezTo>
                  <a:cubicBezTo>
                    <a:pt x="4372" y="462673"/>
                    <a:pt x="0" y="452118"/>
                    <a:pt x="0" y="441112"/>
                  </a:cubicBezTo>
                  <a:lnTo>
                    <a:pt x="0" y="41498"/>
                  </a:lnTo>
                  <a:cubicBezTo>
                    <a:pt x="0" y="30492"/>
                    <a:pt x="4372" y="19937"/>
                    <a:pt x="12155" y="12155"/>
                  </a:cubicBezTo>
                  <a:cubicBezTo>
                    <a:pt x="19937" y="4372"/>
                    <a:pt x="30492" y="0"/>
                    <a:pt x="41498" y="0"/>
                  </a:cubicBezTo>
                  <a:close/>
                </a:path>
              </a:pathLst>
            </a:custGeom>
            <a:solidFill>
              <a:srgbClr val="B5CBDB"/>
            </a:solidFill>
            <a:ln w="38100" cap="rnd">
              <a:solidFill>
                <a:srgbClr val="1B3344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4913510" cy="4730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992497" y="645461"/>
            <a:ext cx="3106893" cy="3106893"/>
          </a:xfrm>
          <a:custGeom>
            <a:avLst/>
            <a:gdLst/>
            <a:ahLst/>
            <a:cxnLst/>
            <a:rect r="r" b="b" t="t" l="l"/>
            <a:pathLst>
              <a:path h="3106893" w="3106893">
                <a:moveTo>
                  <a:pt x="0" y="0"/>
                </a:moveTo>
                <a:lnTo>
                  <a:pt x="3106893" y="0"/>
                </a:lnTo>
                <a:lnTo>
                  <a:pt x="3106893" y="3106893"/>
                </a:lnTo>
                <a:lnTo>
                  <a:pt x="0" y="31068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693392">
            <a:off x="16562345" y="6391531"/>
            <a:ext cx="2184959" cy="2184959"/>
          </a:xfrm>
          <a:custGeom>
            <a:avLst/>
            <a:gdLst/>
            <a:ahLst/>
            <a:cxnLst/>
            <a:rect r="r" b="b" t="t" l="l"/>
            <a:pathLst>
              <a:path h="2184959" w="2184959">
                <a:moveTo>
                  <a:pt x="0" y="0"/>
                </a:moveTo>
                <a:lnTo>
                  <a:pt x="2184958" y="0"/>
                </a:lnTo>
                <a:lnTo>
                  <a:pt x="2184958" y="2184959"/>
                </a:lnTo>
                <a:lnTo>
                  <a:pt x="0" y="2184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520278" y="1891185"/>
            <a:ext cx="615445" cy="615445"/>
          </a:xfrm>
          <a:custGeom>
            <a:avLst/>
            <a:gdLst/>
            <a:ahLst/>
            <a:cxnLst/>
            <a:rect r="r" b="b" t="t" l="l"/>
            <a:pathLst>
              <a:path h="615445" w="615445">
                <a:moveTo>
                  <a:pt x="0" y="0"/>
                </a:moveTo>
                <a:lnTo>
                  <a:pt x="615445" y="0"/>
                </a:lnTo>
                <a:lnTo>
                  <a:pt x="615445" y="615445"/>
                </a:lnTo>
                <a:lnTo>
                  <a:pt x="0" y="6154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902650" y="2381654"/>
            <a:ext cx="925350" cy="925350"/>
          </a:xfrm>
          <a:custGeom>
            <a:avLst/>
            <a:gdLst/>
            <a:ahLst/>
            <a:cxnLst/>
            <a:rect r="r" b="b" t="t" l="l"/>
            <a:pathLst>
              <a:path h="925350" w="925350">
                <a:moveTo>
                  <a:pt x="0" y="0"/>
                </a:moveTo>
                <a:lnTo>
                  <a:pt x="925350" y="0"/>
                </a:lnTo>
                <a:lnTo>
                  <a:pt x="925350" y="925350"/>
                </a:lnTo>
                <a:lnTo>
                  <a:pt x="0" y="925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114396" y="4973240"/>
            <a:ext cx="1384943" cy="1384943"/>
          </a:xfrm>
          <a:custGeom>
            <a:avLst/>
            <a:gdLst/>
            <a:ahLst/>
            <a:cxnLst/>
            <a:rect r="r" b="b" t="t" l="l"/>
            <a:pathLst>
              <a:path h="1384943" w="1384943">
                <a:moveTo>
                  <a:pt x="0" y="0"/>
                </a:moveTo>
                <a:lnTo>
                  <a:pt x="1384943" y="0"/>
                </a:lnTo>
                <a:lnTo>
                  <a:pt x="1384943" y="1384943"/>
                </a:lnTo>
                <a:lnTo>
                  <a:pt x="0" y="13849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DAF2xjcoR4c</dc:identifier>
  <dcterms:modified xsi:type="dcterms:W3CDTF">2011-08-01T06:04:30Z</dcterms:modified>
  <cp:revision>1</cp:revision>
  <dc:title>UML Smart City</dc:title>
</cp:coreProperties>
</file>