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316" r:id="rId6"/>
    <p:sldId id="257" r:id="rId7"/>
    <p:sldId id="300" r:id="rId8"/>
    <p:sldId id="259" r:id="rId9"/>
    <p:sldId id="278" r:id="rId10"/>
    <p:sldId id="305" r:id="rId11"/>
    <p:sldId id="313" r:id="rId12"/>
    <p:sldId id="303" r:id="rId13"/>
    <p:sldId id="314" r:id="rId14"/>
    <p:sldId id="318" r:id="rId15"/>
    <p:sldId id="319" r:id="rId16"/>
    <p:sldId id="324" r:id="rId17"/>
    <p:sldId id="304" r:id="rId18"/>
    <p:sldId id="306" r:id="rId19"/>
    <p:sldId id="262" r:id="rId20"/>
    <p:sldId id="323" r:id="rId21"/>
    <p:sldId id="312" r:id="rId22"/>
    <p:sldId id="320" r:id="rId23"/>
    <p:sldId id="317" r:id="rId24"/>
    <p:sldId id="321" r:id="rId25"/>
    <p:sldId id="310" r:id="rId26"/>
    <p:sldId id="311" r:id="rId27"/>
    <p:sldId id="263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10000"/>
            <a:lum/>
          </a:blip>
          <a:srcRect/>
          <a:stretch>
            <a:fillRect l="-94000" r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MSIPCMContentMarking" descr="{&quot;HashCode&quot;:-1484644562,&quot;Placement&quot;:&quot;Header&quot;,&quot;Top&quot;:0.0,&quot;Left&quot;:435.021423,&quot;SlideWidth&quot;:960,&quot;SlideHeight&quot;:540}"/>
          <p:cNvSpPr txBox="1"/>
          <p:nvPr userDrawn="1"/>
        </p:nvSpPr>
        <p:spPr>
          <a:xfrm>
            <a:off x="5524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E67F-8C97-44A3-A5A8-181645F48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836" y="-516834"/>
            <a:ext cx="10222327" cy="4994991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projeto integrador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Tecnólogo em Manutenção de aeronaves</a:t>
            </a:r>
            <a:br>
              <a:rPr lang="pt-BR" b="1" dirty="0">
                <a:solidFill>
                  <a:schemeClr val="bg1"/>
                </a:solidFill>
              </a:rPr>
            </a:br>
            <a:br>
              <a:rPr lang="pt-BR" sz="8000" b="1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Levantador magnético </a:t>
            </a:r>
            <a:br>
              <a:rPr lang="pt-BR" sz="6000" b="1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0622B-1C29-4B9D-ABD3-3BF10D0A0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56" y="4327827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Equipe: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Diego Freire de Almeida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Gustavo Henrique Arouca Rosa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Thiago dos Santos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Zaquel</a:t>
            </a:r>
            <a:r>
              <a:rPr lang="pt-BR" dirty="0">
                <a:solidFill>
                  <a:schemeClr val="bg1"/>
                </a:solidFill>
              </a:rPr>
              <a:t> Adil Gomes Luzia (Líder)</a:t>
            </a:r>
          </a:p>
        </p:txBody>
      </p:sp>
    </p:spTree>
    <p:extLst>
      <p:ext uri="{BB962C8B-B14F-4D97-AF65-F5344CB8AC3E}">
        <p14:creationId xmlns:p14="http://schemas.microsoft.com/office/powerpoint/2010/main" val="33463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(como funciona)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2" y="1238525"/>
            <a:ext cx="6740558" cy="499449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dirty="0">
                <a:solidFill>
                  <a:schemeClr val="bg1"/>
                </a:solidFill>
              </a:rPr>
              <a:t>Coloque os imãs em cima do perfil;</a:t>
            </a:r>
          </a:p>
          <a:p>
            <a:pPr>
              <a:lnSpc>
                <a:spcPct val="150000"/>
              </a:lnSpc>
              <a:buClrTx/>
            </a:pP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56AEF4A2-35A8-479B-9BE0-DAD3994B77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00" y="1410110"/>
            <a:ext cx="4544158" cy="4037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970F5520-CA37-7065-1BEC-540092E5ED6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0" t="-46" r="414" b="62722"/>
          <a:stretch/>
        </p:blipFill>
        <p:spPr>
          <a:xfrm>
            <a:off x="7194199" y="1410110"/>
            <a:ext cx="1781849" cy="1507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6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2" y="1238525"/>
            <a:ext cx="6740558" cy="499449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dirty="0">
                <a:solidFill>
                  <a:schemeClr val="bg1"/>
                </a:solidFill>
              </a:rPr>
              <a:t>Coloque os ferros por baixo do perfil na linha de direção do imã;</a:t>
            </a:r>
          </a:p>
          <a:p>
            <a:pPr>
              <a:lnSpc>
                <a:spcPct val="150000"/>
              </a:lnSpc>
              <a:buClrTx/>
            </a:pP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56AEF4A2-35A8-479B-9BE0-DAD3994B77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00" y="1410110"/>
            <a:ext cx="4544158" cy="4037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42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2" y="1238525"/>
            <a:ext cx="6740558" cy="499449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dirty="0">
                <a:solidFill>
                  <a:schemeClr val="bg1"/>
                </a:solidFill>
              </a:rPr>
              <a:t>Prenda a cinta de amarração pelo olhal móvel do imã;</a:t>
            </a:r>
          </a:p>
          <a:p>
            <a:pPr>
              <a:lnSpc>
                <a:spcPct val="150000"/>
              </a:lnSpc>
              <a:buClrTx/>
            </a:pPr>
            <a:r>
              <a:rPr lang="pt-BR" dirty="0">
                <a:solidFill>
                  <a:schemeClr val="bg1"/>
                </a:solidFill>
              </a:rPr>
              <a:t>Erga a peça pelo olhal da cinta.</a:t>
            </a:r>
          </a:p>
          <a:p>
            <a:pPr>
              <a:lnSpc>
                <a:spcPct val="150000"/>
              </a:lnSpc>
              <a:buClrTx/>
            </a:pP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56AEF4A2-35A8-479B-9BE0-DAD3994B77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00" y="1410110"/>
            <a:ext cx="4544158" cy="4037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77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0" y="1238524"/>
            <a:ext cx="6814906" cy="501491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  <a:buClrTx/>
            </a:pPr>
            <a:r>
              <a:rPr lang="pt-BR" sz="2600" dirty="0">
                <a:solidFill>
                  <a:schemeClr val="bg1"/>
                </a:solidFill>
              </a:rPr>
              <a:t>No gabarito, coloque a estrutura sobre cavaletes</a:t>
            </a:r>
          </a:p>
          <a:p>
            <a:pPr>
              <a:lnSpc>
                <a:spcPct val="150000"/>
              </a:lnSpc>
              <a:buClrTx/>
            </a:pPr>
            <a:r>
              <a:rPr lang="pt-BR" sz="2600" dirty="0">
                <a:solidFill>
                  <a:schemeClr val="bg1"/>
                </a:solidFill>
              </a:rPr>
              <a:t>Faça a remoção da estrutura do levantador: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400" dirty="0">
                <a:solidFill>
                  <a:schemeClr val="bg1"/>
                </a:solidFill>
              </a:rPr>
              <a:t>Segure a base de ferro e desmagnetize o levantador correspondente</a:t>
            </a:r>
          </a:p>
          <a:p>
            <a:pPr>
              <a:lnSpc>
                <a:spcPct val="150000"/>
              </a:lnSpc>
              <a:buClrTx/>
            </a:pPr>
            <a:r>
              <a:rPr lang="pt-BR" sz="2400" dirty="0">
                <a:solidFill>
                  <a:schemeClr val="bg1"/>
                </a:solidFill>
              </a:rPr>
              <a:t>Coloque o perfil no gabarito com os operadores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C239E26-BB5E-CF01-B173-FEEAC71A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46" y="1238524"/>
            <a:ext cx="4777273" cy="5014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841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Manutenção e cuidados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367406"/>
            <a:ext cx="11284717" cy="371503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Tx/>
            </a:pPr>
            <a:r>
              <a:rPr lang="pt-BR" sz="2200" dirty="0">
                <a:solidFill>
                  <a:schemeClr val="bg1"/>
                </a:solidFill>
              </a:rPr>
              <a:t>O dispositivo deve ser mantido desligado fora de uso; 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200" dirty="0">
                <a:solidFill>
                  <a:schemeClr val="bg1"/>
                </a:solidFill>
              </a:rPr>
              <a:t>A superfície de fixação deve ser mantida sempre limpa;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200" dirty="0">
                <a:solidFill>
                  <a:schemeClr val="bg1"/>
                </a:solidFill>
              </a:rPr>
              <a:t>Não bata o levantador para não afetar o seu desempenho;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200" dirty="0">
                <a:solidFill>
                  <a:schemeClr val="bg1"/>
                </a:solidFill>
              </a:rPr>
              <a:t>De acordo com o fabricante:</a:t>
            </a:r>
          </a:p>
          <a:p>
            <a:pPr lvl="2">
              <a:lnSpc>
                <a:spcPct val="150000"/>
              </a:lnSpc>
              <a:buClrTx/>
            </a:pPr>
            <a:r>
              <a:rPr lang="pt-BR" sz="2000" dirty="0">
                <a:solidFill>
                  <a:schemeClr val="bg1"/>
                </a:solidFill>
              </a:rPr>
              <a:t>O levantador magnético precisa ser calibrado uma vez por ano.</a:t>
            </a:r>
          </a:p>
        </p:txBody>
      </p:sp>
    </p:spTree>
    <p:extLst>
      <p:ext uri="{BB962C8B-B14F-4D97-AF65-F5344CB8AC3E}">
        <p14:creationId xmlns:p14="http://schemas.microsoft.com/office/powerpoint/2010/main" val="417964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Custo aproximado de material:</a:t>
            </a:r>
            <a:br>
              <a:rPr lang="pt-BR" sz="3000" dirty="0">
                <a:solidFill>
                  <a:schemeClr val="bg1"/>
                </a:solidFill>
              </a:rPr>
            </a:br>
            <a:br>
              <a:rPr lang="pt-BR" sz="3000" dirty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2939EEE-4695-4423-9FFD-D10FA8B5E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48673"/>
              </p:ext>
            </p:extLst>
          </p:nvPr>
        </p:nvGraphicFramePr>
        <p:xfrm>
          <a:off x="453641" y="1998344"/>
          <a:ext cx="11284717" cy="4230180"/>
        </p:xfrm>
        <a:graphic>
          <a:graphicData uri="http://schemas.openxmlformats.org/drawingml/2006/table">
            <a:tbl>
              <a:tblPr/>
              <a:tblGrid>
                <a:gridCol w="3559337">
                  <a:extLst>
                    <a:ext uri="{9D8B030D-6E8A-4147-A177-3AD203B41FA5}">
                      <a16:colId xmlns:a16="http://schemas.microsoft.com/office/drawing/2014/main" val="2942098318"/>
                    </a:ext>
                  </a:extLst>
                </a:gridCol>
                <a:gridCol w="3563015">
                  <a:extLst>
                    <a:ext uri="{9D8B030D-6E8A-4147-A177-3AD203B41FA5}">
                      <a16:colId xmlns:a16="http://schemas.microsoft.com/office/drawing/2014/main" val="2941742832"/>
                    </a:ext>
                  </a:extLst>
                </a:gridCol>
                <a:gridCol w="1382553">
                  <a:extLst>
                    <a:ext uri="{9D8B030D-6E8A-4147-A177-3AD203B41FA5}">
                      <a16:colId xmlns:a16="http://schemas.microsoft.com/office/drawing/2014/main" val="2129773356"/>
                    </a:ext>
                  </a:extLst>
                </a:gridCol>
                <a:gridCol w="661860">
                  <a:extLst>
                    <a:ext uri="{9D8B030D-6E8A-4147-A177-3AD203B41FA5}">
                      <a16:colId xmlns:a16="http://schemas.microsoft.com/office/drawing/2014/main" val="4261798869"/>
                    </a:ext>
                  </a:extLst>
                </a:gridCol>
                <a:gridCol w="1058976">
                  <a:extLst>
                    <a:ext uri="{9D8B030D-6E8A-4147-A177-3AD203B41FA5}">
                      <a16:colId xmlns:a16="http://schemas.microsoft.com/office/drawing/2014/main" val="4002215982"/>
                    </a:ext>
                  </a:extLst>
                </a:gridCol>
                <a:gridCol w="1058976">
                  <a:extLst>
                    <a:ext uri="{9D8B030D-6E8A-4147-A177-3AD203B41FA5}">
                      <a16:colId xmlns:a16="http://schemas.microsoft.com/office/drawing/2014/main" val="2054889126"/>
                    </a:ext>
                  </a:extLst>
                </a:gridCol>
              </a:tblGrid>
              <a:tr h="3295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UNIT. (R$)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QUANT.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(R$)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140277"/>
                  </a:ext>
                </a:extLst>
              </a:tr>
              <a:tr h="32951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KG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KG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228945"/>
                  </a:ext>
                </a:extLst>
              </a:tr>
              <a:tr h="9294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Levantador magnético 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Carga 100 kg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706131"/>
                  </a:ext>
                </a:extLst>
              </a:tr>
              <a:tr h="7040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Carga 200 kg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747878"/>
                  </a:ext>
                </a:extLst>
              </a:tr>
              <a:tr h="64776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EVA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Placa de EVA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34,32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274,56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274,56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85121"/>
                  </a:ext>
                </a:extLst>
              </a:tr>
              <a:tr h="7125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Cinta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Cinta de Amarração de 4 pontos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1015,98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1015,98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1015,98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84025"/>
                  </a:ext>
                </a:extLst>
              </a:tr>
              <a:tr h="57735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TOTAL: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2038,54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2382,54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2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32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Proposta b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(levantador magnético na vertical)</a:t>
            </a:r>
          </a:p>
        </p:txBody>
      </p:sp>
      <p:pic>
        <p:nvPicPr>
          <p:cNvPr id="5" name="Imagem 1"/>
          <p:cNvPicPr/>
          <p:nvPr/>
        </p:nvPicPr>
        <p:blipFill rotWithShape="1">
          <a:blip r:embed="rId2"/>
          <a:srcRect l="17659" t="4029" r="24381" b="10619"/>
          <a:stretch/>
        </p:blipFill>
        <p:spPr bwMode="auto">
          <a:xfrm>
            <a:off x="1996579" y="1174459"/>
            <a:ext cx="8534400" cy="49075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3966931-3526-0A76-5F5A-C4D44EAB529E}"/>
              </a:ext>
            </a:extLst>
          </p:cNvPr>
          <p:cNvSpPr txBox="1"/>
          <p:nvPr/>
        </p:nvSpPr>
        <p:spPr>
          <a:xfrm>
            <a:off x="6096000" y="5620353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Levantador magnéticos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1611933-8C0C-8154-EAF5-49D1E8D92071}"/>
              </a:ext>
            </a:extLst>
          </p:cNvPr>
          <p:cNvCxnSpPr>
            <a:cxnSpLocks/>
          </p:cNvCxnSpPr>
          <p:nvPr/>
        </p:nvCxnSpPr>
        <p:spPr>
          <a:xfrm flipV="1">
            <a:off x="7666892" y="5943518"/>
            <a:ext cx="680664" cy="76968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518397-BB63-20F0-5169-3B619A2F8CD9}"/>
              </a:ext>
            </a:extLst>
          </p:cNvPr>
          <p:cNvSpPr txBox="1"/>
          <p:nvPr/>
        </p:nvSpPr>
        <p:spPr>
          <a:xfrm>
            <a:off x="4123592" y="1322401"/>
            <a:ext cx="157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Olhal móvel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3A8A19B-CC18-B487-CB4A-711221DA841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697415" y="1507067"/>
            <a:ext cx="398585" cy="0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23822DB-5C83-6107-BC18-B303AF7A66B0}"/>
              </a:ext>
            </a:extLst>
          </p:cNvPr>
          <p:cNvSpPr txBox="1"/>
          <p:nvPr/>
        </p:nvSpPr>
        <p:spPr>
          <a:xfrm>
            <a:off x="8763000" y="2528391"/>
            <a:ext cx="208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Estrutura 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EFEEE72-1A8C-E1A7-4AB1-C8F8E0767C03}"/>
              </a:ext>
            </a:extLst>
          </p:cNvPr>
          <p:cNvCxnSpPr>
            <a:cxnSpLocks/>
          </p:cNvCxnSpPr>
          <p:nvPr/>
        </p:nvCxnSpPr>
        <p:spPr>
          <a:xfrm flipH="1">
            <a:off x="7930662" y="2787162"/>
            <a:ext cx="832338" cy="439615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6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(componentes)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Levantador Magnético | OXIMAG - Pronta entrega de 100 até 3000 Kg">
            <a:extLst>
              <a:ext uri="{FF2B5EF4-FFF2-40B4-BE49-F238E27FC236}">
                <a16:creationId xmlns:a16="http://schemas.microsoft.com/office/drawing/2014/main" id="{1579C6AF-1344-C8A1-4629-0B465068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" y="1964267"/>
            <a:ext cx="2453479" cy="245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a Preto 35 Cm X 27cm X 15 Mm - Kit 10 Placas Preta | MercadoLivre">
            <a:extLst>
              <a:ext uri="{FF2B5EF4-FFF2-40B4-BE49-F238E27FC236}">
                <a16:creationId xmlns:a16="http://schemas.microsoft.com/office/drawing/2014/main" id="{BC6F86BA-C9DB-3908-5B26-88CD76DDA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r="3222"/>
          <a:stretch/>
        </p:blipFill>
        <p:spPr bwMode="auto">
          <a:xfrm>
            <a:off x="8958106" y="1953866"/>
            <a:ext cx="2810187" cy="245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918450B-F120-1BE2-C614-58615A8593B4}"/>
              </a:ext>
            </a:extLst>
          </p:cNvPr>
          <p:cNvSpPr txBox="1"/>
          <p:nvPr/>
        </p:nvSpPr>
        <p:spPr>
          <a:xfrm>
            <a:off x="741134" y="4361774"/>
            <a:ext cx="198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 levantadores magnéticos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1A4562-409E-2B39-F7A9-1C58EEF67118}"/>
              </a:ext>
            </a:extLst>
          </p:cNvPr>
          <p:cNvSpPr txBox="1"/>
          <p:nvPr/>
        </p:nvSpPr>
        <p:spPr>
          <a:xfrm>
            <a:off x="3461251" y="4427650"/>
            <a:ext cx="191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Estrutura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31F3C1-AD4E-DB55-F285-5C92B5EDD554}"/>
              </a:ext>
            </a:extLst>
          </p:cNvPr>
          <p:cNvSpPr txBox="1"/>
          <p:nvPr/>
        </p:nvSpPr>
        <p:spPr>
          <a:xfrm>
            <a:off x="9308933" y="4419603"/>
            <a:ext cx="21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EVA de proteção</a:t>
            </a:r>
          </a:p>
        </p:txBody>
      </p:sp>
      <p:pic>
        <p:nvPicPr>
          <p:cNvPr id="1032" name="Picture 8" descr="BARRA CHATA 1020 1&quot; X 3/8&quot; - Barras">
            <a:extLst>
              <a:ext uri="{FF2B5EF4-FFF2-40B4-BE49-F238E27FC236}">
                <a16:creationId xmlns:a16="http://schemas.microsoft.com/office/drawing/2014/main" id="{4053F169-E4B8-0045-1D5D-8A7BE4339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9305" r="10531" b="21548"/>
          <a:stretch/>
        </p:blipFill>
        <p:spPr bwMode="auto">
          <a:xfrm>
            <a:off x="6045788" y="1964267"/>
            <a:ext cx="2658726" cy="239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709C24-619B-F2B8-57ED-6CBD62A5CB01}"/>
              </a:ext>
            </a:extLst>
          </p:cNvPr>
          <p:cNvSpPr txBox="1"/>
          <p:nvPr/>
        </p:nvSpPr>
        <p:spPr>
          <a:xfrm>
            <a:off x="6113669" y="4500273"/>
            <a:ext cx="214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 Bases de ferro fundido dúctil </a:t>
            </a:r>
          </a:p>
        </p:txBody>
      </p:sp>
      <p:pic>
        <p:nvPicPr>
          <p:cNvPr id="7" name="Imagem 1">
            <a:extLst>
              <a:ext uri="{FF2B5EF4-FFF2-40B4-BE49-F238E27FC236}">
                <a16:creationId xmlns:a16="http://schemas.microsoft.com/office/drawing/2014/main" id="{5E498AEC-EB59-3138-8B8D-B1444767E3B3}"/>
              </a:ext>
            </a:extLst>
          </p:cNvPr>
          <p:cNvPicPr/>
          <p:nvPr/>
        </p:nvPicPr>
        <p:blipFill rotWithShape="1">
          <a:blip r:embed="rId5"/>
          <a:srcRect l="17659" t="4029" r="24381" b="10619"/>
          <a:stretch/>
        </p:blipFill>
        <p:spPr bwMode="auto">
          <a:xfrm>
            <a:off x="3098503" y="2030143"/>
            <a:ext cx="2810187" cy="2397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643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B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5642359" cy="54575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2600" dirty="0">
                <a:solidFill>
                  <a:schemeClr val="bg1"/>
                </a:solidFill>
              </a:rPr>
              <a:t>Apoie a estrutura sobre o perfil próximo do centro</a:t>
            </a:r>
          </a:p>
          <a:p>
            <a:pPr>
              <a:lnSpc>
                <a:spcPct val="150000"/>
              </a:lnSpc>
              <a:buClrTx/>
            </a:pPr>
            <a:r>
              <a:rPr lang="pt-BR" sz="2600" dirty="0">
                <a:solidFill>
                  <a:schemeClr val="bg1"/>
                </a:solidFill>
              </a:rPr>
              <a:t>O olhal deve estar pra fora do perfil para não encostar na hora de levantar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4" name="Imagem 4"/>
          <p:cNvPicPr/>
          <p:nvPr/>
        </p:nvPicPr>
        <p:blipFill rotWithShape="1">
          <a:blip r:embed="rId2"/>
          <a:srcRect l="661" t="6878" r="15343" b="12434"/>
          <a:stretch/>
        </p:blipFill>
        <p:spPr bwMode="auto">
          <a:xfrm>
            <a:off x="5950853" y="1723292"/>
            <a:ext cx="5787506" cy="43170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825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B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95" y="1238524"/>
            <a:ext cx="5898905" cy="54575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2600" dirty="0">
                <a:solidFill>
                  <a:schemeClr val="bg1"/>
                </a:solidFill>
              </a:rPr>
              <a:t>Coloque as bases de ferro abaixo do perfil </a:t>
            </a:r>
          </a:p>
          <a:p>
            <a:pPr>
              <a:lnSpc>
                <a:spcPct val="150000"/>
              </a:lnSpc>
              <a:buClrTx/>
            </a:pPr>
            <a:r>
              <a:rPr lang="pt-BR" sz="2600" dirty="0">
                <a:solidFill>
                  <a:schemeClr val="bg1"/>
                </a:solidFill>
              </a:rPr>
              <a:t>As bases e os levantadores devem ter uma proteção () para não danificar a estrutura </a:t>
            </a:r>
          </a:p>
          <a:p>
            <a:pPr>
              <a:lnSpc>
                <a:spcPct val="150000"/>
              </a:lnSpc>
              <a:buClrTx/>
            </a:pPr>
            <a:r>
              <a:rPr lang="pt-BR" sz="2600" dirty="0">
                <a:solidFill>
                  <a:schemeClr val="bg1"/>
                </a:solidFill>
              </a:rPr>
              <a:t>Ligue os levantadores magnéticos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" t="5555" r="10715" b="11112"/>
          <a:stretch/>
        </p:blipFill>
        <p:spPr bwMode="auto">
          <a:xfrm>
            <a:off x="5894508" y="1727052"/>
            <a:ext cx="6100397" cy="44804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579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pessoa, foto, homem, frente&#10;&#10;Descrição gerada automaticamente">
            <a:extLst>
              <a:ext uri="{FF2B5EF4-FFF2-40B4-BE49-F238E27FC236}">
                <a16:creationId xmlns:a16="http://schemas.microsoft.com/office/drawing/2014/main" id="{2365D1AA-29AB-AAF7-78F1-0DEA4400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2" y="1853639"/>
            <a:ext cx="1987133" cy="2022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B936FC-85F6-4C32-8895-B6404F1ECA66}"/>
              </a:ext>
            </a:extLst>
          </p:cNvPr>
          <p:cNvSpPr txBox="1"/>
          <p:nvPr/>
        </p:nvSpPr>
        <p:spPr>
          <a:xfrm>
            <a:off x="9495957" y="4174362"/>
            <a:ext cx="265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Zaqueu Adil Gomes Luzia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3C27AB-4335-4CF6-5F9A-1F7DF9FA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957" y="1886989"/>
            <a:ext cx="2022337" cy="20223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EA47A-F338-D3F6-EA3A-5B7FF9FA9657}"/>
              </a:ext>
            </a:extLst>
          </p:cNvPr>
          <p:cNvSpPr txBox="1"/>
          <p:nvPr/>
        </p:nvSpPr>
        <p:spPr>
          <a:xfrm>
            <a:off x="484391" y="4174360"/>
            <a:ext cx="265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Diego Freire de Almeida</a:t>
            </a:r>
          </a:p>
        </p:txBody>
      </p:sp>
      <p:pic>
        <p:nvPicPr>
          <p:cNvPr id="14" name="Imagem 13" descr="Homem com camiseta preta&#10;&#10;Descrição gerada automaticamente">
            <a:extLst>
              <a:ext uri="{FF2B5EF4-FFF2-40B4-BE49-F238E27FC236}">
                <a16:creationId xmlns:a16="http://schemas.microsoft.com/office/drawing/2014/main" id="{F76C02BB-1C36-4D88-9E8A-792C8DD25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2" b="31411"/>
          <a:stretch/>
        </p:blipFill>
        <p:spPr>
          <a:xfrm>
            <a:off x="3347643" y="1820290"/>
            <a:ext cx="2022337" cy="20890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478214-BCC7-0D4E-5E44-C205906725FA}"/>
              </a:ext>
            </a:extLst>
          </p:cNvPr>
          <p:cNvSpPr txBox="1"/>
          <p:nvPr/>
        </p:nvSpPr>
        <p:spPr>
          <a:xfrm>
            <a:off x="3347643" y="4172374"/>
            <a:ext cx="265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Gustavo Henrique Arouca Rosa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FF2FEC3-2E80-73CF-FE95-603F9913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576" y="95247"/>
            <a:ext cx="8534400" cy="95933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Integrantes:</a:t>
            </a:r>
          </a:p>
        </p:txBody>
      </p:sp>
      <p:pic>
        <p:nvPicPr>
          <p:cNvPr id="3" name="Imagem 2" descr="Homem com óculos de grau&#10;&#10;Descrição gerada automaticamente">
            <a:extLst>
              <a:ext uri="{FF2B5EF4-FFF2-40B4-BE49-F238E27FC236}">
                <a16:creationId xmlns:a16="http://schemas.microsoft.com/office/drawing/2014/main" id="{3286C3B0-AA37-EFB4-4AB1-D9663B9642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60" t="15378" r="4246" b="8590"/>
          <a:stretch/>
        </p:blipFill>
        <p:spPr>
          <a:xfrm>
            <a:off x="6366398" y="1786940"/>
            <a:ext cx="2133141" cy="20890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137E010-11A1-8B34-9071-AFEBCD4AC16B}"/>
              </a:ext>
            </a:extLst>
          </p:cNvPr>
          <p:cNvSpPr txBox="1"/>
          <p:nvPr/>
        </p:nvSpPr>
        <p:spPr>
          <a:xfrm>
            <a:off x="6421800" y="4174360"/>
            <a:ext cx="265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Thiago dos Santos</a:t>
            </a:r>
          </a:p>
        </p:txBody>
      </p:sp>
    </p:spTree>
    <p:extLst>
      <p:ext uri="{BB962C8B-B14F-4D97-AF65-F5344CB8AC3E}">
        <p14:creationId xmlns:p14="http://schemas.microsoft.com/office/powerpoint/2010/main" val="3106532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B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5642359" cy="54575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2600" dirty="0">
                <a:solidFill>
                  <a:schemeClr val="bg1"/>
                </a:solidFill>
              </a:rPr>
              <a:t>Prenda a corda no olhal da estrutura e erga a estrutura</a:t>
            </a:r>
            <a:br>
              <a:rPr lang="pt-BR" sz="26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9" name="Imagem 8" descr="Uma imagem contendo guindaste, mesa&#10;&#10;Descrição gerada automaticamente">
            <a:extLst>
              <a:ext uri="{FF2B5EF4-FFF2-40B4-BE49-F238E27FC236}">
                <a16:creationId xmlns:a16="http://schemas.microsoft.com/office/drawing/2014/main" id="{01AC3978-BC5D-F532-0CC6-E196B311F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552" b="18882"/>
          <a:stretch/>
        </p:blipFill>
        <p:spPr>
          <a:xfrm>
            <a:off x="6294712" y="999378"/>
            <a:ext cx="5897288" cy="50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7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B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5642359" cy="5457551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50000"/>
              </a:lnSpc>
              <a:buClrTx/>
            </a:pPr>
            <a:r>
              <a:rPr lang="pt-BR" sz="2600" dirty="0">
                <a:solidFill>
                  <a:schemeClr val="bg1"/>
                </a:solidFill>
              </a:rPr>
              <a:t>No gabarito, prenda o perfil na peça com a estrutura do levantador</a:t>
            </a:r>
          </a:p>
          <a:p>
            <a:pPr>
              <a:lnSpc>
                <a:spcPct val="150000"/>
              </a:lnSpc>
              <a:buClrTx/>
            </a:pPr>
            <a:r>
              <a:rPr lang="pt-BR" sz="2600" dirty="0">
                <a:solidFill>
                  <a:schemeClr val="bg1"/>
                </a:solidFill>
              </a:rPr>
              <a:t>Após prender o perfil, faça a remoção da estrutura do levantador: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400" dirty="0">
                <a:solidFill>
                  <a:schemeClr val="bg1"/>
                </a:solidFill>
              </a:rPr>
              <a:t>Segure a base de ferro e desmagnetize o levantador correspondente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670CC69D-3B3C-E7DF-4D22-C1D2D8FD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289" y="1399593"/>
            <a:ext cx="5642360" cy="4669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405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B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chemeClr val="bg1"/>
                </a:solidFill>
              </a:rPr>
              <a:t>manutenção e cuidados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Tx/>
            </a:pPr>
            <a:r>
              <a:rPr lang="pt-BR" sz="2200" dirty="0">
                <a:solidFill>
                  <a:schemeClr val="bg1"/>
                </a:solidFill>
              </a:rPr>
              <a:t>O dispositivo de elevação deve ser mantido desligado;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200" dirty="0">
                <a:solidFill>
                  <a:schemeClr val="bg1"/>
                </a:solidFill>
              </a:rPr>
              <a:t>A superfície de fixação do levantador deve ser mantida sempre limpa;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200" dirty="0">
                <a:solidFill>
                  <a:schemeClr val="bg1"/>
                </a:solidFill>
              </a:rPr>
              <a:t>Não bata o levantador para não afetar o seu desempenho;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200" dirty="0">
                <a:solidFill>
                  <a:schemeClr val="bg1"/>
                </a:solidFill>
              </a:rPr>
              <a:t>De acordo com o fabricante:</a:t>
            </a:r>
          </a:p>
          <a:p>
            <a:pPr lvl="2">
              <a:lnSpc>
                <a:spcPct val="150000"/>
              </a:lnSpc>
              <a:buClrTx/>
            </a:pPr>
            <a:r>
              <a:rPr lang="pt-BR" sz="2000" dirty="0">
                <a:solidFill>
                  <a:schemeClr val="bg1"/>
                </a:solidFill>
              </a:rPr>
              <a:t>O levantador magnético precisa ser calibrado uma vez por ano.</a:t>
            </a:r>
            <a:endParaRPr lang="pt-BR" sz="22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Tx/>
            </a:pPr>
            <a:r>
              <a:rPr lang="pt-BR" sz="2200" dirty="0">
                <a:solidFill>
                  <a:schemeClr val="bg1"/>
                </a:solidFill>
              </a:rPr>
              <a:t>Os pinos de travamento devem ser inspecionados;</a:t>
            </a:r>
          </a:p>
          <a:p>
            <a:pPr lvl="2">
              <a:lnSpc>
                <a:spcPct val="150000"/>
              </a:lnSpc>
              <a:buClrTx/>
            </a:pPr>
            <a:r>
              <a:rPr lang="pt-BR" sz="2000" dirty="0">
                <a:solidFill>
                  <a:schemeClr val="bg1"/>
                </a:solidFill>
              </a:rPr>
              <a:t>Devem ser substituídos a qualquer sinal de dano ou desgaste.</a:t>
            </a:r>
          </a:p>
        </p:txBody>
      </p:sp>
    </p:spTree>
    <p:extLst>
      <p:ext uri="{BB962C8B-B14F-4D97-AF65-F5344CB8AC3E}">
        <p14:creationId xmlns:p14="http://schemas.microsoft.com/office/powerpoint/2010/main" val="73273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B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chemeClr val="bg1"/>
                </a:solidFill>
              </a:rPr>
              <a:t>levantador magnético vertical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Custo aproximado de material:</a:t>
            </a:r>
            <a:br>
              <a:rPr lang="pt-BR" sz="3000" dirty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895EAD7-7E71-4156-BE73-B533A0C91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66373"/>
              </p:ext>
            </p:extLst>
          </p:nvPr>
        </p:nvGraphicFramePr>
        <p:xfrm>
          <a:off x="453641" y="1895249"/>
          <a:ext cx="11284716" cy="4412644"/>
        </p:xfrm>
        <a:graphic>
          <a:graphicData uri="http://schemas.openxmlformats.org/drawingml/2006/table">
            <a:tbl>
              <a:tblPr/>
              <a:tblGrid>
                <a:gridCol w="3559338">
                  <a:extLst>
                    <a:ext uri="{9D8B030D-6E8A-4147-A177-3AD203B41FA5}">
                      <a16:colId xmlns:a16="http://schemas.microsoft.com/office/drawing/2014/main" val="611383648"/>
                    </a:ext>
                  </a:extLst>
                </a:gridCol>
                <a:gridCol w="3563015">
                  <a:extLst>
                    <a:ext uri="{9D8B030D-6E8A-4147-A177-3AD203B41FA5}">
                      <a16:colId xmlns:a16="http://schemas.microsoft.com/office/drawing/2014/main" val="960796542"/>
                    </a:ext>
                  </a:extLst>
                </a:gridCol>
                <a:gridCol w="1382552">
                  <a:extLst>
                    <a:ext uri="{9D8B030D-6E8A-4147-A177-3AD203B41FA5}">
                      <a16:colId xmlns:a16="http://schemas.microsoft.com/office/drawing/2014/main" val="3407925351"/>
                    </a:ext>
                  </a:extLst>
                </a:gridCol>
                <a:gridCol w="661859">
                  <a:extLst>
                    <a:ext uri="{9D8B030D-6E8A-4147-A177-3AD203B41FA5}">
                      <a16:colId xmlns:a16="http://schemas.microsoft.com/office/drawing/2014/main" val="1815168406"/>
                    </a:ext>
                  </a:extLst>
                </a:gridCol>
                <a:gridCol w="1058976">
                  <a:extLst>
                    <a:ext uri="{9D8B030D-6E8A-4147-A177-3AD203B41FA5}">
                      <a16:colId xmlns:a16="http://schemas.microsoft.com/office/drawing/2014/main" val="484004548"/>
                    </a:ext>
                  </a:extLst>
                </a:gridCol>
                <a:gridCol w="1058976">
                  <a:extLst>
                    <a:ext uri="{9D8B030D-6E8A-4147-A177-3AD203B41FA5}">
                      <a16:colId xmlns:a16="http://schemas.microsoft.com/office/drawing/2014/main" val="460729525"/>
                    </a:ext>
                  </a:extLst>
                </a:gridCol>
              </a:tblGrid>
              <a:tr h="3179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UNIT. (R$)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QUANT.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(R$)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00466"/>
                  </a:ext>
                </a:extLst>
              </a:tr>
              <a:tr h="31790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KG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KG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80225"/>
                  </a:ext>
                </a:extLst>
              </a:tr>
              <a:tr h="7608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Levantador magnético 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Carga 100 kg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24329"/>
                  </a:ext>
                </a:extLst>
              </a:tr>
              <a:tr h="6249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Carga 200 kg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60385"/>
                  </a:ext>
                </a:extLst>
              </a:tr>
              <a:tr h="6113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EVA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Placa de EVA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274,56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274,56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45871"/>
                  </a:ext>
                </a:extLst>
              </a:tr>
              <a:tr h="5841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Pino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pino de fixação na estrutura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046437"/>
                  </a:ext>
                </a:extLst>
              </a:tr>
              <a:tr h="5841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Estrutura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Estrutura para elevação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(valor a definir)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28095"/>
                  </a:ext>
                </a:extLst>
              </a:tr>
              <a:tr h="61135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TOTAL: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1040,56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1384,56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92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32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Abertura para comentários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91CF95C-7AF3-494B-8898-DDE423D42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991" y="1217900"/>
            <a:ext cx="6440018" cy="5411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8648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4000"/>
            <a:lum/>
          </a:blip>
          <a:srcRect/>
          <a:stretch>
            <a:fillRect l="-94000" r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E6FEEB-8DB2-D319-43E6-9E5E2B6A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343" y="5130526"/>
            <a:ext cx="10755313" cy="1342918"/>
          </a:xfrm>
        </p:spPr>
        <p:txBody>
          <a:bodyPr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8275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4AA00-BEAA-9E0F-B040-EF11564292A7}"/>
              </a:ext>
            </a:extLst>
          </p:cNvPr>
          <p:cNvSpPr/>
          <p:nvPr/>
        </p:nvSpPr>
        <p:spPr>
          <a:xfrm>
            <a:off x="990599" y="397565"/>
            <a:ext cx="10210800" cy="57116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0EFF6CE-AABA-96F0-92D5-C40D47F82B94}"/>
              </a:ext>
            </a:extLst>
          </p:cNvPr>
          <p:cNvSpPr txBox="1">
            <a:spLocks/>
          </p:cNvSpPr>
          <p:nvPr/>
        </p:nvSpPr>
        <p:spPr>
          <a:xfrm>
            <a:off x="1208460" y="0"/>
            <a:ext cx="9775077" cy="686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pt-BR" sz="5700" b="1" u="sng" dirty="0">
                <a:solidFill>
                  <a:schemeClr val="bg1"/>
                </a:solidFill>
              </a:rPr>
              <a:t>Sumário</a:t>
            </a: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Apresentação do Desafio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Levantamento de Campo </a:t>
            </a:r>
            <a:r>
              <a:rPr lang="pt-BR" sz="1800" dirty="0">
                <a:solidFill>
                  <a:schemeClr val="bg1"/>
                </a:solidFill>
              </a:rPr>
              <a:t>(Visita Técnica)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Proposta A </a:t>
            </a:r>
            <a:r>
              <a:rPr lang="pt-BR" sz="1800" dirty="0">
                <a:solidFill>
                  <a:schemeClr val="bg1"/>
                </a:solidFill>
              </a:rPr>
              <a:t>(Levantador Magnético na Horizontal)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Proposta B </a:t>
            </a:r>
            <a:r>
              <a:rPr lang="pt-BR" sz="1800" dirty="0">
                <a:solidFill>
                  <a:schemeClr val="bg1"/>
                </a:solidFill>
              </a:rPr>
              <a:t>(Levantador Magnético na Vertical)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Abertura para comentários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Encerramento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1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Apresentação do desafio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383" y="1235249"/>
            <a:ext cx="4141898" cy="5014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25" y="1507067"/>
            <a:ext cx="6009524" cy="4561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547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Apresentação do 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14A3-2CC0-4AC0-8145-C106AECB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3" y="1507067"/>
            <a:ext cx="7496282" cy="47558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2400" dirty="0">
                <a:solidFill>
                  <a:schemeClr val="bg1"/>
                </a:solidFill>
              </a:rPr>
              <a:t>Remoção e movimentação até o gabarito;</a:t>
            </a:r>
          </a:p>
          <a:p>
            <a:pPr>
              <a:lnSpc>
                <a:spcPct val="150000"/>
              </a:lnSpc>
              <a:buClrTx/>
            </a:pPr>
            <a:r>
              <a:rPr lang="pt-BR" sz="2400" dirty="0">
                <a:solidFill>
                  <a:schemeClr val="bg1"/>
                </a:solidFill>
              </a:rPr>
              <a:t>Atualmente feita por funcionários;</a:t>
            </a:r>
          </a:p>
          <a:p>
            <a:pPr>
              <a:lnSpc>
                <a:spcPct val="150000"/>
              </a:lnSpc>
              <a:buClrTx/>
            </a:pPr>
            <a:r>
              <a:rPr lang="pt-BR" sz="2400" dirty="0">
                <a:solidFill>
                  <a:schemeClr val="bg1"/>
                </a:solidFill>
              </a:rPr>
              <a:t>Desafio proposto ao grupo: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000" dirty="0">
                <a:solidFill>
                  <a:schemeClr val="bg1"/>
                </a:solidFill>
              </a:rPr>
              <a:t>Melhorar a ergonomia para os operadores.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Tx/>
            </a:pPr>
            <a:r>
              <a:rPr lang="pt-BR" sz="2000" dirty="0">
                <a:solidFill>
                  <a:schemeClr val="bg1"/>
                </a:solidFill>
              </a:rPr>
              <a:t>Melhoria do transporte dos perfis aeronáuticos;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000" dirty="0">
                <a:solidFill>
                  <a:schemeClr val="bg1"/>
                </a:solidFill>
              </a:rPr>
              <a:t>Maior facilidade;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5F5597B-3B10-4310-8B11-15125F70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736" y="875397"/>
            <a:ext cx="2609873" cy="2821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1BC993E-E610-4D6E-9119-852BF9222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17" y="3696559"/>
            <a:ext cx="3380685" cy="2566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539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Levantamento de campo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(Visita técnica)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14A3-2CC0-4AC0-8145-C106AECB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2" y="1247966"/>
            <a:ext cx="11284717" cy="5499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2800" dirty="0">
                <a:solidFill>
                  <a:schemeClr val="bg1"/>
                </a:solidFill>
              </a:rPr>
              <a:t>1° visita - Dia 22 de março;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400" dirty="0">
                <a:solidFill>
                  <a:schemeClr val="bg1"/>
                </a:solidFill>
              </a:rPr>
              <a:t>Entendimento do desafio e início das propostas;</a:t>
            </a:r>
          </a:p>
          <a:p>
            <a:pPr lvl="1">
              <a:lnSpc>
                <a:spcPct val="150000"/>
              </a:lnSpc>
              <a:buClrTx/>
            </a:pPr>
            <a:endParaRPr lang="pt-B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Tx/>
            </a:pPr>
            <a:r>
              <a:rPr lang="pt-BR" sz="2800" dirty="0">
                <a:solidFill>
                  <a:schemeClr val="bg1"/>
                </a:solidFill>
              </a:rPr>
              <a:t>2° visita - Dia 03 de maio;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2000" dirty="0">
                <a:solidFill>
                  <a:schemeClr val="bg1"/>
                </a:solidFill>
              </a:rPr>
              <a:t>Melhoria das propostas com supressão de dúvidas.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5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199625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Levantador magnético</a:t>
            </a:r>
          </a:p>
        </p:txBody>
      </p:sp>
      <p:pic>
        <p:nvPicPr>
          <p:cNvPr id="5" name="Imagem 10" descr="Levantador Magnético">
            <a:extLst>
              <a:ext uri="{FF2B5EF4-FFF2-40B4-BE49-F238E27FC236}">
                <a16:creationId xmlns:a16="http://schemas.microsoft.com/office/drawing/2014/main" id="{1E83E6F9-6F30-4760-B529-5724A39BDE9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4729" y="1199625"/>
            <a:ext cx="6854139" cy="4727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3D55E09-1D07-4ED9-A068-846042CA395C}"/>
              </a:ext>
            </a:extLst>
          </p:cNvPr>
          <p:cNvSpPr/>
          <p:nvPr/>
        </p:nvSpPr>
        <p:spPr>
          <a:xfrm>
            <a:off x="-43962" y="1285219"/>
            <a:ext cx="5327008" cy="4919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ClrTx/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bg2"/>
                </a:solidFill>
              </a:rPr>
              <a:t>Estrutura:</a:t>
            </a:r>
            <a:r>
              <a:rPr lang="pt-BR" dirty="0">
                <a:solidFill>
                  <a:schemeClr val="bg1"/>
                </a:solidFill>
              </a:rPr>
              <a:t> Aço carbono</a:t>
            </a:r>
          </a:p>
          <a:p>
            <a:pPr marL="742950" lvl="1" indent="-285750">
              <a:lnSpc>
                <a:spcPct val="200000"/>
              </a:lnSpc>
              <a:buClrTx/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bg2"/>
                </a:solidFill>
              </a:rPr>
              <a:t>Distância máxima:</a:t>
            </a:r>
            <a:r>
              <a:rPr lang="pt-BR" sz="2000" dirty="0">
                <a:solidFill>
                  <a:schemeClr val="bg2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Contato direto</a:t>
            </a:r>
          </a:p>
          <a:p>
            <a:pPr marL="742950" lvl="1" indent="-285750">
              <a:lnSpc>
                <a:spcPct val="200000"/>
              </a:lnSpc>
              <a:buClrTx/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bg2"/>
                </a:solidFill>
              </a:rPr>
              <a:t>Magnetização:</a:t>
            </a:r>
            <a:r>
              <a:rPr lang="pt-BR" dirty="0">
                <a:solidFill>
                  <a:schemeClr val="bg1"/>
                </a:solidFill>
              </a:rPr>
              <a:t> Neodímio</a:t>
            </a:r>
          </a:p>
          <a:p>
            <a:pPr marL="742950" lvl="1" indent="-285750">
              <a:lnSpc>
                <a:spcPct val="200000"/>
              </a:lnSpc>
              <a:buClrTx/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bg2"/>
                </a:solidFill>
              </a:rPr>
              <a:t>Temperatura de Trabalho:</a:t>
            </a:r>
            <a:r>
              <a:rPr lang="pt-BR" sz="2000" dirty="0">
                <a:solidFill>
                  <a:schemeClr val="bg2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até 80 °C</a:t>
            </a:r>
          </a:p>
          <a:p>
            <a:pPr marL="742950" lvl="1" indent="-285750">
              <a:lnSpc>
                <a:spcPct val="200000"/>
              </a:lnSpc>
              <a:buClrTx/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bg2"/>
                </a:solidFill>
              </a:rPr>
              <a:t>Sistema:</a:t>
            </a:r>
            <a:r>
              <a:rPr lang="pt-BR" sz="2000" dirty="0">
                <a:solidFill>
                  <a:schemeClr val="bg2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Magnético</a:t>
            </a:r>
          </a:p>
          <a:p>
            <a:pPr marL="742950" lvl="1" indent="-285750">
              <a:lnSpc>
                <a:spcPct val="200000"/>
              </a:lnSpc>
              <a:buClrTx/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bg2"/>
                </a:solidFill>
              </a:rPr>
              <a:t>Acionamento:</a:t>
            </a:r>
            <a:r>
              <a:rPr lang="pt-BR" sz="2000" dirty="0">
                <a:solidFill>
                  <a:schemeClr val="bg2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Por alavanca</a:t>
            </a:r>
          </a:p>
          <a:p>
            <a:pPr marL="742950" lvl="1" indent="-285750">
              <a:lnSpc>
                <a:spcPct val="200000"/>
              </a:lnSpc>
              <a:buClrTx/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bg2"/>
                </a:solidFill>
              </a:rPr>
              <a:t>Acabamento:</a:t>
            </a:r>
            <a:r>
              <a:rPr lang="pt-BR" sz="2000" dirty="0">
                <a:solidFill>
                  <a:schemeClr val="bg2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Pintura epóxi</a:t>
            </a:r>
          </a:p>
          <a:p>
            <a:pPr marL="742950" lvl="1" indent="-285750">
              <a:lnSpc>
                <a:spcPct val="200000"/>
              </a:lnSpc>
              <a:buClrTx/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bg2"/>
                </a:solidFill>
              </a:rPr>
              <a:t>Olhal:</a:t>
            </a:r>
            <a:r>
              <a:rPr lang="pt-BR" sz="2000" dirty="0">
                <a:solidFill>
                  <a:schemeClr val="bg2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Fixo ou Móvel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9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(levantador magnético na horizontal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rgbClr val="FF0000"/>
                </a:solidFill>
              </a:rPr>
              <a:t>trocar foto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9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65" y="1263691"/>
            <a:ext cx="6806269" cy="5036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550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(componentes)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Levantador Magnético | OXIMAG - Pronta entrega de 100 até 3000 Kg">
            <a:extLst>
              <a:ext uri="{FF2B5EF4-FFF2-40B4-BE49-F238E27FC236}">
                <a16:creationId xmlns:a16="http://schemas.microsoft.com/office/drawing/2014/main" id="{1579C6AF-1344-C8A1-4629-0B465068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" y="1964267"/>
            <a:ext cx="2453479" cy="245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nta Elevação de Carga Leg 4 4.2 ton 3 mts Fator Seg: 4:1 Normatizada NBR">
            <a:extLst>
              <a:ext uri="{FF2B5EF4-FFF2-40B4-BE49-F238E27FC236}">
                <a16:creationId xmlns:a16="http://schemas.microsoft.com/office/drawing/2014/main" id="{CE51793D-93FF-3A8A-0829-31ACA021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292" y="1964267"/>
            <a:ext cx="2401392" cy="239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a Preto 35 Cm X 27cm X 15 Mm - Kit 10 Placas Preta | MercadoLivre">
            <a:extLst>
              <a:ext uri="{FF2B5EF4-FFF2-40B4-BE49-F238E27FC236}">
                <a16:creationId xmlns:a16="http://schemas.microsoft.com/office/drawing/2014/main" id="{BC6F86BA-C9DB-3908-5B26-88CD76DDA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r="3222"/>
          <a:stretch/>
        </p:blipFill>
        <p:spPr bwMode="auto">
          <a:xfrm>
            <a:off x="8958106" y="1953866"/>
            <a:ext cx="2810187" cy="245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918450B-F120-1BE2-C614-58615A8593B4}"/>
              </a:ext>
            </a:extLst>
          </p:cNvPr>
          <p:cNvSpPr txBox="1"/>
          <p:nvPr/>
        </p:nvSpPr>
        <p:spPr>
          <a:xfrm>
            <a:off x="741134" y="4361774"/>
            <a:ext cx="198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 levantadores magnéticos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1A4562-409E-2B39-F7A9-1C58EEF67118}"/>
              </a:ext>
            </a:extLst>
          </p:cNvPr>
          <p:cNvSpPr txBox="1"/>
          <p:nvPr/>
        </p:nvSpPr>
        <p:spPr>
          <a:xfrm>
            <a:off x="3448657" y="4279246"/>
            <a:ext cx="191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Cinta de amarração de 4 pernas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31F3C1-AD4E-DB55-F285-5C92B5EDD554}"/>
              </a:ext>
            </a:extLst>
          </p:cNvPr>
          <p:cNvSpPr txBox="1"/>
          <p:nvPr/>
        </p:nvSpPr>
        <p:spPr>
          <a:xfrm>
            <a:off x="9308933" y="4419603"/>
            <a:ext cx="21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EVA de proteção</a:t>
            </a:r>
          </a:p>
        </p:txBody>
      </p:sp>
      <p:pic>
        <p:nvPicPr>
          <p:cNvPr id="1032" name="Picture 8" descr="BARRA CHATA 1020 1&quot; X 3/8&quot; - Barras">
            <a:extLst>
              <a:ext uri="{FF2B5EF4-FFF2-40B4-BE49-F238E27FC236}">
                <a16:creationId xmlns:a16="http://schemas.microsoft.com/office/drawing/2014/main" id="{4053F169-E4B8-0045-1D5D-8A7BE4339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9305" r="10531" b="21548"/>
          <a:stretch/>
        </p:blipFill>
        <p:spPr bwMode="auto">
          <a:xfrm>
            <a:off x="5855273" y="1981852"/>
            <a:ext cx="2658726" cy="239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709C24-619B-F2B8-57ED-6CBD62A5CB01}"/>
              </a:ext>
            </a:extLst>
          </p:cNvPr>
          <p:cNvSpPr txBox="1"/>
          <p:nvPr/>
        </p:nvSpPr>
        <p:spPr>
          <a:xfrm>
            <a:off x="6113669" y="4500273"/>
            <a:ext cx="24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 Bases de ferro fundido dúctil</a:t>
            </a:r>
          </a:p>
        </p:txBody>
      </p:sp>
    </p:spTree>
    <p:extLst>
      <p:ext uri="{BB962C8B-B14F-4D97-AF65-F5344CB8AC3E}">
        <p14:creationId xmlns:p14="http://schemas.microsoft.com/office/powerpoint/2010/main" val="96842484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13A3801DDC61F42B58D0E0132EEC69E" ma:contentTypeVersion="12" ma:contentTypeDescription="Crie um novo documento." ma:contentTypeScope="" ma:versionID="2a6d0298ec58a862d36661825f7c0810">
  <xsd:schema xmlns:xsd="http://www.w3.org/2001/XMLSchema" xmlns:xs="http://www.w3.org/2001/XMLSchema" xmlns:p="http://schemas.microsoft.com/office/2006/metadata/properties" xmlns:ns2="76fdda6e-b913-4eca-96ff-93325d63111e" xmlns:ns3="ec5e851c-c814-46c1-aa13-8dfc42532597" targetNamespace="http://schemas.microsoft.com/office/2006/metadata/properties" ma:root="true" ma:fieldsID="f14230f799c066d8ce18b56d985a733a" ns2:_="" ns3:_="">
    <xsd:import namespace="76fdda6e-b913-4eca-96ff-93325d63111e"/>
    <xsd:import namespace="ec5e851c-c814-46c1-aa13-8dfc425325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fdda6e-b913-4eca-96ff-93325d6311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e851c-c814-46c1-aa13-8dfc425325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b4e864f-e745-4c6a-9f88-c69a23c49656}" ma:internalName="TaxCatchAll" ma:showField="CatchAllData" ma:web="ec5e851c-c814-46c1-aa13-8dfc425325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c5e851c-c814-46c1-aa13-8dfc42532597" xsi:nil="true"/>
    <lcf76f155ced4ddcb4097134ff3c332f xmlns="76fdda6e-b913-4eca-96ff-93325d63111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EBCF21-BA74-4CC9-A8E7-31C110E86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B82ED4-4A54-4356-9F9F-C9C8B7143F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fdda6e-b913-4eca-96ff-93325d63111e"/>
    <ds:schemaRef ds:uri="ec5e851c-c814-46c1-aa13-8dfc425325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56BA81-3A69-48FF-82AA-8C0226CC444F}">
  <ds:schemaRefs>
    <ds:schemaRef ds:uri="http://schemas.microsoft.com/office/2006/metadata/properties"/>
    <ds:schemaRef ds:uri="http://schemas.microsoft.com/office/infopath/2007/PartnerControls"/>
    <ds:schemaRef ds:uri="ec5e851c-c814-46c1-aa13-8dfc42532597"/>
    <ds:schemaRef ds:uri="76fdda6e-b913-4eca-96ff-93325d63111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1650</TotalTime>
  <Words>749</Words>
  <Application>Microsoft Office PowerPoint</Application>
  <PresentationFormat>Widescreen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Wingdings</vt:lpstr>
      <vt:lpstr>Wingdings 3</vt:lpstr>
      <vt:lpstr>Fatia</vt:lpstr>
      <vt:lpstr>projeto integrador Tecnólogo em Manutenção de aeronaves  Levantador magnético  </vt:lpstr>
      <vt:lpstr>Integrantes:</vt:lpstr>
      <vt:lpstr>Apresentação do PowerPoint</vt:lpstr>
      <vt:lpstr>Apresentação do desafio</vt:lpstr>
      <vt:lpstr>Apresentação do desafio</vt:lpstr>
      <vt:lpstr>Levantamento de campo (Visita técnica)</vt:lpstr>
      <vt:lpstr>Levantador magnético</vt:lpstr>
      <vt:lpstr>Proposta a  (levantador magnético na horizontal trocar foto)</vt:lpstr>
      <vt:lpstr>Proposta a  (componentes)</vt:lpstr>
      <vt:lpstr>Proposta a  (como funciona)</vt:lpstr>
      <vt:lpstr>Proposta a</vt:lpstr>
      <vt:lpstr>Proposta a</vt:lpstr>
      <vt:lpstr>Proposta a </vt:lpstr>
      <vt:lpstr>Proposta a  Manutenção e cuidados  </vt:lpstr>
      <vt:lpstr>Proposta a</vt:lpstr>
      <vt:lpstr>Proposta b (levantador magnético na vertical)</vt:lpstr>
      <vt:lpstr>Proposta a  (componentes)</vt:lpstr>
      <vt:lpstr>Proposta B</vt:lpstr>
      <vt:lpstr>Proposta B</vt:lpstr>
      <vt:lpstr>Proposta B</vt:lpstr>
      <vt:lpstr>Proposta B </vt:lpstr>
      <vt:lpstr>Proposta B  (manutenção e cuidados)</vt:lpstr>
      <vt:lpstr>Proposta B  (levantador magnético vertical)</vt:lpstr>
      <vt:lpstr>Abertura para comentários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UNIDADES DE SECAGEM</dc:title>
  <dc:creator>Fatec</dc:creator>
  <cp:lastModifiedBy>ZAQUEL ADIL GOMES LUZIA</cp:lastModifiedBy>
  <cp:revision>70</cp:revision>
  <dcterms:created xsi:type="dcterms:W3CDTF">2023-03-17T00:08:00Z</dcterms:created>
  <dcterms:modified xsi:type="dcterms:W3CDTF">2023-05-29T18:47:22Z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0459ad-4eb7-43ee-b2e0-a4f39d08f16c_Enabled">
    <vt:lpwstr>true</vt:lpwstr>
  </property>
  <property fmtid="{D5CDD505-2E9C-101B-9397-08002B2CF9AE}" pid="3" name="MSIP_Label_ad0459ad-4eb7-43ee-b2e0-a4f39d08f16c_SetDate">
    <vt:lpwstr>2023-05-09T22:15:46Z</vt:lpwstr>
  </property>
  <property fmtid="{D5CDD505-2E9C-101B-9397-08002B2CF9AE}" pid="4" name="MSIP_Label_ad0459ad-4eb7-43ee-b2e0-a4f39d08f16c_Method">
    <vt:lpwstr>Standard</vt:lpwstr>
  </property>
  <property fmtid="{D5CDD505-2E9C-101B-9397-08002B2CF9AE}" pid="5" name="MSIP_Label_ad0459ad-4eb7-43ee-b2e0-a4f39d08f16c_Name">
    <vt:lpwstr>Private</vt:lpwstr>
  </property>
  <property fmtid="{D5CDD505-2E9C-101B-9397-08002B2CF9AE}" pid="6" name="MSIP_Label_ad0459ad-4eb7-43ee-b2e0-a4f39d08f16c_SiteId">
    <vt:lpwstr>1b5ba8a2-315d-45ce-959a-42b748c01de7</vt:lpwstr>
  </property>
  <property fmtid="{D5CDD505-2E9C-101B-9397-08002B2CF9AE}" pid="7" name="MSIP_Label_ad0459ad-4eb7-43ee-b2e0-a4f39d08f16c_ActionId">
    <vt:lpwstr>86518a9f-068b-455d-8aec-d86a36f13a36</vt:lpwstr>
  </property>
  <property fmtid="{D5CDD505-2E9C-101B-9397-08002B2CF9AE}" pid="8" name="MSIP_Label_ad0459ad-4eb7-43ee-b2e0-a4f39d08f16c_ContentBits">
    <vt:lpwstr>0</vt:lpwstr>
  </property>
  <property fmtid="{D5CDD505-2E9C-101B-9397-08002B2CF9AE}" pid="9" name="MSIP_Label_024ffcea-f25b-491e-9dc9-834516f3550e_Enabled">
    <vt:lpwstr>true</vt:lpwstr>
  </property>
  <property fmtid="{D5CDD505-2E9C-101B-9397-08002B2CF9AE}" pid="10" name="MSIP_Label_024ffcea-f25b-491e-9dc9-834516f3550e_SetDate">
    <vt:lpwstr>2023-05-25T20:26:12Z</vt:lpwstr>
  </property>
  <property fmtid="{D5CDD505-2E9C-101B-9397-08002B2CF9AE}" pid="11" name="MSIP_Label_024ffcea-f25b-491e-9dc9-834516f3550e_Method">
    <vt:lpwstr>Standard</vt:lpwstr>
  </property>
  <property fmtid="{D5CDD505-2E9C-101B-9397-08002B2CF9AE}" pid="12" name="MSIP_Label_024ffcea-f25b-491e-9dc9-834516f3550e_Name">
    <vt:lpwstr>C2 - restricted</vt:lpwstr>
  </property>
  <property fmtid="{D5CDD505-2E9C-101B-9397-08002B2CF9AE}" pid="13" name="MSIP_Label_024ffcea-f25b-491e-9dc9-834516f3550e_SiteId">
    <vt:lpwstr>d52b49b7-0c8f-4d89-8c4f-f20517306e08</vt:lpwstr>
  </property>
  <property fmtid="{D5CDD505-2E9C-101B-9397-08002B2CF9AE}" pid="14" name="MSIP_Label_024ffcea-f25b-491e-9dc9-834516f3550e_ActionId">
    <vt:lpwstr>e003aef9-8ae8-41ae-8775-8b418bd9c8a7</vt:lpwstr>
  </property>
  <property fmtid="{D5CDD505-2E9C-101B-9397-08002B2CF9AE}" pid="15" name="MSIP_Label_024ffcea-f25b-491e-9dc9-834516f3550e_ContentBits">
    <vt:lpwstr>1</vt:lpwstr>
  </property>
  <property fmtid="{D5CDD505-2E9C-101B-9397-08002B2CF9AE}" pid="16" name="ContentTypeId">
    <vt:lpwstr>0x010100513A3801DDC61F42B58D0E0132EEC69E</vt:lpwstr>
  </property>
  <property fmtid="{D5CDD505-2E9C-101B-9397-08002B2CF9AE}" pid="17" name="MediaServiceImageTags">
    <vt:lpwstr/>
  </property>
</Properties>
</file>