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</p:sldIdLst>
  <p:sldSz cx="9144000" cy="5143500" type="screen16x9"/>
  <p:notesSz cx="6858000" cy="9144000"/>
  <p:embeddedFontLst>
    <p:embeddedFont>
      <p:font typeface="Baloo 2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l Messiri" panose="020B0604020202020204" charset="-78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7C388F-6B2E-491D-BFC6-06A9243092BA}">
  <a:tblStyle styleId="{7D7C388F-6B2E-491D-BFC6-06A924309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8EC32D-C13D-4163-A9E5-CC524B6EE30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B677D3-E684-F98F-4CB1-2A17E34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E493D8-D547-7D83-29E3-0AB4AA47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49B9A06-4AD2-251C-DD21-2B89BADD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1D3-766A-49C9-A244-9731B12FE000}" type="datetimeFigureOut">
              <a:rPr lang="el-GR" smtClean="0"/>
              <a:t>12/12/2022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4612185-6690-0D76-D1DD-C42EC58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CAFEB1-BC02-35D2-BE63-CD7D4C84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84A-2241-4E06-9D3E-211912C96A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67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83" r:id="rId5"/>
    <p:sldLayoutId id="2147483684" r:id="rId6"/>
    <p:sldLayoutId id="2147483685" r:id="rId7"/>
    <p:sldLayoutId id="214748368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lyr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 Engines and Web Mining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128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/>
              <a:t>The Islanders</a:t>
            </a:r>
          </a:p>
          <a:p>
            <a:r>
              <a:rPr lang="en-US" sz="1800" dirty="0"/>
              <a:t>Avlonitis Ektor – 216882</a:t>
            </a:r>
          </a:p>
          <a:p>
            <a:r>
              <a:rPr lang="en-US" sz="1800" dirty="0"/>
              <a:t>Lazarevic Milos – 272036</a:t>
            </a:r>
          </a:p>
          <a:p>
            <a:r>
              <a:rPr lang="en-US" sz="1800" dirty="0"/>
              <a:t>Vavakas Alex - 272483</a:t>
            </a:r>
            <a:endParaRPr lang="el-G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128712"/>
            <a:ext cx="7717500" cy="3412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an Information Retrieval system: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Crawl through a website to obtain lyrics for songs. We are using the website: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https://www.azlyrics.com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Retrieve relevant lyric documents to a query.</a:t>
            </a:r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Scope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2086764" y="3396112"/>
            <a:ext cx="1876529" cy="1363225"/>
            <a:chOff x="1846247" y="3254794"/>
            <a:chExt cx="1876528" cy="1363225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4"/>
              <a:ext cx="606807" cy="606807"/>
              <a:chOff x="2384641" y="3404331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1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3408" extrusionOk="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847" extrusionOk="0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091" extrusionOk="0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755" name="Google Shape;755;p24"/>
            <p:cNvSpPr txBox="1"/>
            <p:nvPr/>
          </p:nvSpPr>
          <p:spPr>
            <a:xfrm>
              <a:off x="1927203" y="385863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846247" y="4148330"/>
              <a:ext cx="1876528" cy="469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Download lyrics – store them in csv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68552" cy="1439368"/>
            <a:chOff x="4014825" y="2919389"/>
            <a:chExt cx="1668552" cy="1439368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 dirty="0"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3641" extrusionOk="0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514" extrusionOk="0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298" extrusionOk="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38477" y="4043157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Find most similar songs using Tf-idf and cosine</a:t>
              </a:r>
              <a:r>
                <a:rPr lang="el-GR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similarity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1603" y="818162"/>
            <a:ext cx="1753864" cy="1516257"/>
            <a:chOff x="4471602" y="755738"/>
            <a:chExt cx="1753864" cy="1516257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26195" extrusionOk="0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521" extrusionOk="0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2572" extrusionOk="0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225" extrusionOk="0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0" h="14424" extrusionOk="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3" h="4988" extrusionOk="0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1602" y="755738"/>
              <a:ext cx="1753864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 S-BERT embedding to improve ranking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1" y="2607750"/>
            <a:ext cx="1679126" cy="1614953"/>
            <a:chOff x="5934750" y="2545324"/>
            <a:chExt cx="1679126" cy="1614953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avLst/>
                <a:gdLst/>
                <a:ahLst/>
                <a:cxnLst/>
                <a:rect l="l" t="t" r="r" b="b"/>
                <a:pathLst>
                  <a:path w="38136" h="38125" extrusionOk="0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avLst/>
                <a:gdLst/>
                <a:ahLst/>
                <a:cxnLst/>
                <a:rect l="l" t="t" r="r" b="b"/>
                <a:pathLst>
                  <a:path w="9132" h="6363" extrusionOk="0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3267" extrusionOk="0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6133" extrusionOk="0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5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68976" y="3844677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Print the most similar songs to the query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328879" y="1261844"/>
            <a:ext cx="2418506" cy="1445798"/>
            <a:chOff x="1284379" y="1206044"/>
            <a:chExt cx="2418506" cy="1445797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avLst/>
                <a:gdLst/>
                <a:ahLst/>
                <a:cxnLst/>
                <a:rect l="l" t="t" r="r" b="b"/>
                <a:pathLst>
                  <a:path w="30624" h="30624" extrusionOk="0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3571" extrusionOk="0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1708" extrusionOk="0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284379" y="1206044"/>
              <a:ext cx="2418506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Crawl the web – Find song URLs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930769" cy="4717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Timeline Infographics</a:t>
            </a:r>
            <a:endParaRPr dirty="0"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20810" y="2381489"/>
            <a:ext cx="4102381" cy="1060679"/>
            <a:chOff x="2457770" y="2346440"/>
            <a:chExt cx="4102381" cy="106067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avLst/>
              <a:gdLst/>
              <a:ahLst/>
              <a:cxnLst/>
              <a:rect l="l" t="t" r="r" b="b"/>
              <a:pathLst>
                <a:path w="171876" h="45788" extrusionOk="0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avLst/>
              <a:gdLst/>
              <a:ahLst/>
              <a:cxnLst/>
              <a:rect l="l" t="t" r="r" b="b"/>
              <a:pathLst>
                <a:path w="5315" h="4836" extrusionOk="0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avLst/>
              <a:gdLst/>
              <a:ahLst/>
              <a:cxnLst/>
              <a:rect l="l" t="t" r="r" b="b"/>
              <a:pathLst>
                <a:path w="5314" h="4836" extrusionOk="0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134995" y="3301707"/>
              <a:ext cx="97918" cy="81054"/>
            </a:xfrm>
            <a:custGeom>
              <a:avLst/>
              <a:gdLst/>
              <a:ahLst/>
              <a:cxnLst/>
              <a:rect l="l" t="t" r="r" b="b"/>
              <a:pathLst>
                <a:path w="4227" h="3499" extrusionOk="0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331336" y="3026268"/>
              <a:ext cx="98220" cy="81309"/>
            </a:xfrm>
            <a:custGeom>
              <a:avLst/>
              <a:gdLst/>
              <a:ahLst/>
              <a:cxnLst/>
              <a:rect l="l" t="t" r="r" b="b"/>
              <a:pathLst>
                <a:path w="4240" h="3510" extrusionOk="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avLst/>
              <a:gdLst/>
              <a:ahLst/>
              <a:cxnLst/>
              <a:rect l="l" t="t" r="r" b="b"/>
              <a:pathLst>
                <a:path w="4228" h="3511" extrusionOk="0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grpSp>
        <p:nvGrpSpPr>
          <p:cNvPr id="5" name="Google Shape;437;p32">
            <a:extLst>
              <a:ext uri="{FF2B5EF4-FFF2-40B4-BE49-F238E27FC236}">
                <a16:creationId xmlns:a16="http://schemas.microsoft.com/office/drawing/2014/main" id="{8F8A50E5-1FD7-2C5D-60A6-B32D2219A0E4}"/>
              </a:ext>
            </a:extLst>
          </p:cNvPr>
          <p:cNvGrpSpPr/>
          <p:nvPr/>
        </p:nvGrpSpPr>
        <p:grpSpPr>
          <a:xfrm>
            <a:off x="2177814" y="2174589"/>
            <a:ext cx="507957" cy="322258"/>
            <a:chOff x="7652841" y="3500626"/>
            <a:chExt cx="451706" cy="288813"/>
          </a:xfrm>
          <a:solidFill>
            <a:schemeClr val="accent1">
              <a:lumMod val="75000"/>
            </a:schemeClr>
          </a:solidFill>
        </p:grpSpPr>
        <p:sp>
          <p:nvSpPr>
            <p:cNvPr id="6" name="Google Shape;438;p32">
              <a:extLst>
                <a:ext uri="{FF2B5EF4-FFF2-40B4-BE49-F238E27FC236}">
                  <a16:creationId xmlns:a16="http://schemas.microsoft.com/office/drawing/2014/main" id="{B959DF13-569A-A1FE-1EE7-52105A74C6F1}"/>
                </a:ext>
              </a:extLst>
            </p:cNvPr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7" name="Google Shape;439;p32">
              <a:extLst>
                <a:ext uri="{FF2B5EF4-FFF2-40B4-BE49-F238E27FC236}">
                  <a16:creationId xmlns:a16="http://schemas.microsoft.com/office/drawing/2014/main" id="{33B27946-4EC6-ABB4-4612-2F0CDB672E71}"/>
                </a:ext>
              </a:extLst>
            </p:cNvPr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8" name="Google Shape;440;p32">
              <a:extLst>
                <a:ext uri="{FF2B5EF4-FFF2-40B4-BE49-F238E27FC236}">
                  <a16:creationId xmlns:a16="http://schemas.microsoft.com/office/drawing/2014/main" id="{BECCCC92-4A9B-A921-8B87-BD1BA7DD1597}"/>
                </a:ext>
              </a:extLst>
            </p:cNvPr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9" name="Google Shape;441;p32">
              <a:extLst>
                <a:ext uri="{FF2B5EF4-FFF2-40B4-BE49-F238E27FC236}">
                  <a16:creationId xmlns:a16="http://schemas.microsoft.com/office/drawing/2014/main" id="{796D30D0-CE69-6F85-9F22-8CBE411AB48F}"/>
                </a:ext>
              </a:extLst>
            </p:cNvPr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0" name="Google Shape;442;p32">
              <a:extLst>
                <a:ext uri="{FF2B5EF4-FFF2-40B4-BE49-F238E27FC236}">
                  <a16:creationId xmlns:a16="http://schemas.microsoft.com/office/drawing/2014/main" id="{78927041-0251-94F7-537B-9436BC8D8B5B}"/>
                </a:ext>
              </a:extLst>
            </p:cNvPr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1" name="Google Shape;443;p32">
              <a:extLst>
                <a:ext uri="{FF2B5EF4-FFF2-40B4-BE49-F238E27FC236}">
                  <a16:creationId xmlns:a16="http://schemas.microsoft.com/office/drawing/2014/main" id="{22D288AC-5D56-74D4-239E-A54CFD2836C1}"/>
                </a:ext>
              </a:extLst>
            </p:cNvPr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</p:grpSp>
      <p:grpSp>
        <p:nvGrpSpPr>
          <p:cNvPr id="12" name="Google Shape;433;p32">
            <a:extLst>
              <a:ext uri="{FF2B5EF4-FFF2-40B4-BE49-F238E27FC236}">
                <a16:creationId xmlns:a16="http://schemas.microsoft.com/office/drawing/2014/main" id="{C1662A18-4369-B84A-726B-10A94F2B16D6}"/>
              </a:ext>
            </a:extLst>
          </p:cNvPr>
          <p:cNvGrpSpPr/>
          <p:nvPr/>
        </p:nvGrpSpPr>
        <p:grpSpPr>
          <a:xfrm>
            <a:off x="2856772" y="3534919"/>
            <a:ext cx="264790" cy="307697"/>
            <a:chOff x="7684599" y="4152413"/>
            <a:chExt cx="388183" cy="451086"/>
          </a:xfrm>
          <a:solidFill>
            <a:srgbClr val="00B050"/>
          </a:solidFill>
        </p:grpSpPr>
        <p:sp>
          <p:nvSpPr>
            <p:cNvPr id="13" name="Google Shape;434;p32">
              <a:extLst>
                <a:ext uri="{FF2B5EF4-FFF2-40B4-BE49-F238E27FC236}">
                  <a16:creationId xmlns:a16="http://schemas.microsoft.com/office/drawing/2014/main" id="{4B79A2F3-6DD2-573C-31C4-E46FB5A5D6D8}"/>
                </a:ext>
              </a:extLst>
            </p:cNvPr>
            <p:cNvSpPr/>
            <p:nvPr/>
          </p:nvSpPr>
          <p:spPr>
            <a:xfrm>
              <a:off x="7684599" y="4152413"/>
              <a:ext cx="388183" cy="451029"/>
            </a:xfrm>
            <a:custGeom>
              <a:avLst/>
              <a:gdLst/>
              <a:ahLst/>
              <a:cxnLst/>
              <a:rect l="l" t="t" r="r" b="b"/>
              <a:pathLst>
                <a:path w="8141" h="9459" extrusionOk="0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4" name="Google Shape;435;p32">
              <a:extLst>
                <a:ext uri="{FF2B5EF4-FFF2-40B4-BE49-F238E27FC236}">
                  <a16:creationId xmlns:a16="http://schemas.microsoft.com/office/drawing/2014/main" id="{A1F857A8-3BFF-9B2E-60AC-D818BA5F2C54}"/>
                </a:ext>
              </a:extLst>
            </p:cNvPr>
            <p:cNvSpPr/>
            <p:nvPr/>
          </p:nvSpPr>
          <p:spPr>
            <a:xfrm>
              <a:off x="7834659" y="4383059"/>
              <a:ext cx="96605" cy="111339"/>
            </a:xfrm>
            <a:custGeom>
              <a:avLst/>
              <a:gdLst/>
              <a:ahLst/>
              <a:cxnLst/>
              <a:rect l="l" t="t" r="r" b="b"/>
              <a:pathLst>
                <a:path w="2026" h="2335" extrusionOk="0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5" name="Google Shape;436;p32">
              <a:extLst>
                <a:ext uri="{FF2B5EF4-FFF2-40B4-BE49-F238E27FC236}">
                  <a16:creationId xmlns:a16="http://schemas.microsoft.com/office/drawing/2014/main" id="{3841EFEC-FE44-5AC1-939A-85ADE66AF3EE}"/>
                </a:ext>
              </a:extLst>
            </p:cNvPr>
            <p:cNvSpPr/>
            <p:nvPr/>
          </p:nvSpPr>
          <p:spPr>
            <a:xfrm>
              <a:off x="7863126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</p:grpSp>
      <p:grpSp>
        <p:nvGrpSpPr>
          <p:cNvPr id="16" name="Google Shape;505;p33">
            <a:extLst>
              <a:ext uri="{FF2B5EF4-FFF2-40B4-BE49-F238E27FC236}">
                <a16:creationId xmlns:a16="http://schemas.microsoft.com/office/drawing/2014/main" id="{7BDB1B48-C362-CD42-159E-46417B075949}"/>
              </a:ext>
            </a:extLst>
          </p:cNvPr>
          <p:cNvGrpSpPr/>
          <p:nvPr/>
        </p:nvGrpSpPr>
        <p:grpSpPr>
          <a:xfrm>
            <a:off x="6588759" y="2821678"/>
            <a:ext cx="440109" cy="400799"/>
            <a:chOff x="1778749" y="1958301"/>
            <a:chExt cx="453375" cy="441158"/>
          </a:xfrm>
          <a:solidFill>
            <a:schemeClr val="bg2">
              <a:lumMod val="25000"/>
            </a:schemeClr>
          </a:solidFill>
        </p:grpSpPr>
        <p:sp>
          <p:nvSpPr>
            <p:cNvPr id="17" name="Google Shape;506;p33">
              <a:extLst>
                <a:ext uri="{FF2B5EF4-FFF2-40B4-BE49-F238E27FC236}">
                  <a16:creationId xmlns:a16="http://schemas.microsoft.com/office/drawing/2014/main" id="{0284543D-E760-224A-93EA-AC0AEC87F8F5}"/>
                </a:ext>
              </a:extLst>
            </p:cNvPr>
            <p:cNvSpPr/>
            <p:nvPr/>
          </p:nvSpPr>
          <p:spPr>
            <a:xfrm>
              <a:off x="1778749" y="1958301"/>
              <a:ext cx="446404" cy="441158"/>
            </a:xfrm>
            <a:custGeom>
              <a:avLst/>
              <a:gdLst/>
              <a:ahLst/>
              <a:cxnLst/>
              <a:rect l="l" t="t" r="r" b="b"/>
              <a:pathLst>
                <a:path w="9362" h="9252" extrusionOk="0">
                  <a:moveTo>
                    <a:pt x="3773" y="2303"/>
                  </a:moveTo>
                  <a:cubicBezTo>
                    <a:pt x="3717" y="2608"/>
                    <a:pt x="3704" y="2927"/>
                    <a:pt x="3745" y="3232"/>
                  </a:cubicBezTo>
                  <a:cubicBezTo>
                    <a:pt x="3787" y="3593"/>
                    <a:pt x="3898" y="3939"/>
                    <a:pt x="4078" y="4259"/>
                  </a:cubicBezTo>
                  <a:lnTo>
                    <a:pt x="1498" y="4259"/>
                  </a:lnTo>
                  <a:cubicBezTo>
                    <a:pt x="1082" y="4259"/>
                    <a:pt x="694" y="4120"/>
                    <a:pt x="375" y="3856"/>
                  </a:cubicBezTo>
                  <a:lnTo>
                    <a:pt x="375" y="2706"/>
                  </a:lnTo>
                  <a:cubicBezTo>
                    <a:pt x="694" y="2441"/>
                    <a:pt x="1082" y="2303"/>
                    <a:pt x="1498" y="2303"/>
                  </a:cubicBezTo>
                  <a:close/>
                  <a:moveTo>
                    <a:pt x="4258" y="4619"/>
                  </a:moveTo>
                  <a:lnTo>
                    <a:pt x="4258" y="5548"/>
                  </a:lnTo>
                  <a:cubicBezTo>
                    <a:pt x="4258" y="5603"/>
                    <a:pt x="4286" y="5659"/>
                    <a:pt x="4327" y="5701"/>
                  </a:cubicBezTo>
                  <a:cubicBezTo>
                    <a:pt x="4358" y="5721"/>
                    <a:pt x="4403" y="5734"/>
                    <a:pt x="4447" y="5734"/>
                  </a:cubicBezTo>
                  <a:cubicBezTo>
                    <a:pt x="4463" y="5734"/>
                    <a:pt x="4479" y="5732"/>
                    <a:pt x="4494" y="5729"/>
                  </a:cubicBezTo>
                  <a:lnTo>
                    <a:pt x="5076" y="5548"/>
                  </a:lnTo>
                  <a:lnTo>
                    <a:pt x="5353" y="5465"/>
                  </a:lnTo>
                  <a:cubicBezTo>
                    <a:pt x="5673" y="5618"/>
                    <a:pt x="6034" y="5714"/>
                    <a:pt x="6380" y="5742"/>
                  </a:cubicBezTo>
                  <a:lnTo>
                    <a:pt x="6380" y="6173"/>
                  </a:lnTo>
                  <a:cubicBezTo>
                    <a:pt x="6061" y="6435"/>
                    <a:pt x="5659" y="6574"/>
                    <a:pt x="5243" y="6574"/>
                  </a:cubicBezTo>
                  <a:lnTo>
                    <a:pt x="1498" y="6574"/>
                  </a:lnTo>
                  <a:cubicBezTo>
                    <a:pt x="1082" y="6574"/>
                    <a:pt x="694" y="6435"/>
                    <a:pt x="375" y="6173"/>
                  </a:cubicBezTo>
                  <a:lnTo>
                    <a:pt x="375" y="5021"/>
                  </a:lnTo>
                  <a:cubicBezTo>
                    <a:pt x="694" y="4758"/>
                    <a:pt x="1082" y="4619"/>
                    <a:pt x="1498" y="4619"/>
                  </a:cubicBezTo>
                  <a:close/>
                  <a:moveTo>
                    <a:pt x="5243" y="6935"/>
                  </a:moveTo>
                  <a:cubicBezTo>
                    <a:pt x="5659" y="6935"/>
                    <a:pt x="6061" y="7088"/>
                    <a:pt x="6380" y="7337"/>
                  </a:cubicBezTo>
                  <a:lnTo>
                    <a:pt x="6380" y="8488"/>
                  </a:lnTo>
                  <a:cubicBezTo>
                    <a:pt x="6061" y="8752"/>
                    <a:pt x="5659" y="8891"/>
                    <a:pt x="5243" y="8891"/>
                  </a:cubicBezTo>
                  <a:lnTo>
                    <a:pt x="1498" y="8891"/>
                  </a:lnTo>
                  <a:cubicBezTo>
                    <a:pt x="1082" y="8891"/>
                    <a:pt x="694" y="8752"/>
                    <a:pt x="375" y="8488"/>
                  </a:cubicBezTo>
                  <a:lnTo>
                    <a:pt x="375" y="7337"/>
                  </a:lnTo>
                  <a:cubicBezTo>
                    <a:pt x="694" y="7073"/>
                    <a:pt x="1082" y="6935"/>
                    <a:pt x="1498" y="6935"/>
                  </a:cubicBezTo>
                  <a:close/>
                  <a:moveTo>
                    <a:pt x="6588" y="1"/>
                  </a:moveTo>
                  <a:cubicBezTo>
                    <a:pt x="5340" y="1"/>
                    <a:pt x="4272" y="805"/>
                    <a:pt x="3883" y="1942"/>
                  </a:cubicBezTo>
                  <a:lnTo>
                    <a:pt x="1498" y="1942"/>
                  </a:lnTo>
                  <a:cubicBezTo>
                    <a:pt x="971" y="1942"/>
                    <a:pt x="459" y="2123"/>
                    <a:pt x="70" y="2469"/>
                  </a:cubicBezTo>
                  <a:cubicBezTo>
                    <a:pt x="28" y="2511"/>
                    <a:pt x="0" y="2552"/>
                    <a:pt x="0" y="2608"/>
                  </a:cubicBezTo>
                  <a:lnTo>
                    <a:pt x="0" y="3954"/>
                  </a:lnTo>
                  <a:cubicBezTo>
                    <a:pt x="0" y="3995"/>
                    <a:pt x="28" y="4050"/>
                    <a:pt x="70" y="4092"/>
                  </a:cubicBezTo>
                  <a:cubicBezTo>
                    <a:pt x="237" y="4231"/>
                    <a:pt x="417" y="4355"/>
                    <a:pt x="611" y="4438"/>
                  </a:cubicBezTo>
                  <a:cubicBezTo>
                    <a:pt x="417" y="4522"/>
                    <a:pt x="237" y="4647"/>
                    <a:pt x="70" y="4786"/>
                  </a:cubicBezTo>
                  <a:cubicBezTo>
                    <a:pt x="28" y="4827"/>
                    <a:pt x="0" y="4882"/>
                    <a:pt x="0" y="4924"/>
                  </a:cubicBezTo>
                  <a:lnTo>
                    <a:pt x="0" y="6269"/>
                  </a:lnTo>
                  <a:cubicBezTo>
                    <a:pt x="0" y="6311"/>
                    <a:pt x="28" y="6367"/>
                    <a:pt x="70" y="6408"/>
                  </a:cubicBezTo>
                  <a:cubicBezTo>
                    <a:pt x="237" y="6546"/>
                    <a:pt x="417" y="6672"/>
                    <a:pt x="611" y="6755"/>
                  </a:cubicBezTo>
                  <a:cubicBezTo>
                    <a:pt x="417" y="6838"/>
                    <a:pt x="237" y="6962"/>
                    <a:pt x="70" y="7101"/>
                  </a:cubicBezTo>
                  <a:cubicBezTo>
                    <a:pt x="28" y="7143"/>
                    <a:pt x="0" y="7199"/>
                    <a:pt x="0" y="7240"/>
                  </a:cubicBezTo>
                  <a:lnTo>
                    <a:pt x="0" y="8586"/>
                  </a:lnTo>
                  <a:cubicBezTo>
                    <a:pt x="0" y="8641"/>
                    <a:pt x="28" y="8682"/>
                    <a:pt x="70" y="8724"/>
                  </a:cubicBezTo>
                  <a:cubicBezTo>
                    <a:pt x="459" y="9070"/>
                    <a:pt x="971" y="9251"/>
                    <a:pt x="1498" y="9251"/>
                  </a:cubicBezTo>
                  <a:lnTo>
                    <a:pt x="5243" y="9251"/>
                  </a:lnTo>
                  <a:cubicBezTo>
                    <a:pt x="5770" y="9251"/>
                    <a:pt x="6283" y="9070"/>
                    <a:pt x="6685" y="8710"/>
                  </a:cubicBezTo>
                  <a:cubicBezTo>
                    <a:pt x="6727" y="8682"/>
                    <a:pt x="6755" y="8627"/>
                    <a:pt x="6755" y="8571"/>
                  </a:cubicBezTo>
                  <a:lnTo>
                    <a:pt x="6755" y="7254"/>
                  </a:lnTo>
                  <a:cubicBezTo>
                    <a:pt x="6755" y="7199"/>
                    <a:pt x="6727" y="7143"/>
                    <a:pt x="6685" y="7116"/>
                  </a:cubicBezTo>
                  <a:cubicBezTo>
                    <a:pt x="6518" y="6962"/>
                    <a:pt x="6324" y="6838"/>
                    <a:pt x="6117" y="6755"/>
                  </a:cubicBezTo>
                  <a:cubicBezTo>
                    <a:pt x="6324" y="6672"/>
                    <a:pt x="6518" y="6546"/>
                    <a:pt x="6685" y="6394"/>
                  </a:cubicBezTo>
                  <a:cubicBezTo>
                    <a:pt x="6727" y="6367"/>
                    <a:pt x="6755" y="6311"/>
                    <a:pt x="6755" y="6256"/>
                  </a:cubicBezTo>
                  <a:lnTo>
                    <a:pt x="6755" y="5742"/>
                  </a:lnTo>
                  <a:cubicBezTo>
                    <a:pt x="7309" y="5714"/>
                    <a:pt x="7850" y="5520"/>
                    <a:pt x="8308" y="5174"/>
                  </a:cubicBezTo>
                  <a:cubicBezTo>
                    <a:pt x="8793" y="4813"/>
                    <a:pt x="9153" y="4314"/>
                    <a:pt x="9334" y="3745"/>
                  </a:cubicBezTo>
                  <a:cubicBezTo>
                    <a:pt x="9362" y="3649"/>
                    <a:pt x="9306" y="3538"/>
                    <a:pt x="9209" y="3510"/>
                  </a:cubicBezTo>
                  <a:cubicBezTo>
                    <a:pt x="9192" y="3505"/>
                    <a:pt x="9175" y="3503"/>
                    <a:pt x="9158" y="3503"/>
                  </a:cubicBezTo>
                  <a:cubicBezTo>
                    <a:pt x="9080" y="3503"/>
                    <a:pt x="9007" y="3554"/>
                    <a:pt x="8974" y="3634"/>
                  </a:cubicBezTo>
                  <a:cubicBezTo>
                    <a:pt x="8820" y="4120"/>
                    <a:pt x="8502" y="4577"/>
                    <a:pt x="8086" y="4882"/>
                  </a:cubicBezTo>
                  <a:cubicBezTo>
                    <a:pt x="7656" y="5202"/>
                    <a:pt x="7129" y="5381"/>
                    <a:pt x="6588" y="5381"/>
                  </a:cubicBezTo>
                  <a:cubicBezTo>
                    <a:pt x="6200" y="5381"/>
                    <a:pt x="5812" y="5285"/>
                    <a:pt x="5464" y="5104"/>
                  </a:cubicBezTo>
                  <a:cubicBezTo>
                    <a:pt x="5435" y="5095"/>
                    <a:pt x="5399" y="5085"/>
                    <a:pt x="5366" y="5085"/>
                  </a:cubicBezTo>
                  <a:cubicBezTo>
                    <a:pt x="5352" y="5085"/>
                    <a:pt x="5338" y="5087"/>
                    <a:pt x="5326" y="5091"/>
                  </a:cubicBezTo>
                  <a:lnTo>
                    <a:pt x="5007" y="5187"/>
                  </a:lnTo>
                  <a:lnTo>
                    <a:pt x="4619" y="5298"/>
                  </a:lnTo>
                  <a:lnTo>
                    <a:pt x="4619" y="4481"/>
                  </a:lnTo>
                  <a:cubicBezTo>
                    <a:pt x="4619" y="4438"/>
                    <a:pt x="4605" y="4397"/>
                    <a:pt x="4591" y="4370"/>
                  </a:cubicBezTo>
                  <a:cubicBezTo>
                    <a:pt x="4148" y="3773"/>
                    <a:pt x="3994" y="3011"/>
                    <a:pt x="4161" y="2289"/>
                  </a:cubicBezTo>
                  <a:cubicBezTo>
                    <a:pt x="4425" y="1193"/>
                    <a:pt x="5409" y="376"/>
                    <a:pt x="6588" y="376"/>
                  </a:cubicBezTo>
                  <a:cubicBezTo>
                    <a:pt x="7129" y="376"/>
                    <a:pt x="7656" y="542"/>
                    <a:pt x="8086" y="861"/>
                  </a:cubicBezTo>
                  <a:cubicBezTo>
                    <a:pt x="8502" y="1180"/>
                    <a:pt x="8820" y="1609"/>
                    <a:pt x="8974" y="2109"/>
                  </a:cubicBezTo>
                  <a:cubicBezTo>
                    <a:pt x="9007" y="2189"/>
                    <a:pt x="9080" y="2241"/>
                    <a:pt x="9159" y="2241"/>
                  </a:cubicBezTo>
                  <a:cubicBezTo>
                    <a:pt x="9175" y="2241"/>
                    <a:pt x="9192" y="2239"/>
                    <a:pt x="9209" y="2234"/>
                  </a:cubicBezTo>
                  <a:cubicBezTo>
                    <a:pt x="9306" y="2192"/>
                    <a:pt x="9362" y="2095"/>
                    <a:pt x="9334" y="1998"/>
                  </a:cubicBezTo>
                  <a:cubicBezTo>
                    <a:pt x="9140" y="1415"/>
                    <a:pt x="8793" y="930"/>
                    <a:pt x="8308" y="570"/>
                  </a:cubicBezTo>
                  <a:cubicBezTo>
                    <a:pt x="7809" y="195"/>
                    <a:pt x="7212" y="1"/>
                    <a:pt x="65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8" name="Google Shape;507;p33">
              <a:extLst>
                <a:ext uri="{FF2B5EF4-FFF2-40B4-BE49-F238E27FC236}">
                  <a16:creationId xmlns:a16="http://schemas.microsoft.com/office/drawing/2014/main" id="{08FCF1E4-5EFF-F8C7-0A11-89C57E2302A0}"/>
                </a:ext>
              </a:extLst>
            </p:cNvPr>
            <p:cNvSpPr/>
            <p:nvPr/>
          </p:nvSpPr>
          <p:spPr>
            <a:xfrm>
              <a:off x="1820424" y="2326895"/>
              <a:ext cx="19884" cy="17690"/>
            </a:xfrm>
            <a:custGeom>
              <a:avLst/>
              <a:gdLst/>
              <a:ahLst/>
              <a:cxnLst/>
              <a:rect l="l" t="t" r="r" b="b"/>
              <a:pathLst>
                <a:path w="417" h="371" extrusionOk="0">
                  <a:moveTo>
                    <a:pt x="199" y="1"/>
                  </a:moveTo>
                  <a:cubicBezTo>
                    <a:pt x="179" y="1"/>
                    <a:pt x="159" y="3"/>
                    <a:pt x="139" y="9"/>
                  </a:cubicBezTo>
                  <a:cubicBezTo>
                    <a:pt x="42" y="51"/>
                    <a:pt x="1" y="162"/>
                    <a:pt x="42" y="259"/>
                  </a:cubicBezTo>
                  <a:cubicBezTo>
                    <a:pt x="74" y="323"/>
                    <a:pt x="139" y="370"/>
                    <a:pt x="211" y="370"/>
                  </a:cubicBezTo>
                  <a:cubicBezTo>
                    <a:pt x="233" y="370"/>
                    <a:pt x="255" y="366"/>
                    <a:pt x="278" y="356"/>
                  </a:cubicBezTo>
                  <a:cubicBezTo>
                    <a:pt x="375" y="314"/>
                    <a:pt x="417" y="203"/>
                    <a:pt x="375" y="120"/>
                  </a:cubicBezTo>
                  <a:cubicBezTo>
                    <a:pt x="352" y="43"/>
                    <a:pt x="278" y="1"/>
                    <a:pt x="1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19" name="Google Shape;508;p33">
              <a:extLst>
                <a:ext uri="{FF2B5EF4-FFF2-40B4-BE49-F238E27FC236}">
                  <a16:creationId xmlns:a16="http://schemas.microsoft.com/office/drawing/2014/main" id="{02218B6C-C29A-8C53-8D43-6BE479DD93F5}"/>
                </a:ext>
              </a:extLst>
            </p:cNvPr>
            <p:cNvSpPr/>
            <p:nvPr/>
          </p:nvSpPr>
          <p:spPr>
            <a:xfrm>
              <a:off x="1856759" y="2326657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7" y="0"/>
                  </a:moveTo>
                  <a:cubicBezTo>
                    <a:pt x="185" y="0"/>
                    <a:pt x="162" y="5"/>
                    <a:pt x="140" y="14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5" y="328"/>
                    <a:pt x="147" y="375"/>
                    <a:pt x="217" y="375"/>
                  </a:cubicBezTo>
                  <a:cubicBezTo>
                    <a:pt x="238" y="375"/>
                    <a:pt x="259" y="371"/>
                    <a:pt x="278" y="361"/>
                  </a:cubicBezTo>
                  <a:cubicBezTo>
                    <a:pt x="376" y="319"/>
                    <a:pt x="417" y="208"/>
                    <a:pt x="376" y="125"/>
                  </a:cubicBezTo>
                  <a:cubicBezTo>
                    <a:pt x="354" y="50"/>
                    <a:pt x="283" y="0"/>
                    <a:pt x="2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0" name="Google Shape;509;p33">
              <a:extLst>
                <a:ext uri="{FF2B5EF4-FFF2-40B4-BE49-F238E27FC236}">
                  <a16:creationId xmlns:a16="http://schemas.microsoft.com/office/drawing/2014/main" id="{B48732CA-774A-6E96-0D3C-12DE9A2F7138}"/>
                </a:ext>
              </a:extLst>
            </p:cNvPr>
            <p:cNvSpPr/>
            <p:nvPr/>
          </p:nvSpPr>
          <p:spPr>
            <a:xfrm>
              <a:off x="1820424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9" y="0"/>
                  </a:moveTo>
                  <a:cubicBezTo>
                    <a:pt x="186" y="0"/>
                    <a:pt x="162" y="5"/>
                    <a:pt x="139" y="15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8" y="375"/>
                    <a:pt x="210" y="375"/>
                  </a:cubicBezTo>
                  <a:cubicBezTo>
                    <a:pt x="232" y="375"/>
                    <a:pt x="255" y="371"/>
                    <a:pt x="278" y="361"/>
                  </a:cubicBezTo>
                  <a:cubicBezTo>
                    <a:pt x="375" y="320"/>
                    <a:pt x="417" y="209"/>
                    <a:pt x="375" y="111"/>
                  </a:cubicBezTo>
                  <a:cubicBezTo>
                    <a:pt x="353" y="48"/>
                    <a:pt x="284" y="0"/>
                    <a:pt x="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1" name="Google Shape;510;p33">
              <a:extLst>
                <a:ext uri="{FF2B5EF4-FFF2-40B4-BE49-F238E27FC236}">
                  <a16:creationId xmlns:a16="http://schemas.microsoft.com/office/drawing/2014/main" id="{503C0751-D8CF-F819-5030-4DEFFD26FCAE}"/>
                </a:ext>
              </a:extLst>
            </p:cNvPr>
            <p:cNvSpPr/>
            <p:nvPr/>
          </p:nvSpPr>
          <p:spPr>
            <a:xfrm>
              <a:off x="1856759" y="2216222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10" y="0"/>
                  </a:moveTo>
                  <a:cubicBezTo>
                    <a:pt x="186" y="0"/>
                    <a:pt x="163" y="5"/>
                    <a:pt x="140" y="15"/>
                  </a:cubicBezTo>
                  <a:cubicBezTo>
                    <a:pt x="43" y="56"/>
                    <a:pt x="1" y="167"/>
                    <a:pt x="43" y="264"/>
                  </a:cubicBezTo>
                  <a:cubicBezTo>
                    <a:pt x="74" y="328"/>
                    <a:pt x="147" y="375"/>
                    <a:pt x="216" y="375"/>
                  </a:cubicBezTo>
                  <a:cubicBezTo>
                    <a:pt x="237" y="375"/>
                    <a:pt x="259" y="371"/>
                    <a:pt x="278" y="361"/>
                  </a:cubicBezTo>
                  <a:cubicBezTo>
                    <a:pt x="376" y="320"/>
                    <a:pt x="417" y="209"/>
                    <a:pt x="376" y="111"/>
                  </a:cubicBezTo>
                  <a:cubicBezTo>
                    <a:pt x="355" y="48"/>
                    <a:pt x="285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2" name="Google Shape;511;p33">
              <a:extLst>
                <a:ext uri="{FF2B5EF4-FFF2-40B4-BE49-F238E27FC236}">
                  <a16:creationId xmlns:a16="http://schemas.microsoft.com/office/drawing/2014/main" id="{4C03C90F-933B-722C-C553-A8DC50581B99}"/>
                </a:ext>
              </a:extLst>
            </p:cNvPr>
            <p:cNvSpPr/>
            <p:nvPr/>
          </p:nvSpPr>
          <p:spPr>
            <a:xfrm>
              <a:off x="1820424" y="2105786"/>
              <a:ext cx="19884" cy="17929"/>
            </a:xfrm>
            <a:custGeom>
              <a:avLst/>
              <a:gdLst/>
              <a:ahLst/>
              <a:cxnLst/>
              <a:rect l="l" t="t" r="r" b="b"/>
              <a:pathLst>
                <a:path w="417" h="376" extrusionOk="0">
                  <a:moveTo>
                    <a:pt x="208" y="0"/>
                  </a:moveTo>
                  <a:cubicBezTo>
                    <a:pt x="185" y="0"/>
                    <a:pt x="162" y="5"/>
                    <a:pt x="139" y="14"/>
                  </a:cubicBezTo>
                  <a:cubicBezTo>
                    <a:pt x="42" y="56"/>
                    <a:pt x="1" y="167"/>
                    <a:pt x="42" y="264"/>
                  </a:cubicBezTo>
                  <a:cubicBezTo>
                    <a:pt x="74" y="328"/>
                    <a:pt x="139" y="375"/>
                    <a:pt x="211" y="375"/>
                  </a:cubicBezTo>
                  <a:cubicBezTo>
                    <a:pt x="233" y="375"/>
                    <a:pt x="255" y="371"/>
                    <a:pt x="278" y="361"/>
                  </a:cubicBezTo>
                  <a:cubicBezTo>
                    <a:pt x="375" y="319"/>
                    <a:pt x="417" y="208"/>
                    <a:pt x="375" y="112"/>
                  </a:cubicBezTo>
                  <a:cubicBezTo>
                    <a:pt x="353" y="48"/>
                    <a:pt x="283" y="0"/>
                    <a:pt x="2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3" name="Google Shape;512;p33">
              <a:extLst>
                <a:ext uri="{FF2B5EF4-FFF2-40B4-BE49-F238E27FC236}">
                  <a16:creationId xmlns:a16="http://schemas.microsoft.com/office/drawing/2014/main" id="{70E89AFE-7183-9AC8-524F-C2FF78FF7D5B}"/>
                </a:ext>
              </a:extLst>
            </p:cNvPr>
            <p:cNvSpPr/>
            <p:nvPr/>
          </p:nvSpPr>
          <p:spPr>
            <a:xfrm>
              <a:off x="1856568" y="2105929"/>
              <a:ext cx="20074" cy="17738"/>
            </a:xfrm>
            <a:custGeom>
              <a:avLst/>
              <a:gdLst/>
              <a:ahLst/>
              <a:cxnLst/>
              <a:rect l="l" t="t" r="r" b="b"/>
              <a:pathLst>
                <a:path w="421" h="372" extrusionOk="0">
                  <a:moveTo>
                    <a:pt x="228" y="1"/>
                  </a:moveTo>
                  <a:cubicBezTo>
                    <a:pt x="106" y="1"/>
                    <a:pt x="0" y="113"/>
                    <a:pt x="33" y="233"/>
                  </a:cubicBezTo>
                  <a:cubicBezTo>
                    <a:pt x="60" y="316"/>
                    <a:pt x="130" y="372"/>
                    <a:pt x="213" y="372"/>
                  </a:cubicBezTo>
                  <a:cubicBezTo>
                    <a:pt x="297" y="372"/>
                    <a:pt x="365" y="316"/>
                    <a:pt x="393" y="247"/>
                  </a:cubicBezTo>
                  <a:cubicBezTo>
                    <a:pt x="421" y="164"/>
                    <a:pt x="393" y="81"/>
                    <a:pt x="324" y="26"/>
                  </a:cubicBezTo>
                  <a:cubicBezTo>
                    <a:pt x="293" y="8"/>
                    <a:pt x="260" y="1"/>
                    <a:pt x="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4" name="Google Shape;513;p33">
              <a:extLst>
                <a:ext uri="{FF2B5EF4-FFF2-40B4-BE49-F238E27FC236}">
                  <a16:creationId xmlns:a16="http://schemas.microsoft.com/office/drawing/2014/main" id="{C9B7A80D-0FA3-B527-0751-03D64D5502E6}"/>
                </a:ext>
              </a:extLst>
            </p:cNvPr>
            <p:cNvSpPr/>
            <p:nvPr/>
          </p:nvSpPr>
          <p:spPr>
            <a:xfrm>
              <a:off x="2025416" y="2008417"/>
              <a:ext cx="136277" cy="159593"/>
            </a:xfrm>
            <a:custGeom>
              <a:avLst/>
              <a:gdLst/>
              <a:ahLst/>
              <a:cxnLst/>
              <a:rect l="l" t="t" r="r" b="b"/>
              <a:pathLst>
                <a:path w="2858" h="3347" extrusionOk="0">
                  <a:moveTo>
                    <a:pt x="1055" y="2237"/>
                  </a:moveTo>
                  <a:cubicBezTo>
                    <a:pt x="1262" y="2237"/>
                    <a:pt x="1429" y="2403"/>
                    <a:pt x="1429" y="2598"/>
                  </a:cubicBezTo>
                  <a:lnTo>
                    <a:pt x="1429" y="2611"/>
                  </a:lnTo>
                  <a:cubicBezTo>
                    <a:pt x="1429" y="2819"/>
                    <a:pt x="1262" y="2971"/>
                    <a:pt x="1055" y="2971"/>
                  </a:cubicBezTo>
                  <a:lnTo>
                    <a:pt x="735" y="2971"/>
                  </a:lnTo>
                  <a:cubicBezTo>
                    <a:pt x="541" y="2971"/>
                    <a:pt x="375" y="2819"/>
                    <a:pt x="375" y="2611"/>
                  </a:cubicBezTo>
                  <a:lnTo>
                    <a:pt x="375" y="2598"/>
                  </a:lnTo>
                  <a:cubicBezTo>
                    <a:pt x="375" y="2403"/>
                    <a:pt x="541" y="2237"/>
                    <a:pt x="735" y="2237"/>
                  </a:cubicBezTo>
                  <a:close/>
                  <a:moveTo>
                    <a:pt x="1601" y="0"/>
                  </a:moveTo>
                  <a:cubicBezTo>
                    <a:pt x="1590" y="0"/>
                    <a:pt x="1578" y="2"/>
                    <a:pt x="1567" y="4"/>
                  </a:cubicBezTo>
                  <a:cubicBezTo>
                    <a:pt x="1484" y="31"/>
                    <a:pt x="1429" y="101"/>
                    <a:pt x="1429" y="198"/>
                  </a:cubicBezTo>
                  <a:lnTo>
                    <a:pt x="1429" y="1960"/>
                  </a:lnTo>
                  <a:cubicBezTo>
                    <a:pt x="1318" y="1904"/>
                    <a:pt x="1193" y="1862"/>
                    <a:pt x="1055" y="1862"/>
                  </a:cubicBezTo>
                  <a:lnTo>
                    <a:pt x="735" y="1862"/>
                  </a:lnTo>
                  <a:cubicBezTo>
                    <a:pt x="334" y="1862"/>
                    <a:pt x="1" y="2195"/>
                    <a:pt x="1" y="2598"/>
                  </a:cubicBezTo>
                  <a:lnTo>
                    <a:pt x="1" y="2611"/>
                  </a:lnTo>
                  <a:cubicBezTo>
                    <a:pt x="1" y="3014"/>
                    <a:pt x="334" y="3346"/>
                    <a:pt x="735" y="3346"/>
                  </a:cubicBezTo>
                  <a:lnTo>
                    <a:pt x="1055" y="3346"/>
                  </a:lnTo>
                  <a:cubicBezTo>
                    <a:pt x="1471" y="3346"/>
                    <a:pt x="1789" y="3014"/>
                    <a:pt x="1789" y="2611"/>
                  </a:cubicBezTo>
                  <a:lnTo>
                    <a:pt x="1789" y="614"/>
                  </a:lnTo>
                  <a:cubicBezTo>
                    <a:pt x="1887" y="669"/>
                    <a:pt x="1983" y="725"/>
                    <a:pt x="2109" y="767"/>
                  </a:cubicBezTo>
                  <a:cubicBezTo>
                    <a:pt x="2399" y="850"/>
                    <a:pt x="2469" y="1058"/>
                    <a:pt x="2469" y="1072"/>
                  </a:cubicBezTo>
                  <a:lnTo>
                    <a:pt x="2483" y="1085"/>
                  </a:lnTo>
                  <a:cubicBezTo>
                    <a:pt x="2504" y="1160"/>
                    <a:pt x="2574" y="1211"/>
                    <a:pt x="2644" y="1211"/>
                  </a:cubicBezTo>
                  <a:cubicBezTo>
                    <a:pt x="2665" y="1211"/>
                    <a:pt x="2685" y="1206"/>
                    <a:pt x="2704" y="1196"/>
                  </a:cubicBezTo>
                  <a:cubicBezTo>
                    <a:pt x="2802" y="1169"/>
                    <a:pt x="2858" y="1058"/>
                    <a:pt x="2830" y="961"/>
                  </a:cubicBezTo>
                  <a:cubicBezTo>
                    <a:pt x="2788" y="808"/>
                    <a:pt x="2608" y="531"/>
                    <a:pt x="2220" y="406"/>
                  </a:cubicBezTo>
                  <a:cubicBezTo>
                    <a:pt x="1915" y="309"/>
                    <a:pt x="1776" y="115"/>
                    <a:pt x="1761" y="101"/>
                  </a:cubicBezTo>
                  <a:cubicBezTo>
                    <a:pt x="1727" y="31"/>
                    <a:pt x="1662" y="0"/>
                    <a:pt x="16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5" name="Google Shape;514;p33">
              <a:extLst>
                <a:ext uri="{FF2B5EF4-FFF2-40B4-BE49-F238E27FC236}">
                  <a16:creationId xmlns:a16="http://schemas.microsoft.com/office/drawing/2014/main" id="{D1BC65D1-B107-D069-0B95-EBC6A2FFC85D}"/>
                </a:ext>
              </a:extLst>
            </p:cNvPr>
            <p:cNvSpPr/>
            <p:nvPr/>
          </p:nvSpPr>
          <p:spPr>
            <a:xfrm>
              <a:off x="1903060" y="2326657"/>
              <a:ext cx="152822" cy="17881"/>
            </a:xfrm>
            <a:custGeom>
              <a:avLst/>
              <a:gdLst/>
              <a:ahLst/>
              <a:cxnLst/>
              <a:rect l="l" t="t" r="r" b="b"/>
              <a:pathLst>
                <a:path w="32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3024" y="375"/>
                  </a:lnTo>
                  <a:cubicBezTo>
                    <a:pt x="3121" y="375"/>
                    <a:pt x="3205" y="291"/>
                    <a:pt x="3205" y="195"/>
                  </a:cubicBezTo>
                  <a:cubicBezTo>
                    <a:pt x="3205" y="84"/>
                    <a:pt x="3121" y="1"/>
                    <a:pt x="3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6" name="Google Shape;515;p33">
              <a:extLst>
                <a:ext uri="{FF2B5EF4-FFF2-40B4-BE49-F238E27FC236}">
                  <a16:creationId xmlns:a16="http://schemas.microsoft.com/office/drawing/2014/main" id="{EB44714C-061E-221B-9732-3ECCF113685B}"/>
                </a:ext>
              </a:extLst>
            </p:cNvPr>
            <p:cNvSpPr/>
            <p:nvPr/>
          </p:nvSpPr>
          <p:spPr>
            <a:xfrm>
              <a:off x="1903060" y="2216222"/>
              <a:ext cx="58936" cy="17929"/>
            </a:xfrm>
            <a:custGeom>
              <a:avLst/>
              <a:gdLst/>
              <a:ahLst/>
              <a:cxnLst/>
              <a:rect l="l" t="t" r="r" b="b"/>
              <a:pathLst>
                <a:path w="1236" h="376" extrusionOk="0">
                  <a:moveTo>
                    <a:pt x="181" y="0"/>
                  </a:moveTo>
                  <a:cubicBezTo>
                    <a:pt x="84" y="0"/>
                    <a:pt x="1" y="83"/>
                    <a:pt x="1" y="194"/>
                  </a:cubicBezTo>
                  <a:cubicBezTo>
                    <a:pt x="1" y="292"/>
                    <a:pt x="84" y="375"/>
                    <a:pt x="181" y="375"/>
                  </a:cubicBezTo>
                  <a:lnTo>
                    <a:pt x="1041" y="375"/>
                  </a:lnTo>
                  <a:cubicBezTo>
                    <a:pt x="1152" y="375"/>
                    <a:pt x="1235" y="292"/>
                    <a:pt x="1235" y="194"/>
                  </a:cubicBezTo>
                  <a:cubicBezTo>
                    <a:pt x="1235" y="83"/>
                    <a:pt x="1152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7" name="Google Shape;516;p33">
              <a:extLst>
                <a:ext uri="{FF2B5EF4-FFF2-40B4-BE49-F238E27FC236}">
                  <a16:creationId xmlns:a16="http://schemas.microsoft.com/office/drawing/2014/main" id="{935238EC-9D05-5C26-C5E4-E24D35F5837C}"/>
                </a:ext>
              </a:extLst>
            </p:cNvPr>
            <p:cNvSpPr/>
            <p:nvPr/>
          </p:nvSpPr>
          <p:spPr>
            <a:xfrm>
              <a:off x="1903060" y="2105786"/>
              <a:ext cx="38384" cy="17881"/>
            </a:xfrm>
            <a:custGeom>
              <a:avLst/>
              <a:gdLst/>
              <a:ahLst/>
              <a:cxnLst/>
              <a:rect l="l" t="t" r="r" b="b"/>
              <a:pathLst>
                <a:path w="805" h="375" extrusionOk="0">
                  <a:moveTo>
                    <a:pt x="181" y="1"/>
                  </a:moveTo>
                  <a:cubicBezTo>
                    <a:pt x="84" y="1"/>
                    <a:pt x="1" y="84"/>
                    <a:pt x="1" y="181"/>
                  </a:cubicBezTo>
                  <a:cubicBezTo>
                    <a:pt x="1" y="291"/>
                    <a:pt x="84" y="375"/>
                    <a:pt x="181" y="375"/>
                  </a:cubicBezTo>
                  <a:lnTo>
                    <a:pt x="611" y="375"/>
                  </a:lnTo>
                  <a:cubicBezTo>
                    <a:pt x="722" y="375"/>
                    <a:pt x="805" y="291"/>
                    <a:pt x="805" y="181"/>
                  </a:cubicBezTo>
                  <a:cubicBezTo>
                    <a:pt x="805" y="84"/>
                    <a:pt x="722" y="1"/>
                    <a:pt x="6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28" name="Google Shape;517;p33">
              <a:extLst>
                <a:ext uri="{FF2B5EF4-FFF2-40B4-BE49-F238E27FC236}">
                  <a16:creationId xmlns:a16="http://schemas.microsoft.com/office/drawing/2014/main" id="{A961DAE2-4F61-0AD1-9C60-778F86E90D99}"/>
                </a:ext>
              </a:extLst>
            </p:cNvPr>
            <p:cNvSpPr/>
            <p:nvPr/>
          </p:nvSpPr>
          <p:spPr>
            <a:xfrm>
              <a:off x="2211239" y="2086522"/>
              <a:ext cx="20885" cy="17404"/>
            </a:xfrm>
            <a:custGeom>
              <a:avLst/>
              <a:gdLst/>
              <a:ahLst/>
              <a:cxnLst/>
              <a:rect l="l" t="t" r="r" b="b"/>
              <a:pathLst>
                <a:path w="438" h="365" extrusionOk="0">
                  <a:moveTo>
                    <a:pt x="217" y="0"/>
                  </a:moveTo>
                  <a:cubicBezTo>
                    <a:pt x="191" y="0"/>
                    <a:pt x="164" y="5"/>
                    <a:pt x="139" y="17"/>
                  </a:cubicBezTo>
                  <a:cubicBezTo>
                    <a:pt x="42" y="58"/>
                    <a:pt x="0" y="169"/>
                    <a:pt x="42" y="252"/>
                  </a:cubicBezTo>
                  <a:cubicBezTo>
                    <a:pt x="72" y="331"/>
                    <a:pt x="135" y="364"/>
                    <a:pt x="200" y="364"/>
                  </a:cubicBezTo>
                  <a:cubicBezTo>
                    <a:pt x="316" y="364"/>
                    <a:pt x="437" y="256"/>
                    <a:pt x="375" y="113"/>
                  </a:cubicBezTo>
                  <a:cubicBezTo>
                    <a:pt x="355" y="42"/>
                    <a:pt x="289" y="0"/>
                    <a:pt x="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</p:grpSp>
      <p:grpSp>
        <p:nvGrpSpPr>
          <p:cNvPr id="29" name="Google Shape;1403;p46">
            <a:extLst>
              <a:ext uri="{FF2B5EF4-FFF2-40B4-BE49-F238E27FC236}">
                <a16:creationId xmlns:a16="http://schemas.microsoft.com/office/drawing/2014/main" id="{E27B96C9-8831-3A1F-6D29-A434A69C8D58}"/>
              </a:ext>
            </a:extLst>
          </p:cNvPr>
          <p:cNvGrpSpPr/>
          <p:nvPr/>
        </p:nvGrpSpPr>
        <p:grpSpPr>
          <a:xfrm>
            <a:off x="4684868" y="3142626"/>
            <a:ext cx="296859" cy="267181"/>
            <a:chOff x="2512742" y="4176923"/>
            <a:chExt cx="451744" cy="401447"/>
          </a:xfrm>
          <a:solidFill>
            <a:srgbClr val="002060"/>
          </a:solidFill>
        </p:grpSpPr>
        <p:sp>
          <p:nvSpPr>
            <p:cNvPr id="30" name="Google Shape;1404;p46">
              <a:extLst>
                <a:ext uri="{FF2B5EF4-FFF2-40B4-BE49-F238E27FC236}">
                  <a16:creationId xmlns:a16="http://schemas.microsoft.com/office/drawing/2014/main" id="{CB902BB7-6939-41AC-061F-7BD84689C518}"/>
                </a:ext>
              </a:extLst>
            </p:cNvPr>
            <p:cNvSpPr/>
            <p:nvPr/>
          </p:nvSpPr>
          <p:spPr>
            <a:xfrm>
              <a:off x="2512742" y="4176923"/>
              <a:ext cx="451744" cy="401391"/>
            </a:xfrm>
            <a:custGeom>
              <a:avLst/>
              <a:gdLst/>
              <a:ahLst/>
              <a:cxnLst/>
              <a:rect l="l" t="t" r="r" b="b"/>
              <a:pathLst>
                <a:path w="9474" h="8418" extrusionOk="0">
                  <a:moveTo>
                    <a:pt x="8281" y="2344"/>
                  </a:moveTo>
                  <a:lnTo>
                    <a:pt x="8281" y="2829"/>
                  </a:lnTo>
                  <a:lnTo>
                    <a:pt x="1236" y="2829"/>
                  </a:lnTo>
                  <a:lnTo>
                    <a:pt x="1236" y="2344"/>
                  </a:lnTo>
                  <a:close/>
                  <a:moveTo>
                    <a:pt x="2802" y="374"/>
                  </a:moveTo>
                  <a:cubicBezTo>
                    <a:pt x="2983" y="374"/>
                    <a:pt x="3149" y="458"/>
                    <a:pt x="3246" y="596"/>
                  </a:cubicBezTo>
                  <a:lnTo>
                    <a:pt x="3607" y="1082"/>
                  </a:lnTo>
                  <a:cubicBezTo>
                    <a:pt x="3773" y="1317"/>
                    <a:pt x="4050" y="1456"/>
                    <a:pt x="4342" y="1456"/>
                  </a:cubicBezTo>
                  <a:lnTo>
                    <a:pt x="8558" y="1456"/>
                  </a:lnTo>
                  <a:cubicBezTo>
                    <a:pt x="8849" y="1456"/>
                    <a:pt x="9098" y="1692"/>
                    <a:pt x="9098" y="1997"/>
                  </a:cubicBezTo>
                  <a:lnTo>
                    <a:pt x="9098" y="2829"/>
                  </a:lnTo>
                  <a:lnTo>
                    <a:pt x="8641" y="2829"/>
                  </a:lnTo>
                  <a:lnTo>
                    <a:pt x="8641" y="2164"/>
                  </a:lnTo>
                  <a:cubicBezTo>
                    <a:pt x="8641" y="2053"/>
                    <a:pt x="8558" y="1970"/>
                    <a:pt x="8460" y="1970"/>
                  </a:cubicBezTo>
                  <a:lnTo>
                    <a:pt x="1042" y="1970"/>
                  </a:lnTo>
                  <a:cubicBezTo>
                    <a:pt x="944" y="1970"/>
                    <a:pt x="861" y="2053"/>
                    <a:pt x="861" y="2164"/>
                  </a:cubicBezTo>
                  <a:lnTo>
                    <a:pt x="861" y="2829"/>
                  </a:lnTo>
                  <a:lnTo>
                    <a:pt x="376" y="2829"/>
                  </a:lnTo>
                  <a:lnTo>
                    <a:pt x="376" y="929"/>
                  </a:lnTo>
                  <a:cubicBezTo>
                    <a:pt x="376" y="624"/>
                    <a:pt x="625" y="374"/>
                    <a:pt x="931" y="374"/>
                  </a:cubicBezTo>
                  <a:close/>
                  <a:moveTo>
                    <a:pt x="931" y="0"/>
                  </a:moveTo>
                  <a:cubicBezTo>
                    <a:pt x="417" y="0"/>
                    <a:pt x="1" y="416"/>
                    <a:pt x="1" y="929"/>
                  </a:cubicBezTo>
                  <a:lnTo>
                    <a:pt x="1" y="7502"/>
                  </a:lnTo>
                  <a:cubicBezTo>
                    <a:pt x="1" y="8002"/>
                    <a:pt x="417" y="8418"/>
                    <a:pt x="931" y="8418"/>
                  </a:cubicBezTo>
                  <a:lnTo>
                    <a:pt x="3773" y="8418"/>
                  </a:lnTo>
                  <a:cubicBezTo>
                    <a:pt x="3871" y="8418"/>
                    <a:pt x="3954" y="8335"/>
                    <a:pt x="3954" y="8238"/>
                  </a:cubicBezTo>
                  <a:cubicBezTo>
                    <a:pt x="3954" y="8140"/>
                    <a:pt x="3871" y="8057"/>
                    <a:pt x="3773" y="8057"/>
                  </a:cubicBezTo>
                  <a:lnTo>
                    <a:pt x="931" y="8057"/>
                  </a:lnTo>
                  <a:cubicBezTo>
                    <a:pt x="625" y="8057"/>
                    <a:pt x="376" y="7808"/>
                    <a:pt x="376" y="7502"/>
                  </a:cubicBezTo>
                  <a:lnTo>
                    <a:pt x="376" y="3190"/>
                  </a:lnTo>
                  <a:lnTo>
                    <a:pt x="9098" y="3190"/>
                  </a:lnTo>
                  <a:lnTo>
                    <a:pt x="9098" y="7489"/>
                  </a:lnTo>
                  <a:cubicBezTo>
                    <a:pt x="9098" y="7794"/>
                    <a:pt x="8849" y="8057"/>
                    <a:pt x="8544" y="8057"/>
                  </a:cubicBezTo>
                  <a:lnTo>
                    <a:pt x="5396" y="8057"/>
                  </a:lnTo>
                  <a:cubicBezTo>
                    <a:pt x="5298" y="8057"/>
                    <a:pt x="5215" y="8140"/>
                    <a:pt x="5215" y="8238"/>
                  </a:cubicBezTo>
                  <a:cubicBezTo>
                    <a:pt x="5215" y="8335"/>
                    <a:pt x="5298" y="8418"/>
                    <a:pt x="5396" y="8418"/>
                  </a:cubicBezTo>
                  <a:lnTo>
                    <a:pt x="8544" y="8418"/>
                  </a:lnTo>
                  <a:cubicBezTo>
                    <a:pt x="9057" y="8418"/>
                    <a:pt x="9473" y="8002"/>
                    <a:pt x="9473" y="7489"/>
                  </a:cubicBezTo>
                  <a:lnTo>
                    <a:pt x="9473" y="1997"/>
                  </a:lnTo>
                  <a:cubicBezTo>
                    <a:pt x="9473" y="1498"/>
                    <a:pt x="9057" y="1082"/>
                    <a:pt x="8558" y="1082"/>
                  </a:cubicBezTo>
                  <a:lnTo>
                    <a:pt x="4342" y="1082"/>
                  </a:lnTo>
                  <a:cubicBezTo>
                    <a:pt x="4176" y="1082"/>
                    <a:pt x="4009" y="999"/>
                    <a:pt x="3898" y="860"/>
                  </a:cubicBezTo>
                  <a:lnTo>
                    <a:pt x="3551" y="389"/>
                  </a:lnTo>
                  <a:cubicBezTo>
                    <a:pt x="3371" y="152"/>
                    <a:pt x="3094" y="0"/>
                    <a:pt x="28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31" name="Google Shape;1405;p46">
              <a:extLst>
                <a:ext uri="{FF2B5EF4-FFF2-40B4-BE49-F238E27FC236}">
                  <a16:creationId xmlns:a16="http://schemas.microsoft.com/office/drawing/2014/main" id="{6FF7AABE-234D-0F49-A162-D265F8CBF4FB}"/>
                </a:ext>
              </a:extLst>
            </p:cNvPr>
            <p:cNvSpPr/>
            <p:nvPr/>
          </p:nvSpPr>
          <p:spPr>
            <a:xfrm>
              <a:off x="2570296" y="4362936"/>
              <a:ext cx="148817" cy="166460"/>
            </a:xfrm>
            <a:custGeom>
              <a:avLst/>
              <a:gdLst/>
              <a:ahLst/>
              <a:cxnLst/>
              <a:rect l="l" t="t" r="r" b="b"/>
              <a:pathLst>
                <a:path w="3121" h="3491" extrusionOk="0">
                  <a:moveTo>
                    <a:pt x="2747" y="426"/>
                  </a:moveTo>
                  <a:lnTo>
                    <a:pt x="2747" y="842"/>
                  </a:lnTo>
                  <a:lnTo>
                    <a:pt x="1457" y="1231"/>
                  </a:lnTo>
                  <a:lnTo>
                    <a:pt x="1457" y="815"/>
                  </a:lnTo>
                  <a:lnTo>
                    <a:pt x="1457" y="800"/>
                  </a:lnTo>
                  <a:lnTo>
                    <a:pt x="2747" y="426"/>
                  </a:lnTo>
                  <a:close/>
                  <a:moveTo>
                    <a:pt x="2510" y="2298"/>
                  </a:moveTo>
                  <a:cubicBezTo>
                    <a:pt x="2649" y="2298"/>
                    <a:pt x="2747" y="2409"/>
                    <a:pt x="2747" y="2534"/>
                  </a:cubicBezTo>
                  <a:cubicBezTo>
                    <a:pt x="2747" y="2673"/>
                    <a:pt x="2649" y="2784"/>
                    <a:pt x="2510" y="2784"/>
                  </a:cubicBezTo>
                  <a:lnTo>
                    <a:pt x="2275" y="2784"/>
                  </a:lnTo>
                  <a:cubicBezTo>
                    <a:pt x="2150" y="2784"/>
                    <a:pt x="2039" y="2673"/>
                    <a:pt x="2039" y="2534"/>
                  </a:cubicBezTo>
                  <a:cubicBezTo>
                    <a:pt x="2039" y="2409"/>
                    <a:pt x="2150" y="2298"/>
                    <a:pt x="2275" y="2298"/>
                  </a:cubicBezTo>
                  <a:close/>
                  <a:moveTo>
                    <a:pt x="846" y="2645"/>
                  </a:moveTo>
                  <a:cubicBezTo>
                    <a:pt x="972" y="2645"/>
                    <a:pt x="1083" y="2742"/>
                    <a:pt x="1083" y="2880"/>
                  </a:cubicBezTo>
                  <a:cubicBezTo>
                    <a:pt x="1083" y="3006"/>
                    <a:pt x="972" y="3117"/>
                    <a:pt x="846" y="3117"/>
                  </a:cubicBezTo>
                  <a:lnTo>
                    <a:pt x="611" y="3117"/>
                  </a:lnTo>
                  <a:cubicBezTo>
                    <a:pt x="472" y="3117"/>
                    <a:pt x="375" y="3006"/>
                    <a:pt x="375" y="2880"/>
                  </a:cubicBezTo>
                  <a:cubicBezTo>
                    <a:pt x="375" y="2742"/>
                    <a:pt x="472" y="2645"/>
                    <a:pt x="611" y="2645"/>
                  </a:cubicBezTo>
                  <a:close/>
                  <a:moveTo>
                    <a:pt x="2940" y="0"/>
                  </a:moveTo>
                  <a:cubicBezTo>
                    <a:pt x="2922" y="0"/>
                    <a:pt x="2904" y="3"/>
                    <a:pt x="2885" y="10"/>
                  </a:cubicBezTo>
                  <a:lnTo>
                    <a:pt x="1221" y="482"/>
                  </a:lnTo>
                  <a:cubicBezTo>
                    <a:pt x="1138" y="509"/>
                    <a:pt x="1083" y="578"/>
                    <a:pt x="1083" y="661"/>
                  </a:cubicBezTo>
                  <a:lnTo>
                    <a:pt x="1083" y="2312"/>
                  </a:lnTo>
                  <a:cubicBezTo>
                    <a:pt x="1013" y="2285"/>
                    <a:pt x="930" y="2270"/>
                    <a:pt x="846" y="2270"/>
                  </a:cubicBezTo>
                  <a:lnTo>
                    <a:pt x="611" y="2270"/>
                  </a:lnTo>
                  <a:cubicBezTo>
                    <a:pt x="278" y="2270"/>
                    <a:pt x="1" y="2547"/>
                    <a:pt x="1" y="2880"/>
                  </a:cubicBezTo>
                  <a:cubicBezTo>
                    <a:pt x="1" y="3213"/>
                    <a:pt x="278" y="3491"/>
                    <a:pt x="611" y="3491"/>
                  </a:cubicBezTo>
                  <a:lnTo>
                    <a:pt x="846" y="3491"/>
                  </a:lnTo>
                  <a:cubicBezTo>
                    <a:pt x="1179" y="3491"/>
                    <a:pt x="1457" y="3213"/>
                    <a:pt x="1457" y="2880"/>
                  </a:cubicBezTo>
                  <a:lnTo>
                    <a:pt x="1457" y="1604"/>
                  </a:lnTo>
                  <a:lnTo>
                    <a:pt x="2747" y="1231"/>
                  </a:lnTo>
                  <a:lnTo>
                    <a:pt x="2747" y="1979"/>
                  </a:lnTo>
                  <a:cubicBezTo>
                    <a:pt x="2677" y="1952"/>
                    <a:pt x="2594" y="1937"/>
                    <a:pt x="2510" y="1937"/>
                  </a:cubicBezTo>
                  <a:lnTo>
                    <a:pt x="2275" y="1937"/>
                  </a:lnTo>
                  <a:cubicBezTo>
                    <a:pt x="1942" y="1937"/>
                    <a:pt x="1665" y="2201"/>
                    <a:pt x="1665" y="2534"/>
                  </a:cubicBezTo>
                  <a:cubicBezTo>
                    <a:pt x="1665" y="2880"/>
                    <a:pt x="1942" y="3144"/>
                    <a:pt x="2275" y="3144"/>
                  </a:cubicBezTo>
                  <a:lnTo>
                    <a:pt x="2510" y="3144"/>
                  </a:lnTo>
                  <a:cubicBezTo>
                    <a:pt x="2843" y="3144"/>
                    <a:pt x="3121" y="2880"/>
                    <a:pt x="3121" y="2534"/>
                  </a:cubicBezTo>
                  <a:lnTo>
                    <a:pt x="3121" y="177"/>
                  </a:lnTo>
                  <a:cubicBezTo>
                    <a:pt x="3121" y="84"/>
                    <a:pt x="3034" y="0"/>
                    <a:pt x="29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736" name="Google Shape;1406;p46">
              <a:extLst>
                <a:ext uri="{FF2B5EF4-FFF2-40B4-BE49-F238E27FC236}">
                  <a16:creationId xmlns:a16="http://schemas.microsoft.com/office/drawing/2014/main" id="{7DA8519B-EBCC-7F61-B3F4-6A26FEDA6CED}"/>
                </a:ext>
              </a:extLst>
            </p:cNvPr>
            <p:cNvSpPr/>
            <p:nvPr/>
          </p:nvSpPr>
          <p:spPr>
            <a:xfrm>
              <a:off x="2758122" y="4391785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485" y="376"/>
                  </a:lnTo>
                  <a:cubicBezTo>
                    <a:pt x="596" y="376"/>
                    <a:pt x="679" y="293"/>
                    <a:pt x="679" y="195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737" name="Google Shape;1407;p46">
              <a:extLst>
                <a:ext uri="{FF2B5EF4-FFF2-40B4-BE49-F238E27FC236}">
                  <a16:creationId xmlns:a16="http://schemas.microsoft.com/office/drawing/2014/main" id="{8F67FA81-D928-0373-BCF1-606081CAAEFA}"/>
                </a:ext>
              </a:extLst>
            </p:cNvPr>
            <p:cNvSpPr/>
            <p:nvPr/>
          </p:nvSpPr>
          <p:spPr>
            <a:xfrm>
              <a:off x="2813673" y="4391785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1"/>
                  </a:moveTo>
                  <a:cubicBezTo>
                    <a:pt x="84" y="1"/>
                    <a:pt x="0" y="84"/>
                    <a:pt x="0" y="195"/>
                  </a:cubicBezTo>
                  <a:cubicBezTo>
                    <a:pt x="0" y="293"/>
                    <a:pt x="84" y="376"/>
                    <a:pt x="180" y="376"/>
                  </a:cubicBezTo>
                  <a:lnTo>
                    <a:pt x="1789" y="376"/>
                  </a:lnTo>
                  <a:cubicBezTo>
                    <a:pt x="1886" y="376"/>
                    <a:pt x="1970" y="293"/>
                    <a:pt x="1970" y="195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738" name="Google Shape;1408;p46">
              <a:extLst>
                <a:ext uri="{FF2B5EF4-FFF2-40B4-BE49-F238E27FC236}">
                  <a16:creationId xmlns:a16="http://schemas.microsoft.com/office/drawing/2014/main" id="{6EE0337B-1A52-3931-63B5-244171B2E937}"/>
                </a:ext>
              </a:extLst>
            </p:cNvPr>
            <p:cNvSpPr/>
            <p:nvPr/>
          </p:nvSpPr>
          <p:spPr>
            <a:xfrm>
              <a:off x="2758122" y="4436131"/>
              <a:ext cx="32424" cy="17881"/>
            </a:xfrm>
            <a:custGeom>
              <a:avLst/>
              <a:gdLst/>
              <a:ahLst/>
              <a:cxnLst/>
              <a:rect l="l" t="t" r="r" b="b"/>
              <a:pathLst>
                <a:path w="68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1"/>
                    <a:pt x="679" y="180"/>
                  </a:cubicBezTo>
                  <a:cubicBezTo>
                    <a:pt x="679" y="84"/>
                    <a:pt x="596" y="1"/>
                    <a:pt x="4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739" name="Google Shape;1409;p46">
              <a:extLst>
                <a:ext uri="{FF2B5EF4-FFF2-40B4-BE49-F238E27FC236}">
                  <a16:creationId xmlns:a16="http://schemas.microsoft.com/office/drawing/2014/main" id="{6F139B0A-64D5-390C-3B67-3DD4677AE688}"/>
                </a:ext>
              </a:extLst>
            </p:cNvPr>
            <p:cNvSpPr/>
            <p:nvPr/>
          </p:nvSpPr>
          <p:spPr>
            <a:xfrm>
              <a:off x="2813673" y="4436131"/>
              <a:ext cx="93935" cy="17881"/>
            </a:xfrm>
            <a:custGeom>
              <a:avLst/>
              <a:gdLst/>
              <a:ahLst/>
              <a:cxnLst/>
              <a:rect l="l" t="t" r="r" b="b"/>
              <a:pathLst>
                <a:path w="1970" h="375" extrusionOk="0">
                  <a:moveTo>
                    <a:pt x="180" y="1"/>
                  </a:moveTo>
                  <a:cubicBezTo>
                    <a:pt x="84" y="1"/>
                    <a:pt x="0" y="84"/>
                    <a:pt x="0" y="180"/>
                  </a:cubicBezTo>
                  <a:cubicBezTo>
                    <a:pt x="0" y="291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1"/>
                    <a:pt x="1970" y="180"/>
                  </a:cubicBezTo>
                  <a:cubicBezTo>
                    <a:pt x="1970" y="84"/>
                    <a:pt x="1886" y="1"/>
                    <a:pt x="17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827" name="Google Shape;1410;p46">
              <a:extLst>
                <a:ext uri="{FF2B5EF4-FFF2-40B4-BE49-F238E27FC236}">
                  <a16:creationId xmlns:a16="http://schemas.microsoft.com/office/drawing/2014/main" id="{B857BECD-8E71-7F50-9B00-4020B77054D9}"/>
                </a:ext>
              </a:extLst>
            </p:cNvPr>
            <p:cNvSpPr/>
            <p:nvPr/>
          </p:nvSpPr>
          <p:spPr>
            <a:xfrm>
              <a:off x="2758122" y="4480429"/>
              <a:ext cx="32424" cy="17929"/>
            </a:xfrm>
            <a:custGeom>
              <a:avLst/>
              <a:gdLst/>
              <a:ahLst/>
              <a:cxnLst/>
              <a:rect l="l" t="t" r="r" b="b"/>
              <a:pathLst>
                <a:path w="68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485" y="375"/>
                  </a:lnTo>
                  <a:cubicBezTo>
                    <a:pt x="596" y="375"/>
                    <a:pt x="679" y="292"/>
                    <a:pt x="679" y="181"/>
                  </a:cubicBezTo>
                  <a:cubicBezTo>
                    <a:pt x="679" y="83"/>
                    <a:pt x="596" y="0"/>
                    <a:pt x="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828" name="Google Shape;1411;p46">
              <a:extLst>
                <a:ext uri="{FF2B5EF4-FFF2-40B4-BE49-F238E27FC236}">
                  <a16:creationId xmlns:a16="http://schemas.microsoft.com/office/drawing/2014/main" id="{FAF64726-4AF8-BC82-1CEB-640BB4880255}"/>
                </a:ext>
              </a:extLst>
            </p:cNvPr>
            <p:cNvSpPr/>
            <p:nvPr/>
          </p:nvSpPr>
          <p:spPr>
            <a:xfrm>
              <a:off x="2813673" y="4480429"/>
              <a:ext cx="93935" cy="17929"/>
            </a:xfrm>
            <a:custGeom>
              <a:avLst/>
              <a:gdLst/>
              <a:ahLst/>
              <a:cxnLst/>
              <a:rect l="l" t="t" r="r" b="b"/>
              <a:pathLst>
                <a:path w="1970" h="376" extrusionOk="0">
                  <a:moveTo>
                    <a:pt x="180" y="0"/>
                  </a:moveTo>
                  <a:cubicBezTo>
                    <a:pt x="84" y="0"/>
                    <a:pt x="0" y="83"/>
                    <a:pt x="0" y="181"/>
                  </a:cubicBezTo>
                  <a:cubicBezTo>
                    <a:pt x="0" y="292"/>
                    <a:pt x="84" y="375"/>
                    <a:pt x="180" y="375"/>
                  </a:cubicBezTo>
                  <a:lnTo>
                    <a:pt x="1789" y="375"/>
                  </a:lnTo>
                  <a:cubicBezTo>
                    <a:pt x="1886" y="375"/>
                    <a:pt x="1970" y="292"/>
                    <a:pt x="1970" y="181"/>
                  </a:cubicBezTo>
                  <a:cubicBezTo>
                    <a:pt x="1970" y="83"/>
                    <a:pt x="1886" y="0"/>
                    <a:pt x="17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  <p:sp>
          <p:nvSpPr>
            <p:cNvPr id="829" name="Google Shape;1412;p46">
              <a:extLst>
                <a:ext uri="{FF2B5EF4-FFF2-40B4-BE49-F238E27FC236}">
                  <a16:creationId xmlns:a16="http://schemas.microsoft.com/office/drawing/2014/main" id="{3DC7E790-4D78-FBEB-1E6B-156A5ED97378}"/>
                </a:ext>
              </a:extLst>
            </p:cNvPr>
            <p:cNvSpPr/>
            <p:nvPr/>
          </p:nvSpPr>
          <p:spPr>
            <a:xfrm>
              <a:off x="2721739" y="4560871"/>
              <a:ext cx="19884" cy="17499"/>
            </a:xfrm>
            <a:custGeom>
              <a:avLst/>
              <a:gdLst/>
              <a:ahLst/>
              <a:cxnLst/>
              <a:rect l="l" t="t" r="r" b="b"/>
              <a:pathLst>
                <a:path w="417" h="367" extrusionOk="0">
                  <a:moveTo>
                    <a:pt x="214" y="1"/>
                  </a:moveTo>
                  <a:cubicBezTo>
                    <a:pt x="179" y="1"/>
                    <a:pt x="143" y="12"/>
                    <a:pt x="111" y="33"/>
                  </a:cubicBezTo>
                  <a:cubicBezTo>
                    <a:pt x="28" y="88"/>
                    <a:pt x="0" y="199"/>
                    <a:pt x="56" y="283"/>
                  </a:cubicBezTo>
                  <a:cubicBezTo>
                    <a:pt x="91" y="336"/>
                    <a:pt x="156" y="367"/>
                    <a:pt x="220" y="367"/>
                  </a:cubicBezTo>
                  <a:cubicBezTo>
                    <a:pt x="255" y="367"/>
                    <a:pt x="290" y="358"/>
                    <a:pt x="320" y="338"/>
                  </a:cubicBezTo>
                  <a:cubicBezTo>
                    <a:pt x="403" y="283"/>
                    <a:pt x="416" y="172"/>
                    <a:pt x="361" y="88"/>
                  </a:cubicBezTo>
                  <a:cubicBezTo>
                    <a:pt x="327" y="29"/>
                    <a:pt x="271" y="1"/>
                    <a:pt x="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05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C97211-7B69-7EEA-D892-4DD613A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the Web – Downloading Data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E643DA-2821-90C6-8078-771166ED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Libraries used: Beautiful Soup, urrlib, requests, sleep, random and csv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Managed to obtain &gt; 1000 songs.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Scraped URLs 4 times:</a:t>
            </a:r>
          </a:p>
          <a:p>
            <a:pPr marL="385763" indent="-385763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Obtained 27 URLs that take us through the artists grouped by the letter their name starts with (navigation bar)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chose randomly 10 letters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385763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those 10 letters, we obtained the URLs that take us to all artists page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chose randomly 40 artists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385763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those 40 artists, we obtained the URLs that take us to each artist’s songs with the Lyrics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chose randomly 1500 songs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385763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these 1500 songs, we obtained the song’s lyrics and stored them in a csv file.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949;p56">
            <a:extLst>
              <a:ext uri="{FF2B5EF4-FFF2-40B4-BE49-F238E27FC236}">
                <a16:creationId xmlns:a16="http://schemas.microsoft.com/office/drawing/2014/main" id="{716E5433-919A-CBB8-9DF2-FDDFE9F4FD95}"/>
              </a:ext>
            </a:extLst>
          </p:cNvPr>
          <p:cNvGrpSpPr/>
          <p:nvPr/>
        </p:nvGrpSpPr>
        <p:grpSpPr>
          <a:xfrm>
            <a:off x="7455695" y="1152475"/>
            <a:ext cx="475478" cy="365754"/>
            <a:chOff x="-47523400" y="3973950"/>
            <a:chExt cx="300100" cy="228425"/>
          </a:xfrm>
        </p:grpSpPr>
        <p:sp>
          <p:nvSpPr>
            <p:cNvPr id="5" name="Google Shape;950;p56">
              <a:extLst>
                <a:ext uri="{FF2B5EF4-FFF2-40B4-BE49-F238E27FC236}">
                  <a16:creationId xmlns:a16="http://schemas.microsoft.com/office/drawing/2014/main" id="{1232424F-ABA6-1173-E11A-46DD5CA0FCDE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1;p56">
              <a:extLst>
                <a:ext uri="{FF2B5EF4-FFF2-40B4-BE49-F238E27FC236}">
                  <a16:creationId xmlns:a16="http://schemas.microsoft.com/office/drawing/2014/main" id="{06AA7631-74A3-966E-9304-5835447B7326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2;p56">
              <a:extLst>
                <a:ext uri="{FF2B5EF4-FFF2-40B4-BE49-F238E27FC236}">
                  <a16:creationId xmlns:a16="http://schemas.microsoft.com/office/drawing/2014/main" id="{33BD11BA-DC25-5B93-46F0-81FE83814DDE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3;p56">
              <a:extLst>
                <a:ext uri="{FF2B5EF4-FFF2-40B4-BE49-F238E27FC236}">
                  <a16:creationId xmlns:a16="http://schemas.microsoft.com/office/drawing/2014/main" id="{E9EF8E8D-0AA0-AA66-1C14-B51D72B65679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4;p56">
              <a:extLst>
                <a:ext uri="{FF2B5EF4-FFF2-40B4-BE49-F238E27FC236}">
                  <a16:creationId xmlns:a16="http://schemas.microsoft.com/office/drawing/2014/main" id="{5D920D72-837E-ED83-2E16-2CF952DCC16B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2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60E4BE-C26B-64D0-95F1-8D1DBB75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documents (TF-IDF and cosine similarity)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FB7053-E770-E8E8-5816-7F32F154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511807"/>
            <a:ext cx="8520600" cy="30570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Libraries used: sklearn (sklearn.feature_extraction.text), nltk (nltk.tokenize, nltk.corpus, nltk.stem)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steps are: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Preprocessing the documents (stopwords, stemming etc.)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the Term-Document Matrix (Tf-idf method)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 preparation (same preprocessing)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cosine similarities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Rank the most similar documents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955;p56">
            <a:extLst>
              <a:ext uri="{FF2B5EF4-FFF2-40B4-BE49-F238E27FC236}">
                <a16:creationId xmlns:a16="http://schemas.microsoft.com/office/drawing/2014/main" id="{7F924AD3-EA9A-AE8C-1860-7936BF51832F}"/>
              </a:ext>
            </a:extLst>
          </p:cNvPr>
          <p:cNvGrpSpPr/>
          <p:nvPr/>
        </p:nvGrpSpPr>
        <p:grpSpPr>
          <a:xfrm>
            <a:off x="7319393" y="2011869"/>
            <a:ext cx="414520" cy="365764"/>
            <a:chOff x="-45674075" y="3586425"/>
            <a:chExt cx="300900" cy="265450"/>
          </a:xfrm>
        </p:grpSpPr>
        <p:sp>
          <p:nvSpPr>
            <p:cNvPr id="5" name="Google Shape;956;p56">
              <a:extLst>
                <a:ext uri="{FF2B5EF4-FFF2-40B4-BE49-F238E27FC236}">
                  <a16:creationId xmlns:a16="http://schemas.microsoft.com/office/drawing/2014/main" id="{48D1A7A4-1EDD-FB70-E712-81E544F43C19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7;p56">
              <a:extLst>
                <a:ext uri="{FF2B5EF4-FFF2-40B4-BE49-F238E27FC236}">
                  <a16:creationId xmlns:a16="http://schemas.microsoft.com/office/drawing/2014/main" id="{529DAC46-6C5C-3D36-F7D9-485C106E96FE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42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099954-4D25-A6D3-8236-BBBE95C0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S-BERT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A0CAD57-4CAC-9701-5ADC-6D432BBC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 50 most similar songs from the last method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stored in a new csv file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need also a contextual embedding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improve our ranking system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for encoding data  Sentence Transformer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SBERT allows the process of two sentences in the same way, simultaneously</a:t>
            </a:r>
          </a:p>
          <a:p>
            <a:pPr marL="114300" indent="0">
              <a:buNone/>
            </a:pPr>
            <a:endParaRPr lang="en-US" sz="20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Printed top 5 songs using S-BERT</a:t>
            </a:r>
          </a:p>
          <a:p>
            <a:endParaRPr lang="el-GR" dirty="0"/>
          </a:p>
        </p:txBody>
      </p:sp>
      <p:grpSp>
        <p:nvGrpSpPr>
          <p:cNvPr id="4" name="Google Shape;958;p56">
            <a:extLst>
              <a:ext uri="{FF2B5EF4-FFF2-40B4-BE49-F238E27FC236}">
                <a16:creationId xmlns:a16="http://schemas.microsoft.com/office/drawing/2014/main" id="{2B3D01D1-37AE-8F9E-A5E3-145CFDA38EA2}"/>
              </a:ext>
            </a:extLst>
          </p:cNvPr>
          <p:cNvGrpSpPr/>
          <p:nvPr/>
        </p:nvGrpSpPr>
        <p:grpSpPr>
          <a:xfrm>
            <a:off x="7500820" y="786730"/>
            <a:ext cx="365774" cy="365745"/>
            <a:chOff x="-47155575" y="3200500"/>
            <a:chExt cx="300875" cy="299325"/>
          </a:xfrm>
        </p:grpSpPr>
        <p:sp>
          <p:nvSpPr>
            <p:cNvPr id="5" name="Google Shape;959;p56">
              <a:extLst>
                <a:ext uri="{FF2B5EF4-FFF2-40B4-BE49-F238E27FC236}">
                  <a16:creationId xmlns:a16="http://schemas.microsoft.com/office/drawing/2014/main" id="{BBA0D653-2526-E8EA-C0E7-ED467FC504C8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0;p56">
              <a:extLst>
                <a:ext uri="{FF2B5EF4-FFF2-40B4-BE49-F238E27FC236}">
                  <a16:creationId xmlns:a16="http://schemas.microsoft.com/office/drawing/2014/main" id="{BAB41058-8AE3-11BB-0976-5C7DE32D22AC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1;p56">
              <a:extLst>
                <a:ext uri="{FF2B5EF4-FFF2-40B4-BE49-F238E27FC236}">
                  <a16:creationId xmlns:a16="http://schemas.microsoft.com/office/drawing/2014/main" id="{B2E69F73-9A8A-6428-58D2-EBEE6E852633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2;p56">
              <a:extLst>
                <a:ext uri="{FF2B5EF4-FFF2-40B4-BE49-F238E27FC236}">
                  <a16:creationId xmlns:a16="http://schemas.microsoft.com/office/drawing/2014/main" id="{89EC4EF3-6905-B368-DD29-E7B0EDC7DB68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3;p56">
              <a:extLst>
                <a:ext uri="{FF2B5EF4-FFF2-40B4-BE49-F238E27FC236}">
                  <a16:creationId xmlns:a16="http://schemas.microsoft.com/office/drawing/2014/main" id="{E5F8B7CD-91D9-2FD2-6A7C-2CAE1B6CD639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4;p56">
              <a:extLst>
                <a:ext uri="{FF2B5EF4-FFF2-40B4-BE49-F238E27FC236}">
                  <a16:creationId xmlns:a16="http://schemas.microsoft.com/office/drawing/2014/main" id="{70AE3066-E8EE-59BD-8F6A-AB361DA3B058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19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4F4C4F-2C38-0A6D-D07A-847D8A9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73"/>
            <a:ext cx="7886700" cy="757238"/>
          </a:xfrm>
        </p:spPr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890667-F610-9405-0BED-244604C1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877" y="318273"/>
            <a:ext cx="2874412" cy="4286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query = “fighting for love”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697A2F2-22F0-FED4-7703-05B2A81BD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86" t="34427" b="12678"/>
          <a:stretch/>
        </p:blipFill>
        <p:spPr bwMode="auto">
          <a:xfrm>
            <a:off x="741892" y="1075511"/>
            <a:ext cx="7773458" cy="3912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78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362</Words>
  <Application>Microsoft Office PowerPoint</Application>
  <PresentationFormat>Προβολή στην οθόνη (16:9)</PresentationFormat>
  <Paragraphs>51</Paragraphs>
  <Slides>7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5" baseType="lpstr">
      <vt:lpstr>Baloo 2</vt:lpstr>
      <vt:lpstr>Roboto Condensed Light</vt:lpstr>
      <vt:lpstr>Roboto</vt:lpstr>
      <vt:lpstr>Arial</vt:lpstr>
      <vt:lpstr>Calibri</vt:lpstr>
      <vt:lpstr>El Messiri</vt:lpstr>
      <vt:lpstr>Fira Sans Extra Condensed Medium</vt:lpstr>
      <vt:lpstr>Programming Language Master's Degree by Slidesgo</vt:lpstr>
      <vt:lpstr>Search Engines and Web Mining</vt:lpstr>
      <vt:lpstr>Project Scope</vt:lpstr>
      <vt:lpstr>Timeline Infographics</vt:lpstr>
      <vt:lpstr>Crawling the Web – Downloading Data</vt:lpstr>
      <vt:lpstr>Ranking documents (TF-IDF and cosine similarity)</vt:lpstr>
      <vt:lpstr>S-BERT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 and Web Mining</dc:title>
  <dc:creator>Ektor Avlonitis</dc:creator>
  <cp:lastModifiedBy>Ektor Avlonitis</cp:lastModifiedBy>
  <cp:revision>9</cp:revision>
  <dcterms:modified xsi:type="dcterms:W3CDTF">2022-12-12T16:28:23Z</dcterms:modified>
</cp:coreProperties>
</file>