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69" r:id="rId3"/>
    <p:sldId id="270" r:id="rId4"/>
    <p:sldId id="259" r:id="rId5"/>
    <p:sldId id="271" r:id="rId6"/>
    <p:sldId id="262" r:id="rId7"/>
    <p:sldId id="261" r:id="rId8"/>
    <p:sldId id="263" r:id="rId9"/>
    <p:sldId id="264" r:id="rId10"/>
    <p:sldId id="266" r:id="rId11"/>
    <p:sldId id="267" r:id="rId12"/>
    <p:sldId id="268"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7DB5E-B0B8-2E43-B5D2-B61484F7914A}" v="68" dt="2023-07-30T05:44:12.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p:restoredTop sz="96197"/>
  </p:normalViewPr>
  <p:slideViewPr>
    <p:cSldViewPr snapToGrid="0">
      <p:cViewPr varScale="1">
        <p:scale>
          <a:sx n="107" d="100"/>
          <a:sy n="107" d="100"/>
        </p:scale>
        <p:origin x="19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404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8123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5853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270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301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94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296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292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4264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0429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911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9/19/23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974550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Content Placeholder 35" descr="A poster with popcorn and a drink&#10;&#10;Description automatically generated">
            <a:extLst>
              <a:ext uri="{FF2B5EF4-FFF2-40B4-BE49-F238E27FC236}">
                <a16:creationId xmlns:a16="http://schemas.microsoft.com/office/drawing/2014/main" id="{7B9936F2-4B8F-5723-3F39-1A217EFFB1F2}"/>
              </a:ext>
            </a:extLst>
          </p:cNvPr>
          <p:cNvPicPr>
            <a:picLocks noChangeAspect="1"/>
          </p:cNvPicPr>
          <p:nvPr/>
        </p:nvPicPr>
        <p:blipFill rotWithShape="1">
          <a:blip r:embed="rId2"/>
          <a:srcRect t="8954" b="895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39">
            <a:extLst>
              <a:ext uri="{FF2B5EF4-FFF2-40B4-BE49-F238E27FC236}">
                <a16:creationId xmlns:a16="http://schemas.microsoft.com/office/drawing/2014/main" id="{B20AA02F-83E2-5F81-F032-7C6F2E05C534}"/>
              </a:ext>
            </a:extLst>
          </p:cNvPr>
          <p:cNvSpPr>
            <a:spLocks noGrp="1"/>
          </p:cNvSpPr>
          <p:nvPr>
            <p:ph idx="1"/>
          </p:nvPr>
        </p:nvSpPr>
        <p:spPr>
          <a:xfrm>
            <a:off x="5297762" y="2706624"/>
            <a:ext cx="6251110" cy="3483864"/>
          </a:xfrm>
        </p:spPr>
        <p:txBody>
          <a:bodyPr>
            <a:normAutofit/>
          </a:bodyPr>
          <a:lstStyle/>
          <a:p>
            <a:pPr marL="0" indent="0">
              <a:buNone/>
            </a:pPr>
            <a:endParaRPr lang="en-US" sz="2200" b="1" dirty="0">
              <a:latin typeface="+mj-lt"/>
            </a:endParaRPr>
          </a:p>
          <a:p>
            <a:pPr marL="0" indent="0">
              <a:buNone/>
            </a:pPr>
            <a:r>
              <a:rPr lang="en-US" sz="2700" b="1" dirty="0">
                <a:solidFill>
                  <a:srgbClr val="002060"/>
                </a:solidFill>
                <a:latin typeface="+mj-lt"/>
              </a:rPr>
              <a:t>BLOCKBUSTERS STEALTH LLC</a:t>
            </a:r>
          </a:p>
          <a:p>
            <a:pPr marL="0" indent="0">
              <a:buNone/>
            </a:pPr>
            <a:endParaRPr lang="en-US" sz="2700" b="1" dirty="0">
              <a:solidFill>
                <a:srgbClr val="002060"/>
              </a:solidFill>
              <a:latin typeface="+mj-lt"/>
            </a:endParaRPr>
          </a:p>
          <a:p>
            <a:pPr marL="0" indent="0">
              <a:buNone/>
            </a:pPr>
            <a:r>
              <a:rPr lang="en-US" sz="2700" b="1" dirty="0">
                <a:solidFill>
                  <a:srgbClr val="002060"/>
                </a:solidFill>
                <a:latin typeface="+mj-lt"/>
              </a:rPr>
              <a:t>Business Analysis Presentation</a:t>
            </a:r>
          </a:p>
          <a:p>
            <a:pPr marL="0" indent="0">
              <a:buNone/>
            </a:pPr>
            <a:endParaRPr lang="en-US" sz="2700" b="1" dirty="0">
              <a:solidFill>
                <a:srgbClr val="002060"/>
              </a:solidFill>
              <a:latin typeface="+mj-lt"/>
            </a:endParaRPr>
          </a:p>
          <a:p>
            <a:pPr marL="0" indent="0">
              <a:buNone/>
            </a:pPr>
            <a:r>
              <a:rPr lang="en-US" sz="2700" b="1" dirty="0">
                <a:solidFill>
                  <a:srgbClr val="002060"/>
                </a:solidFill>
                <a:latin typeface="+mj-lt"/>
              </a:rPr>
              <a:t>By Maria Aisling </a:t>
            </a:r>
            <a:r>
              <a:rPr lang="en-US" sz="2700" b="1" dirty="0" err="1">
                <a:solidFill>
                  <a:srgbClr val="002060"/>
                </a:solidFill>
                <a:latin typeface="+mj-lt"/>
              </a:rPr>
              <a:t>Tortosa</a:t>
            </a:r>
            <a:endParaRPr lang="en-US" sz="2700" b="1" dirty="0">
              <a:solidFill>
                <a:srgbClr val="002060"/>
              </a:solidFill>
              <a:latin typeface="+mj-lt"/>
            </a:endParaRPr>
          </a:p>
          <a:p>
            <a:pPr marL="0" indent="0">
              <a:buNone/>
            </a:pPr>
            <a:endParaRPr lang="en-US" sz="2200" b="1" dirty="0">
              <a:latin typeface="+mj-lt"/>
            </a:endParaRPr>
          </a:p>
        </p:txBody>
      </p:sp>
    </p:spTree>
    <p:extLst>
      <p:ext uri="{BB962C8B-B14F-4D97-AF65-F5344CB8AC3E}">
        <p14:creationId xmlns:p14="http://schemas.microsoft.com/office/powerpoint/2010/main" val="251322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43A73-CFCD-4023-483D-FA6F9F2CA27F}"/>
              </a:ext>
            </a:extLst>
          </p:cNvPr>
          <p:cNvSpPr>
            <a:spLocks noGrp="1"/>
          </p:cNvSpPr>
          <p:nvPr>
            <p:ph type="title"/>
          </p:nvPr>
        </p:nvSpPr>
        <p:spPr>
          <a:xfrm>
            <a:off x="230204" y="663921"/>
            <a:ext cx="7999395" cy="542436"/>
          </a:xfrm>
        </p:spPr>
        <p:txBody>
          <a:bodyPr anchor="b">
            <a:noAutofit/>
          </a:bodyPr>
          <a:lstStyle/>
          <a:p>
            <a:r>
              <a:rPr lang="en-US" sz="2700">
                <a:solidFill>
                  <a:srgbClr val="002060"/>
                </a:solidFill>
              </a:rPr>
              <a:t>4. Where are customers with a high lifetime value based</a:t>
            </a:r>
            <a:endParaRPr lang="en-US" sz="2700" dirty="0">
              <a:solidFill>
                <a:srgbClr val="002060"/>
              </a:solidFill>
            </a:endParaRP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82FF54-CED2-9CA8-F560-88D337AE4377}"/>
              </a:ext>
            </a:extLst>
          </p:cNvPr>
          <p:cNvSpPr>
            <a:spLocks noGrp="1"/>
          </p:cNvSpPr>
          <p:nvPr>
            <p:ph idx="1"/>
          </p:nvPr>
        </p:nvSpPr>
        <p:spPr>
          <a:xfrm>
            <a:off x="643278" y="2670048"/>
            <a:ext cx="4818888" cy="1520517"/>
          </a:xfrm>
        </p:spPr>
        <p:txBody>
          <a:bodyPr anchor="t">
            <a:normAutofit/>
          </a:bodyPr>
          <a:lstStyle/>
          <a:p>
            <a:r>
              <a:rPr lang="en-US" sz="2000">
                <a:solidFill>
                  <a:srgbClr val="002060"/>
                </a:solidFill>
              </a:rPr>
              <a:t>At this point we can conclude that whilst customers with the highest lifetime value are spread across many cities and countries the leading continent remains Asia with India at the top of the list. </a:t>
            </a:r>
            <a:endParaRPr lang="en-US" sz="2000" dirty="0">
              <a:solidFill>
                <a:srgbClr val="002060"/>
              </a:solidFill>
            </a:endParaRPr>
          </a:p>
        </p:txBody>
      </p:sp>
      <p:pic>
        <p:nvPicPr>
          <p:cNvPr id="5" name="Picture 4" descr="A screenshot of a computer screen&#10;&#10;Description automatically generated">
            <a:extLst>
              <a:ext uri="{FF2B5EF4-FFF2-40B4-BE49-F238E27FC236}">
                <a16:creationId xmlns:a16="http://schemas.microsoft.com/office/drawing/2014/main" id="{C6EDA18F-C9C7-6A55-E6E9-4919690D4A5E}"/>
              </a:ext>
            </a:extLst>
          </p:cNvPr>
          <p:cNvPicPr>
            <a:picLocks noChangeAspect="1"/>
          </p:cNvPicPr>
          <p:nvPr/>
        </p:nvPicPr>
        <p:blipFill>
          <a:blip r:embed="rId2"/>
          <a:stretch>
            <a:fillRect/>
          </a:stretch>
        </p:blipFill>
        <p:spPr>
          <a:xfrm>
            <a:off x="5299040" y="1414058"/>
            <a:ext cx="6718789" cy="4480555"/>
          </a:xfrm>
          <a:prstGeom prst="rect">
            <a:avLst/>
          </a:prstGeom>
        </p:spPr>
      </p:pic>
      <p:pic>
        <p:nvPicPr>
          <p:cNvPr id="8" name="Picture 7" descr="A green and grey globe&#10;&#10;Description automatically generated">
            <a:extLst>
              <a:ext uri="{FF2B5EF4-FFF2-40B4-BE49-F238E27FC236}">
                <a16:creationId xmlns:a16="http://schemas.microsoft.com/office/drawing/2014/main" id="{1607866F-A5BE-52D5-82A3-A82BB5B6856A}"/>
              </a:ext>
            </a:extLst>
          </p:cNvPr>
          <p:cNvPicPr>
            <a:picLocks noChangeAspect="1"/>
          </p:cNvPicPr>
          <p:nvPr/>
        </p:nvPicPr>
        <p:blipFill>
          <a:blip r:embed="rId3"/>
          <a:stretch>
            <a:fillRect/>
          </a:stretch>
        </p:blipFill>
        <p:spPr>
          <a:xfrm>
            <a:off x="643278" y="4180061"/>
            <a:ext cx="1789679" cy="2014018"/>
          </a:xfrm>
          <a:prstGeom prst="rect">
            <a:avLst/>
          </a:prstGeom>
        </p:spPr>
      </p:pic>
      <p:pic>
        <p:nvPicPr>
          <p:cNvPr id="11" name="Picture 10" descr="A close up of tickets&#10;&#10;Description automatically generated">
            <a:extLst>
              <a:ext uri="{FF2B5EF4-FFF2-40B4-BE49-F238E27FC236}">
                <a16:creationId xmlns:a16="http://schemas.microsoft.com/office/drawing/2014/main" id="{7959B387-FD01-5411-8F5F-C44E4829244B}"/>
              </a:ext>
            </a:extLst>
          </p:cNvPr>
          <p:cNvPicPr>
            <a:picLocks noChangeAspect="1"/>
          </p:cNvPicPr>
          <p:nvPr/>
        </p:nvPicPr>
        <p:blipFill>
          <a:blip r:embed="rId4"/>
          <a:stretch>
            <a:fillRect/>
          </a:stretch>
        </p:blipFill>
        <p:spPr>
          <a:xfrm>
            <a:off x="3298371" y="4673562"/>
            <a:ext cx="1300336" cy="1520517"/>
          </a:xfrm>
          <a:prstGeom prst="rect">
            <a:avLst/>
          </a:prstGeom>
        </p:spPr>
      </p:pic>
    </p:spTree>
    <p:extLst>
      <p:ext uri="{BB962C8B-B14F-4D97-AF65-F5344CB8AC3E}">
        <p14:creationId xmlns:p14="http://schemas.microsoft.com/office/powerpoint/2010/main" val="333025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43A73-CFCD-4023-483D-FA6F9F2CA27F}"/>
              </a:ext>
            </a:extLst>
          </p:cNvPr>
          <p:cNvSpPr>
            <a:spLocks noGrp="1"/>
          </p:cNvSpPr>
          <p:nvPr>
            <p:ph type="title"/>
          </p:nvPr>
        </p:nvSpPr>
        <p:spPr>
          <a:xfrm>
            <a:off x="230204" y="369354"/>
            <a:ext cx="7999395" cy="837003"/>
          </a:xfrm>
        </p:spPr>
        <p:txBody>
          <a:bodyPr anchor="b">
            <a:noAutofit/>
          </a:bodyPr>
          <a:lstStyle/>
          <a:p>
            <a:r>
              <a:rPr lang="en-US" sz="2700" dirty="0">
                <a:solidFill>
                  <a:srgbClr val="002060"/>
                </a:solidFill>
              </a:rPr>
              <a:t>5. Do sales figures vary between geographical regions?</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82FF54-CED2-9CA8-F560-88D337AE4377}"/>
              </a:ext>
            </a:extLst>
          </p:cNvPr>
          <p:cNvSpPr>
            <a:spLocks noGrp="1"/>
          </p:cNvSpPr>
          <p:nvPr>
            <p:ph idx="1"/>
          </p:nvPr>
        </p:nvSpPr>
        <p:spPr>
          <a:xfrm>
            <a:off x="453959" y="2563692"/>
            <a:ext cx="4818888" cy="1520517"/>
          </a:xfrm>
        </p:spPr>
        <p:txBody>
          <a:bodyPr anchor="t">
            <a:normAutofit fontScale="92500" lnSpcReduction="10000"/>
          </a:bodyPr>
          <a:lstStyle/>
          <a:p>
            <a:r>
              <a:rPr lang="en-US" sz="2000" dirty="0">
                <a:solidFill>
                  <a:srgbClr val="002060"/>
                </a:solidFill>
              </a:rPr>
              <a:t>Based on all the previous information we have been reviewing and this last chart it is clear, that sales figures vary depending on city, country and continent. It is important to highlight how Asia alone holds almost 50% of the sales figures. </a:t>
            </a:r>
          </a:p>
        </p:txBody>
      </p:sp>
      <p:pic>
        <p:nvPicPr>
          <p:cNvPr id="6" name="Picture 5" descr="A blue pie chart with white text&#10;&#10;Description automatically generated">
            <a:extLst>
              <a:ext uri="{FF2B5EF4-FFF2-40B4-BE49-F238E27FC236}">
                <a16:creationId xmlns:a16="http://schemas.microsoft.com/office/drawing/2014/main" id="{721B2238-74A9-B690-3028-74C358789363}"/>
              </a:ext>
            </a:extLst>
          </p:cNvPr>
          <p:cNvPicPr>
            <a:picLocks noChangeAspect="1"/>
          </p:cNvPicPr>
          <p:nvPr/>
        </p:nvPicPr>
        <p:blipFill>
          <a:blip r:embed="rId2"/>
          <a:stretch>
            <a:fillRect/>
          </a:stretch>
        </p:blipFill>
        <p:spPr>
          <a:xfrm>
            <a:off x="6030425" y="1418629"/>
            <a:ext cx="5111442" cy="4394343"/>
          </a:xfrm>
          <a:prstGeom prst="rect">
            <a:avLst/>
          </a:prstGeom>
        </p:spPr>
      </p:pic>
      <p:pic>
        <p:nvPicPr>
          <p:cNvPr id="13" name="Picture 12" descr="A hand writing on a chalkboard&#10;&#10;Description automatically generated">
            <a:extLst>
              <a:ext uri="{FF2B5EF4-FFF2-40B4-BE49-F238E27FC236}">
                <a16:creationId xmlns:a16="http://schemas.microsoft.com/office/drawing/2014/main" id="{AEF40C1F-387B-7430-6EC7-C9491807FEC1}"/>
              </a:ext>
            </a:extLst>
          </p:cNvPr>
          <p:cNvPicPr>
            <a:picLocks noChangeAspect="1"/>
          </p:cNvPicPr>
          <p:nvPr/>
        </p:nvPicPr>
        <p:blipFill>
          <a:blip r:embed="rId3"/>
          <a:stretch>
            <a:fillRect/>
          </a:stretch>
        </p:blipFill>
        <p:spPr>
          <a:xfrm>
            <a:off x="757578" y="4581709"/>
            <a:ext cx="3781765" cy="1719669"/>
          </a:xfrm>
          <a:prstGeom prst="rect">
            <a:avLst/>
          </a:prstGeom>
        </p:spPr>
      </p:pic>
    </p:spTree>
    <p:extLst>
      <p:ext uri="{BB962C8B-B14F-4D97-AF65-F5344CB8AC3E}">
        <p14:creationId xmlns:p14="http://schemas.microsoft.com/office/powerpoint/2010/main" val="183916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43A73-CFCD-4023-483D-FA6F9F2CA27F}"/>
              </a:ext>
            </a:extLst>
          </p:cNvPr>
          <p:cNvSpPr>
            <a:spLocks noGrp="1"/>
          </p:cNvSpPr>
          <p:nvPr>
            <p:ph type="title"/>
          </p:nvPr>
        </p:nvSpPr>
        <p:spPr>
          <a:xfrm>
            <a:off x="577799" y="855290"/>
            <a:ext cx="4818888" cy="662288"/>
          </a:xfrm>
        </p:spPr>
        <p:txBody>
          <a:bodyPr anchor="b">
            <a:normAutofit/>
          </a:bodyPr>
          <a:lstStyle/>
          <a:p>
            <a:r>
              <a:rPr lang="en-US" sz="2700" dirty="0">
                <a:solidFill>
                  <a:srgbClr val="002060"/>
                </a:solidFill>
              </a:rPr>
              <a:t>5. Actions and Recommendations</a:t>
            </a:r>
          </a:p>
        </p:txBody>
      </p:sp>
      <p:sp>
        <p:nvSpPr>
          <p:cNvPr id="3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82FF54-CED2-9CA8-F560-88D337AE4377}"/>
              </a:ext>
            </a:extLst>
          </p:cNvPr>
          <p:cNvSpPr>
            <a:spLocks noGrp="1"/>
          </p:cNvSpPr>
          <p:nvPr>
            <p:ph idx="1"/>
          </p:nvPr>
        </p:nvSpPr>
        <p:spPr>
          <a:xfrm>
            <a:off x="630936" y="2660904"/>
            <a:ext cx="4818888" cy="3547872"/>
          </a:xfrm>
        </p:spPr>
        <p:txBody>
          <a:bodyPr anchor="t">
            <a:normAutofit fontScale="85000" lnSpcReduction="20000"/>
          </a:bodyPr>
          <a:lstStyle/>
          <a:p>
            <a:pPr marL="457200" indent="-457200">
              <a:buFont typeface="+mj-lt"/>
              <a:buAutoNum type="arabicPeriod"/>
            </a:pPr>
            <a:r>
              <a:rPr lang="en-US" sz="2000" dirty="0">
                <a:solidFill>
                  <a:srgbClr val="002060"/>
                </a:solidFill>
              </a:rPr>
              <a:t>Given the high percentage of revenue received from Asia we should look at creating a reward program for our most loyal customers.</a:t>
            </a:r>
          </a:p>
          <a:p>
            <a:pPr marL="457200" indent="-457200">
              <a:buFont typeface="+mj-lt"/>
              <a:buAutoNum type="arabicPeriod"/>
            </a:pPr>
            <a:r>
              <a:rPr lang="en-US" sz="2000" dirty="0">
                <a:solidFill>
                  <a:srgbClr val="002060"/>
                </a:solidFill>
              </a:rPr>
              <a:t>Launch the product initially in those regions with higher number of customers such as Asia, Europe and North America.</a:t>
            </a:r>
          </a:p>
          <a:p>
            <a:pPr marL="457200" indent="-457200">
              <a:buFont typeface="+mj-lt"/>
              <a:buAutoNum type="arabicPeriod"/>
            </a:pPr>
            <a:r>
              <a:rPr lang="en-US" sz="2000" dirty="0">
                <a:solidFill>
                  <a:srgbClr val="002060"/>
                </a:solidFill>
              </a:rPr>
              <a:t>A further study into the top genres by revenue , by most popular movies and by geo location would be recommended in order to ensure we supply movies according to customer preference across the globe.</a:t>
            </a:r>
          </a:p>
          <a:p>
            <a:pPr marL="457200" indent="-457200">
              <a:buFont typeface="+mj-lt"/>
              <a:buAutoNum type="arabicPeriod"/>
            </a:pPr>
            <a:r>
              <a:rPr lang="en-US" sz="2000" dirty="0">
                <a:solidFill>
                  <a:srgbClr val="002060"/>
                </a:solidFill>
              </a:rPr>
              <a:t>I would highly recommend assessing lower revenue areas in order to determine is there a pattern and is there a market worth investing in.</a:t>
            </a:r>
          </a:p>
          <a:p>
            <a:pPr marL="457200" indent="-457200">
              <a:buFont typeface="+mj-lt"/>
              <a:buAutoNum type="arabicPeriod"/>
            </a:pPr>
            <a:endParaRPr lang="en-US" sz="1500" dirty="0"/>
          </a:p>
        </p:txBody>
      </p:sp>
      <p:pic>
        <p:nvPicPr>
          <p:cNvPr id="9" name="Picture 8" descr="A red and white striped container with popcorn&#10;&#10;Description automatically generated">
            <a:extLst>
              <a:ext uri="{FF2B5EF4-FFF2-40B4-BE49-F238E27FC236}">
                <a16:creationId xmlns:a16="http://schemas.microsoft.com/office/drawing/2014/main" id="{7D686B6C-BD7B-A4AC-7052-A6D20FA7D99B}"/>
              </a:ext>
            </a:extLst>
          </p:cNvPr>
          <p:cNvPicPr>
            <a:picLocks noChangeAspect="1"/>
          </p:cNvPicPr>
          <p:nvPr/>
        </p:nvPicPr>
        <p:blipFill>
          <a:blip r:embed="rId2"/>
          <a:stretch>
            <a:fillRect/>
          </a:stretch>
        </p:blipFill>
        <p:spPr>
          <a:xfrm>
            <a:off x="6895000" y="640080"/>
            <a:ext cx="3867064" cy="5577840"/>
          </a:xfrm>
          <a:prstGeom prst="rect">
            <a:avLst/>
          </a:prstGeom>
        </p:spPr>
      </p:pic>
    </p:spTree>
    <p:extLst>
      <p:ext uri="{BB962C8B-B14F-4D97-AF65-F5344CB8AC3E}">
        <p14:creationId xmlns:p14="http://schemas.microsoft.com/office/powerpoint/2010/main" val="287031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5" descr="A poster with popcorn and a drink&#10;&#10;Description automatically generated">
            <a:extLst>
              <a:ext uri="{FF2B5EF4-FFF2-40B4-BE49-F238E27FC236}">
                <a16:creationId xmlns:a16="http://schemas.microsoft.com/office/drawing/2014/main" id="{04005C46-01A4-2482-8B4C-D5C26BC20D59}"/>
              </a:ext>
            </a:extLst>
          </p:cNvPr>
          <p:cNvPicPr>
            <a:picLocks noChangeAspect="1"/>
          </p:cNvPicPr>
          <p:nvPr/>
        </p:nvPicPr>
        <p:blipFill rotWithShape="1">
          <a:blip r:embed="rId2"/>
          <a:srcRect t="8954" b="8954"/>
          <a:stretch/>
        </p:blipFill>
        <p:spPr>
          <a:xfrm>
            <a:off x="0"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14D3D3D-2785-BF92-A5CF-F3871C3988DA}"/>
              </a:ext>
            </a:extLst>
          </p:cNvPr>
          <p:cNvSpPr>
            <a:spLocks noGrp="1"/>
          </p:cNvSpPr>
          <p:nvPr>
            <p:ph type="title"/>
          </p:nvPr>
        </p:nvSpPr>
        <p:spPr>
          <a:xfrm>
            <a:off x="4343400" y="430065"/>
            <a:ext cx="7723414" cy="1325563"/>
          </a:xfrm>
        </p:spPr>
        <p:txBody>
          <a:bodyPr/>
          <a:lstStyle/>
          <a:p>
            <a:pPr algn="ctr"/>
            <a:r>
              <a:rPr lang="en-US" dirty="0">
                <a:solidFill>
                  <a:srgbClr val="002060"/>
                </a:solidFill>
                <a:latin typeface="+mn-lt"/>
              </a:rPr>
              <a:t>Thank you </a:t>
            </a:r>
          </a:p>
        </p:txBody>
      </p:sp>
      <p:sp>
        <p:nvSpPr>
          <p:cNvPr id="8" name="Content Placeholder 7">
            <a:extLst>
              <a:ext uri="{FF2B5EF4-FFF2-40B4-BE49-F238E27FC236}">
                <a16:creationId xmlns:a16="http://schemas.microsoft.com/office/drawing/2014/main" id="{18A4CC0C-EDAA-F0C5-27F9-047C369CBC5F}"/>
              </a:ext>
            </a:extLst>
          </p:cNvPr>
          <p:cNvSpPr>
            <a:spLocks noGrp="1"/>
          </p:cNvSpPr>
          <p:nvPr>
            <p:ph idx="1"/>
          </p:nvPr>
        </p:nvSpPr>
        <p:spPr>
          <a:xfrm>
            <a:off x="4490357" y="2651107"/>
            <a:ext cx="7347857" cy="3525856"/>
          </a:xfrm>
        </p:spPr>
        <p:txBody>
          <a:bodyPr>
            <a:normAutofit/>
          </a:bodyPr>
          <a:lstStyle/>
          <a:p>
            <a:pPr marL="914400" lvl="2" indent="0">
              <a:buNone/>
            </a:pPr>
            <a:r>
              <a:rPr lang="en-US" sz="4000" dirty="0">
                <a:solidFill>
                  <a:srgbClr val="002060"/>
                </a:solidFill>
              </a:rPr>
              <a:t>Have you got any questions?</a:t>
            </a:r>
          </a:p>
          <a:p>
            <a:pPr marL="914400" lvl="2" indent="0">
              <a:buNone/>
            </a:pPr>
            <a:endParaRPr lang="en-US" sz="4000" dirty="0">
              <a:solidFill>
                <a:srgbClr val="002060"/>
              </a:solidFill>
            </a:endParaRPr>
          </a:p>
          <a:p>
            <a:pPr marL="914400" lvl="2" indent="0">
              <a:buNone/>
            </a:pPr>
            <a:endParaRPr lang="en-US" sz="4000" dirty="0">
              <a:solidFill>
                <a:srgbClr val="002060"/>
              </a:solidFill>
            </a:endParaRPr>
          </a:p>
          <a:p>
            <a:pPr marL="914400" lvl="2" indent="0">
              <a:buNone/>
            </a:pPr>
            <a:endParaRPr lang="en-US" sz="4000" dirty="0">
              <a:solidFill>
                <a:srgbClr val="002060"/>
              </a:solidFill>
            </a:endParaRPr>
          </a:p>
          <a:p>
            <a:pPr marL="914400" lvl="2" indent="0">
              <a:buNone/>
            </a:pPr>
            <a:endParaRPr lang="en-US" sz="4000" dirty="0">
              <a:solidFill>
                <a:srgbClr val="002060"/>
              </a:solidFill>
            </a:endParaRPr>
          </a:p>
          <a:p>
            <a:pPr marL="914400" lvl="2" indent="0">
              <a:buNone/>
            </a:pPr>
            <a:r>
              <a:rPr lang="en-US" dirty="0" err="1">
                <a:solidFill>
                  <a:srgbClr val="002060"/>
                </a:solidFill>
              </a:rPr>
              <a:t>aisling.mynes@gmail.com</a:t>
            </a:r>
            <a:endParaRPr lang="en-US" dirty="0">
              <a:solidFill>
                <a:srgbClr val="002060"/>
              </a:solidFill>
            </a:endParaRPr>
          </a:p>
        </p:txBody>
      </p:sp>
    </p:spTree>
    <p:extLst>
      <p:ext uri="{BB962C8B-B14F-4D97-AF65-F5344CB8AC3E}">
        <p14:creationId xmlns:p14="http://schemas.microsoft.com/office/powerpoint/2010/main" val="230571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39">
            <a:extLst>
              <a:ext uri="{FF2B5EF4-FFF2-40B4-BE49-F238E27FC236}">
                <a16:creationId xmlns:a16="http://schemas.microsoft.com/office/drawing/2014/main" id="{B20AA02F-83E2-5F81-F032-7C6F2E05C534}"/>
              </a:ext>
            </a:extLst>
          </p:cNvPr>
          <p:cNvSpPr>
            <a:spLocks noGrp="1"/>
          </p:cNvSpPr>
          <p:nvPr>
            <p:ph idx="1"/>
          </p:nvPr>
        </p:nvSpPr>
        <p:spPr>
          <a:xfrm>
            <a:off x="3093406" y="2775361"/>
            <a:ext cx="6251110" cy="3483864"/>
          </a:xfrm>
        </p:spPr>
        <p:txBody>
          <a:bodyPr>
            <a:normAutofit/>
          </a:bodyPr>
          <a:lstStyle/>
          <a:p>
            <a:pPr marL="0" indent="0">
              <a:buNone/>
            </a:pPr>
            <a:endParaRPr lang="en-US" sz="2200" b="1" dirty="0">
              <a:latin typeface="+mj-lt"/>
            </a:endParaRPr>
          </a:p>
          <a:p>
            <a:pPr marL="0" indent="0">
              <a:buNone/>
            </a:pPr>
            <a:r>
              <a:rPr lang="en-US" sz="2200" dirty="0">
                <a:solidFill>
                  <a:srgbClr val="002060">
                    <a:alpha val="80000"/>
                  </a:srgbClr>
                </a:solidFill>
              </a:rPr>
              <a:t>As a movie rental </a:t>
            </a:r>
            <a:r>
              <a:rPr lang="en-US" sz="2200" dirty="0" err="1">
                <a:solidFill>
                  <a:srgbClr val="002060">
                    <a:alpha val="80000"/>
                  </a:srgbClr>
                </a:solidFill>
              </a:rPr>
              <a:t>Rockbusters</a:t>
            </a:r>
            <a:r>
              <a:rPr lang="en-US" sz="2200" dirty="0">
                <a:solidFill>
                  <a:srgbClr val="002060">
                    <a:alpha val="80000"/>
                  </a:srgbClr>
                </a:solidFill>
              </a:rPr>
              <a:t> Stealth LLC is planning to use existing movie licenses to launch an online video rental service in order to stay competitive in the growing online streaming services market</a:t>
            </a:r>
          </a:p>
          <a:p>
            <a:pPr marL="0" indent="0">
              <a:buNone/>
            </a:pPr>
            <a:endParaRPr lang="en-US" sz="2800" dirty="0">
              <a:solidFill>
                <a:schemeClr val="tx1">
                  <a:alpha val="80000"/>
                </a:schemeClr>
              </a:solidFill>
            </a:endParaRPr>
          </a:p>
          <a:p>
            <a:pPr marL="0" indent="0">
              <a:buNone/>
            </a:pPr>
            <a:r>
              <a:rPr lang="en-US" sz="2200" dirty="0">
                <a:solidFill>
                  <a:srgbClr val="002060">
                    <a:alpha val="80000"/>
                  </a:srgbClr>
                </a:solidFill>
              </a:rPr>
              <a:t>The purpose of this presentation is to help </a:t>
            </a:r>
            <a:r>
              <a:rPr lang="en-US" sz="2200" dirty="0" err="1">
                <a:solidFill>
                  <a:srgbClr val="002060">
                    <a:alpha val="80000"/>
                  </a:srgbClr>
                </a:solidFill>
              </a:rPr>
              <a:t>Rockbusters</a:t>
            </a:r>
            <a:r>
              <a:rPr lang="en-US" sz="2200" dirty="0">
                <a:solidFill>
                  <a:srgbClr val="002060">
                    <a:alpha val="80000"/>
                  </a:srgbClr>
                </a:solidFill>
              </a:rPr>
              <a:t> Stealth’s management team to develop a business strategy for their new online service.</a:t>
            </a:r>
          </a:p>
          <a:p>
            <a:pPr marL="0" indent="0">
              <a:buNone/>
            </a:pPr>
            <a:endParaRPr lang="en-US" sz="2200" b="1" dirty="0">
              <a:latin typeface="+mj-lt"/>
            </a:endParaRPr>
          </a:p>
        </p:txBody>
      </p:sp>
      <p:pic>
        <p:nvPicPr>
          <p:cNvPr id="3" name="Picture 2" descr="A blue and purple background with a spotlight&#10;&#10;Description automatically generated">
            <a:extLst>
              <a:ext uri="{FF2B5EF4-FFF2-40B4-BE49-F238E27FC236}">
                <a16:creationId xmlns:a16="http://schemas.microsoft.com/office/drawing/2014/main" id="{E7B6942B-71D3-D3CF-6B99-9D2EFB04FBBE}"/>
              </a:ext>
            </a:extLst>
          </p:cNvPr>
          <p:cNvPicPr>
            <a:picLocks noChangeAspect="1"/>
          </p:cNvPicPr>
          <p:nvPr/>
        </p:nvPicPr>
        <p:blipFill>
          <a:blip r:embed="rId2"/>
          <a:stretch>
            <a:fillRect/>
          </a:stretch>
        </p:blipFill>
        <p:spPr>
          <a:xfrm>
            <a:off x="201387" y="259520"/>
            <a:ext cx="3799113" cy="1855908"/>
          </a:xfrm>
          <a:prstGeom prst="rect">
            <a:avLst/>
          </a:prstGeom>
        </p:spPr>
      </p:pic>
      <p:sp>
        <p:nvSpPr>
          <p:cNvPr id="4" name="TextBox 3">
            <a:extLst>
              <a:ext uri="{FF2B5EF4-FFF2-40B4-BE49-F238E27FC236}">
                <a16:creationId xmlns:a16="http://schemas.microsoft.com/office/drawing/2014/main" id="{5CF32C33-BB63-4A82-0D45-CE77088DC49D}"/>
              </a:ext>
            </a:extLst>
          </p:cNvPr>
          <p:cNvSpPr txBox="1"/>
          <p:nvPr/>
        </p:nvSpPr>
        <p:spPr>
          <a:xfrm>
            <a:off x="4754346" y="719557"/>
            <a:ext cx="6855267" cy="707886"/>
          </a:xfrm>
          <a:prstGeom prst="rect">
            <a:avLst/>
          </a:prstGeom>
          <a:noFill/>
        </p:spPr>
        <p:txBody>
          <a:bodyPr wrap="square" rtlCol="0">
            <a:spAutoFit/>
          </a:bodyPr>
          <a:lstStyle/>
          <a:p>
            <a:r>
              <a:rPr lang="en-US" sz="4000" dirty="0">
                <a:solidFill>
                  <a:srgbClr val="002060"/>
                </a:solidFill>
              </a:rPr>
              <a:t>Project Situation and Objectives</a:t>
            </a:r>
          </a:p>
        </p:txBody>
      </p:sp>
    </p:spTree>
    <p:extLst>
      <p:ext uri="{BB962C8B-B14F-4D97-AF65-F5344CB8AC3E}">
        <p14:creationId xmlns:p14="http://schemas.microsoft.com/office/powerpoint/2010/main" val="58888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39">
            <a:extLst>
              <a:ext uri="{FF2B5EF4-FFF2-40B4-BE49-F238E27FC236}">
                <a16:creationId xmlns:a16="http://schemas.microsoft.com/office/drawing/2014/main" id="{B20AA02F-83E2-5F81-F032-7C6F2E05C534}"/>
              </a:ext>
            </a:extLst>
          </p:cNvPr>
          <p:cNvSpPr>
            <a:spLocks noGrp="1"/>
          </p:cNvSpPr>
          <p:nvPr>
            <p:ph idx="1"/>
          </p:nvPr>
        </p:nvSpPr>
        <p:spPr>
          <a:xfrm>
            <a:off x="3093406" y="2775360"/>
            <a:ext cx="6251110" cy="3088763"/>
          </a:xfrm>
        </p:spPr>
        <p:txBody>
          <a:bodyPr>
            <a:normAutofit/>
          </a:bodyPr>
          <a:lstStyle/>
          <a:p>
            <a:pPr marL="514350" indent="-514350">
              <a:buFont typeface="+mj-lt"/>
              <a:buAutoNum type="arabicPeriod"/>
            </a:pPr>
            <a:r>
              <a:rPr lang="en-US" sz="2000" dirty="0">
                <a:solidFill>
                  <a:srgbClr val="002060"/>
                </a:solidFill>
              </a:rPr>
              <a:t>Which movies contributed the most and least to revenue gain?</a:t>
            </a:r>
          </a:p>
          <a:p>
            <a:pPr marL="514350" indent="-514350">
              <a:buFont typeface="+mj-lt"/>
              <a:buAutoNum type="arabicPeriod"/>
            </a:pPr>
            <a:r>
              <a:rPr lang="en-US" sz="2000" dirty="0">
                <a:solidFill>
                  <a:srgbClr val="002060"/>
                </a:solidFill>
              </a:rPr>
              <a:t>What was the average rental duration for all videos?</a:t>
            </a:r>
          </a:p>
          <a:p>
            <a:pPr marL="514350" indent="-514350">
              <a:buFont typeface="+mj-lt"/>
              <a:buAutoNum type="arabicPeriod"/>
            </a:pPr>
            <a:r>
              <a:rPr lang="en-US" sz="2000" dirty="0">
                <a:solidFill>
                  <a:srgbClr val="002060"/>
                </a:solidFill>
              </a:rPr>
              <a:t>Which countries are </a:t>
            </a:r>
            <a:r>
              <a:rPr lang="en-US" sz="2000" dirty="0" err="1">
                <a:solidFill>
                  <a:srgbClr val="002060"/>
                </a:solidFill>
              </a:rPr>
              <a:t>Rockbusters</a:t>
            </a:r>
            <a:r>
              <a:rPr lang="en-US" sz="2000" dirty="0">
                <a:solidFill>
                  <a:srgbClr val="002060"/>
                </a:solidFill>
              </a:rPr>
              <a:t>’ customers based in?</a:t>
            </a:r>
          </a:p>
          <a:p>
            <a:pPr marL="514350" indent="-514350">
              <a:buFont typeface="+mj-lt"/>
              <a:buAutoNum type="arabicPeriod"/>
            </a:pPr>
            <a:r>
              <a:rPr lang="en-US" sz="2000" dirty="0">
                <a:solidFill>
                  <a:srgbClr val="002060"/>
                </a:solidFill>
              </a:rPr>
              <a:t>Where are customers with a high lifetime value based?</a:t>
            </a:r>
          </a:p>
          <a:p>
            <a:pPr marL="514350" indent="-514350">
              <a:buFont typeface="+mj-lt"/>
              <a:buAutoNum type="arabicPeriod"/>
            </a:pPr>
            <a:r>
              <a:rPr lang="en-US" sz="2000" dirty="0">
                <a:solidFill>
                  <a:srgbClr val="002060"/>
                </a:solidFill>
              </a:rPr>
              <a:t>Do sales figures vary between geographic regions? </a:t>
            </a:r>
          </a:p>
          <a:p>
            <a:pPr marL="0" indent="0">
              <a:buNone/>
            </a:pPr>
            <a:endParaRPr lang="en-US" sz="2200" b="1" dirty="0">
              <a:latin typeface="+mj-lt"/>
            </a:endParaRPr>
          </a:p>
        </p:txBody>
      </p:sp>
      <p:sp>
        <p:nvSpPr>
          <p:cNvPr id="4" name="TextBox 3">
            <a:extLst>
              <a:ext uri="{FF2B5EF4-FFF2-40B4-BE49-F238E27FC236}">
                <a16:creationId xmlns:a16="http://schemas.microsoft.com/office/drawing/2014/main" id="{5CF32C33-BB63-4A82-0D45-CE77088DC49D}"/>
              </a:ext>
            </a:extLst>
          </p:cNvPr>
          <p:cNvSpPr txBox="1"/>
          <p:nvPr/>
        </p:nvSpPr>
        <p:spPr>
          <a:xfrm>
            <a:off x="4754347" y="719557"/>
            <a:ext cx="5238740" cy="707886"/>
          </a:xfrm>
          <a:prstGeom prst="rect">
            <a:avLst/>
          </a:prstGeom>
          <a:noFill/>
        </p:spPr>
        <p:txBody>
          <a:bodyPr wrap="square" rtlCol="0">
            <a:spAutoFit/>
          </a:bodyPr>
          <a:lstStyle/>
          <a:p>
            <a:r>
              <a:rPr lang="en-US" sz="4000" dirty="0">
                <a:solidFill>
                  <a:srgbClr val="002060"/>
                </a:solidFill>
              </a:rPr>
              <a:t>Key Business Questions</a:t>
            </a:r>
          </a:p>
        </p:txBody>
      </p:sp>
      <p:pic>
        <p:nvPicPr>
          <p:cNvPr id="2" name="Picture 1" descr="A close up of a ticket&#10;&#10;Description automatically generated">
            <a:extLst>
              <a:ext uri="{FF2B5EF4-FFF2-40B4-BE49-F238E27FC236}">
                <a16:creationId xmlns:a16="http://schemas.microsoft.com/office/drawing/2014/main" id="{5A235ABD-4C01-449D-6C45-74A711D88E9D}"/>
              </a:ext>
            </a:extLst>
          </p:cNvPr>
          <p:cNvPicPr>
            <a:picLocks noChangeAspect="1"/>
          </p:cNvPicPr>
          <p:nvPr/>
        </p:nvPicPr>
        <p:blipFill>
          <a:blip r:embed="rId2"/>
          <a:stretch>
            <a:fillRect/>
          </a:stretch>
        </p:blipFill>
        <p:spPr>
          <a:xfrm>
            <a:off x="582387" y="408214"/>
            <a:ext cx="2976702" cy="1829939"/>
          </a:xfrm>
          <a:prstGeom prst="rect">
            <a:avLst/>
          </a:prstGeom>
        </p:spPr>
      </p:pic>
    </p:spTree>
    <p:extLst>
      <p:ext uri="{BB962C8B-B14F-4D97-AF65-F5344CB8AC3E}">
        <p14:creationId xmlns:p14="http://schemas.microsoft.com/office/powerpoint/2010/main" val="128374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20E4-E76F-9FCA-A651-A6F47681D657}"/>
              </a:ext>
            </a:extLst>
          </p:cNvPr>
          <p:cNvSpPr>
            <a:spLocks noGrp="1"/>
          </p:cNvSpPr>
          <p:nvPr>
            <p:ph type="title"/>
          </p:nvPr>
        </p:nvSpPr>
        <p:spPr>
          <a:xfrm>
            <a:off x="2645229" y="357924"/>
            <a:ext cx="6531428" cy="1024642"/>
          </a:xfrm>
        </p:spPr>
        <p:txBody>
          <a:bodyPr>
            <a:normAutofit/>
          </a:bodyPr>
          <a:lstStyle/>
          <a:p>
            <a:pPr algn="ctr"/>
            <a:r>
              <a:rPr lang="en-US" sz="4000" dirty="0">
                <a:solidFill>
                  <a:srgbClr val="002060"/>
                </a:solidFill>
              </a:rPr>
              <a:t>                    Data Summary</a:t>
            </a:r>
          </a:p>
        </p:txBody>
      </p:sp>
      <p:graphicFrame>
        <p:nvGraphicFramePr>
          <p:cNvPr id="8" name="Table 8">
            <a:extLst>
              <a:ext uri="{FF2B5EF4-FFF2-40B4-BE49-F238E27FC236}">
                <a16:creationId xmlns:a16="http://schemas.microsoft.com/office/drawing/2014/main" id="{9E2B6C9D-64BE-9DA0-900A-714FF2505982}"/>
              </a:ext>
            </a:extLst>
          </p:cNvPr>
          <p:cNvGraphicFramePr>
            <a:graphicFrameLocks noGrp="1"/>
          </p:cNvGraphicFramePr>
          <p:nvPr>
            <p:extLst>
              <p:ext uri="{D42A27DB-BD31-4B8C-83A1-F6EECF244321}">
                <p14:modId xmlns:p14="http://schemas.microsoft.com/office/powerpoint/2010/main" val="1275802592"/>
              </p:ext>
            </p:extLst>
          </p:nvPr>
        </p:nvGraphicFramePr>
        <p:xfrm>
          <a:off x="614596" y="2488505"/>
          <a:ext cx="3417758" cy="1124124"/>
        </p:xfrm>
        <a:graphic>
          <a:graphicData uri="http://schemas.openxmlformats.org/drawingml/2006/table">
            <a:tbl>
              <a:tblPr firstRow="1" bandRow="1">
                <a:tableStyleId>{5C22544A-7EE6-4342-B048-85BDC9FD1C3A}</a:tableStyleId>
              </a:tblPr>
              <a:tblGrid>
                <a:gridCol w="2016177">
                  <a:extLst>
                    <a:ext uri="{9D8B030D-6E8A-4147-A177-3AD203B41FA5}">
                      <a16:colId xmlns:a16="http://schemas.microsoft.com/office/drawing/2014/main" val="2905619154"/>
                    </a:ext>
                  </a:extLst>
                </a:gridCol>
                <a:gridCol w="1401581">
                  <a:extLst>
                    <a:ext uri="{9D8B030D-6E8A-4147-A177-3AD203B41FA5}">
                      <a16:colId xmlns:a16="http://schemas.microsoft.com/office/drawing/2014/main" val="2199799359"/>
                    </a:ext>
                  </a:extLst>
                </a:gridCol>
              </a:tblGrid>
              <a:tr h="374708">
                <a:tc>
                  <a:txBody>
                    <a:bodyPr/>
                    <a:lstStyle/>
                    <a:p>
                      <a:r>
                        <a:rPr lang="en-US" b="1" dirty="0">
                          <a:solidFill>
                            <a:schemeClr val="tx1"/>
                          </a:solidFill>
                        </a:rPr>
                        <a:t>Number of Movies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381384300"/>
                  </a:ext>
                </a:extLst>
              </a:tr>
              <a:tr h="374708">
                <a:tc>
                  <a:txBody>
                    <a:bodyPr/>
                    <a:lstStyle/>
                    <a:p>
                      <a:r>
                        <a:rPr lang="en-US" b="1"/>
                        <a:t>Number of Genres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619503251"/>
                  </a:ext>
                </a:extLst>
              </a:tr>
              <a:tr h="374708">
                <a:tc>
                  <a:txBody>
                    <a:bodyPr/>
                    <a:lstStyle/>
                    <a:p>
                      <a:r>
                        <a:rPr lang="en-US" b="1"/>
                        <a:t>Languages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dirty="0"/>
                        <a:t>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882639805"/>
                  </a:ext>
                </a:extLst>
              </a:tr>
            </a:tbl>
          </a:graphicData>
        </a:graphic>
      </p:graphicFrame>
      <p:graphicFrame>
        <p:nvGraphicFramePr>
          <p:cNvPr id="9" name="Table 9">
            <a:extLst>
              <a:ext uri="{FF2B5EF4-FFF2-40B4-BE49-F238E27FC236}">
                <a16:creationId xmlns:a16="http://schemas.microsoft.com/office/drawing/2014/main" id="{0EA69D59-BEFF-4524-95D4-A76E7FAD5809}"/>
              </a:ext>
            </a:extLst>
          </p:cNvPr>
          <p:cNvGraphicFramePr>
            <a:graphicFrameLocks noGrp="1"/>
          </p:cNvGraphicFramePr>
          <p:nvPr>
            <p:extLst>
              <p:ext uri="{D42A27DB-BD31-4B8C-83A1-F6EECF244321}">
                <p14:modId xmlns:p14="http://schemas.microsoft.com/office/powerpoint/2010/main" val="543422343"/>
              </p:ext>
            </p:extLst>
          </p:nvPr>
        </p:nvGraphicFramePr>
        <p:xfrm>
          <a:off x="614596" y="3977793"/>
          <a:ext cx="6370820" cy="1568568"/>
        </p:xfrm>
        <a:graphic>
          <a:graphicData uri="http://schemas.openxmlformats.org/drawingml/2006/table">
            <a:tbl>
              <a:tblPr firstRow="1" bandRow="1">
                <a:tableStyleId>{5C22544A-7EE6-4342-B048-85BDC9FD1C3A}</a:tableStyleId>
              </a:tblPr>
              <a:tblGrid>
                <a:gridCol w="1334125">
                  <a:extLst>
                    <a:ext uri="{9D8B030D-6E8A-4147-A177-3AD203B41FA5}">
                      <a16:colId xmlns:a16="http://schemas.microsoft.com/office/drawing/2014/main" val="101541815"/>
                    </a:ext>
                  </a:extLst>
                </a:gridCol>
                <a:gridCol w="1851285">
                  <a:extLst>
                    <a:ext uri="{9D8B030D-6E8A-4147-A177-3AD203B41FA5}">
                      <a16:colId xmlns:a16="http://schemas.microsoft.com/office/drawing/2014/main" val="4077602086"/>
                    </a:ext>
                  </a:extLst>
                </a:gridCol>
                <a:gridCol w="1592705">
                  <a:extLst>
                    <a:ext uri="{9D8B030D-6E8A-4147-A177-3AD203B41FA5}">
                      <a16:colId xmlns:a16="http://schemas.microsoft.com/office/drawing/2014/main" val="35192989"/>
                    </a:ext>
                  </a:extLst>
                </a:gridCol>
                <a:gridCol w="1592705">
                  <a:extLst>
                    <a:ext uri="{9D8B030D-6E8A-4147-A177-3AD203B41FA5}">
                      <a16:colId xmlns:a16="http://schemas.microsoft.com/office/drawing/2014/main" val="2766963260"/>
                    </a:ext>
                  </a:extLst>
                </a:gridCol>
              </a:tblGrid>
              <a:tr h="392142">
                <a:tc>
                  <a:txBody>
                    <a:bodyPr/>
                    <a:lstStyle/>
                    <a:p>
                      <a:endParaRPr lang="en-US" sz="1800" b="1" dirty="0">
                        <a:solidFill>
                          <a:schemeClr val="tx1"/>
                        </a:solidFill>
                      </a:endParaRPr>
                    </a:p>
                  </a:txBody>
                  <a:tcPr>
                    <a:solidFill>
                      <a:schemeClr val="accent4">
                        <a:lumMod val="40000"/>
                        <a:lumOff val="60000"/>
                      </a:schemeClr>
                    </a:solidFill>
                  </a:tcPr>
                </a:tc>
                <a:tc>
                  <a:txBody>
                    <a:bodyPr/>
                    <a:lstStyle/>
                    <a:p>
                      <a:r>
                        <a:rPr lang="en-US" sz="1800" b="1">
                          <a:solidFill>
                            <a:schemeClr val="tx1"/>
                          </a:solidFill>
                        </a:rPr>
                        <a:t>Rental Duration</a:t>
                      </a:r>
                    </a:p>
                  </a:txBody>
                  <a:tcPr>
                    <a:solidFill>
                      <a:schemeClr val="accent4">
                        <a:lumMod val="40000"/>
                        <a:lumOff val="60000"/>
                      </a:schemeClr>
                    </a:solidFill>
                  </a:tcPr>
                </a:tc>
                <a:tc>
                  <a:txBody>
                    <a:bodyPr/>
                    <a:lstStyle/>
                    <a:p>
                      <a:r>
                        <a:rPr lang="en-US" sz="1800" b="1">
                          <a:solidFill>
                            <a:schemeClr val="tx1"/>
                          </a:solidFill>
                        </a:rPr>
                        <a:t>Rental Rate</a:t>
                      </a:r>
                    </a:p>
                  </a:txBody>
                  <a:tcPr>
                    <a:solidFill>
                      <a:schemeClr val="accent4">
                        <a:lumMod val="40000"/>
                        <a:lumOff val="60000"/>
                      </a:schemeClr>
                    </a:solidFill>
                  </a:tcPr>
                </a:tc>
                <a:tc>
                  <a:txBody>
                    <a:bodyPr/>
                    <a:lstStyle/>
                    <a:p>
                      <a:r>
                        <a:rPr lang="en-US" sz="1800" b="1">
                          <a:solidFill>
                            <a:schemeClr val="tx1"/>
                          </a:solidFill>
                        </a:rPr>
                        <a:t>Movie Length</a:t>
                      </a:r>
                    </a:p>
                  </a:txBody>
                  <a:tcPr>
                    <a:solidFill>
                      <a:schemeClr val="accent4">
                        <a:lumMod val="40000"/>
                        <a:lumOff val="60000"/>
                      </a:schemeClr>
                    </a:solidFill>
                  </a:tcPr>
                </a:tc>
                <a:extLst>
                  <a:ext uri="{0D108BD9-81ED-4DB2-BD59-A6C34878D82A}">
                    <a16:rowId xmlns:a16="http://schemas.microsoft.com/office/drawing/2014/main" val="3093422890"/>
                  </a:ext>
                </a:extLst>
              </a:tr>
              <a:tr h="392142">
                <a:tc>
                  <a:txBody>
                    <a:bodyPr/>
                    <a:lstStyle/>
                    <a:p>
                      <a:r>
                        <a:rPr lang="en-US" sz="1800" b="1">
                          <a:solidFill>
                            <a:schemeClr val="tx1"/>
                          </a:solidFill>
                        </a:rPr>
                        <a:t>Minimum</a:t>
                      </a:r>
                    </a:p>
                  </a:txBody>
                  <a:tcPr>
                    <a:solidFill>
                      <a:schemeClr val="accent4">
                        <a:lumMod val="40000"/>
                        <a:lumOff val="60000"/>
                      </a:schemeClr>
                    </a:solidFill>
                  </a:tcPr>
                </a:tc>
                <a:tc>
                  <a:txBody>
                    <a:bodyPr/>
                    <a:lstStyle/>
                    <a:p>
                      <a:r>
                        <a:rPr lang="en-US" sz="1800" b="1">
                          <a:solidFill>
                            <a:schemeClr val="tx1"/>
                          </a:solidFill>
                        </a:rPr>
                        <a:t>3</a:t>
                      </a:r>
                    </a:p>
                  </a:txBody>
                  <a:tcPr>
                    <a:solidFill>
                      <a:schemeClr val="accent4">
                        <a:lumMod val="40000"/>
                        <a:lumOff val="60000"/>
                      </a:schemeClr>
                    </a:solidFill>
                  </a:tcPr>
                </a:tc>
                <a:tc>
                  <a:txBody>
                    <a:bodyPr/>
                    <a:lstStyle/>
                    <a:p>
                      <a:r>
                        <a:rPr lang="en-US" sz="1800" b="1">
                          <a:solidFill>
                            <a:schemeClr val="tx1"/>
                          </a:solidFill>
                        </a:rPr>
                        <a:t>0.99</a:t>
                      </a:r>
                    </a:p>
                  </a:txBody>
                  <a:tcPr>
                    <a:solidFill>
                      <a:schemeClr val="accent4">
                        <a:lumMod val="40000"/>
                        <a:lumOff val="60000"/>
                      </a:schemeClr>
                    </a:solidFill>
                  </a:tcPr>
                </a:tc>
                <a:tc>
                  <a:txBody>
                    <a:bodyPr/>
                    <a:lstStyle/>
                    <a:p>
                      <a:r>
                        <a:rPr lang="en-US" sz="1800" b="1">
                          <a:solidFill>
                            <a:schemeClr val="tx1"/>
                          </a:solidFill>
                        </a:rPr>
                        <a:t>46</a:t>
                      </a:r>
                    </a:p>
                  </a:txBody>
                  <a:tcPr>
                    <a:solidFill>
                      <a:schemeClr val="accent4">
                        <a:lumMod val="40000"/>
                        <a:lumOff val="60000"/>
                      </a:schemeClr>
                    </a:solidFill>
                  </a:tcPr>
                </a:tc>
                <a:extLst>
                  <a:ext uri="{0D108BD9-81ED-4DB2-BD59-A6C34878D82A}">
                    <a16:rowId xmlns:a16="http://schemas.microsoft.com/office/drawing/2014/main" val="850959837"/>
                  </a:ext>
                </a:extLst>
              </a:tr>
              <a:tr h="392142">
                <a:tc>
                  <a:txBody>
                    <a:bodyPr/>
                    <a:lstStyle/>
                    <a:p>
                      <a:r>
                        <a:rPr lang="en-US" sz="1800" b="1">
                          <a:solidFill>
                            <a:schemeClr val="tx1"/>
                          </a:solidFill>
                        </a:rPr>
                        <a:t>Maximum</a:t>
                      </a:r>
                    </a:p>
                  </a:txBody>
                  <a:tcPr>
                    <a:solidFill>
                      <a:schemeClr val="accent4">
                        <a:lumMod val="40000"/>
                        <a:lumOff val="60000"/>
                      </a:schemeClr>
                    </a:solidFill>
                  </a:tcPr>
                </a:tc>
                <a:tc>
                  <a:txBody>
                    <a:bodyPr/>
                    <a:lstStyle/>
                    <a:p>
                      <a:r>
                        <a:rPr lang="en-US" sz="1800" b="1">
                          <a:solidFill>
                            <a:schemeClr val="tx1"/>
                          </a:solidFill>
                        </a:rPr>
                        <a:t>7</a:t>
                      </a:r>
                    </a:p>
                  </a:txBody>
                  <a:tcPr>
                    <a:solidFill>
                      <a:schemeClr val="accent4">
                        <a:lumMod val="40000"/>
                        <a:lumOff val="60000"/>
                      </a:schemeClr>
                    </a:solidFill>
                  </a:tcPr>
                </a:tc>
                <a:tc>
                  <a:txBody>
                    <a:bodyPr/>
                    <a:lstStyle/>
                    <a:p>
                      <a:r>
                        <a:rPr lang="en-US" sz="1800" b="1">
                          <a:solidFill>
                            <a:schemeClr val="tx1"/>
                          </a:solidFill>
                        </a:rPr>
                        <a:t>4.99</a:t>
                      </a:r>
                    </a:p>
                  </a:txBody>
                  <a:tcPr>
                    <a:solidFill>
                      <a:schemeClr val="accent4">
                        <a:lumMod val="40000"/>
                        <a:lumOff val="60000"/>
                      </a:schemeClr>
                    </a:solidFill>
                  </a:tcPr>
                </a:tc>
                <a:tc>
                  <a:txBody>
                    <a:bodyPr/>
                    <a:lstStyle/>
                    <a:p>
                      <a:r>
                        <a:rPr lang="en-US" sz="1800" b="1">
                          <a:solidFill>
                            <a:schemeClr val="tx1"/>
                          </a:solidFill>
                        </a:rPr>
                        <a:t>185</a:t>
                      </a:r>
                    </a:p>
                  </a:txBody>
                  <a:tcPr>
                    <a:solidFill>
                      <a:schemeClr val="accent4">
                        <a:lumMod val="40000"/>
                        <a:lumOff val="60000"/>
                      </a:schemeClr>
                    </a:solidFill>
                  </a:tcPr>
                </a:tc>
                <a:extLst>
                  <a:ext uri="{0D108BD9-81ED-4DB2-BD59-A6C34878D82A}">
                    <a16:rowId xmlns:a16="http://schemas.microsoft.com/office/drawing/2014/main" val="2181592314"/>
                  </a:ext>
                </a:extLst>
              </a:tr>
              <a:tr h="392142">
                <a:tc>
                  <a:txBody>
                    <a:bodyPr/>
                    <a:lstStyle/>
                    <a:p>
                      <a:r>
                        <a:rPr lang="en-US" sz="1800" b="1">
                          <a:solidFill>
                            <a:schemeClr val="tx1"/>
                          </a:solidFill>
                        </a:rPr>
                        <a:t>Average</a:t>
                      </a:r>
                    </a:p>
                  </a:txBody>
                  <a:tcPr>
                    <a:solidFill>
                      <a:schemeClr val="accent4">
                        <a:lumMod val="40000"/>
                        <a:lumOff val="60000"/>
                      </a:schemeClr>
                    </a:solidFill>
                  </a:tcPr>
                </a:tc>
                <a:tc>
                  <a:txBody>
                    <a:bodyPr/>
                    <a:lstStyle/>
                    <a:p>
                      <a:r>
                        <a:rPr lang="en-US" sz="1800" b="1" dirty="0">
                          <a:solidFill>
                            <a:schemeClr val="tx1"/>
                          </a:solidFill>
                        </a:rPr>
                        <a:t>5</a:t>
                      </a:r>
                    </a:p>
                  </a:txBody>
                  <a:tcPr>
                    <a:solidFill>
                      <a:schemeClr val="accent4">
                        <a:lumMod val="40000"/>
                        <a:lumOff val="60000"/>
                      </a:schemeClr>
                    </a:solidFill>
                  </a:tcPr>
                </a:tc>
                <a:tc>
                  <a:txBody>
                    <a:bodyPr/>
                    <a:lstStyle/>
                    <a:p>
                      <a:r>
                        <a:rPr lang="en-US" sz="1800" b="1">
                          <a:solidFill>
                            <a:schemeClr val="tx1"/>
                          </a:solidFill>
                        </a:rPr>
                        <a:t>2.98</a:t>
                      </a:r>
                    </a:p>
                  </a:txBody>
                  <a:tcPr>
                    <a:solidFill>
                      <a:schemeClr val="accent4">
                        <a:lumMod val="40000"/>
                        <a:lumOff val="60000"/>
                      </a:schemeClr>
                    </a:solidFill>
                  </a:tcPr>
                </a:tc>
                <a:tc>
                  <a:txBody>
                    <a:bodyPr/>
                    <a:lstStyle/>
                    <a:p>
                      <a:r>
                        <a:rPr lang="en-US" sz="1800" b="1" dirty="0">
                          <a:solidFill>
                            <a:schemeClr val="tx1"/>
                          </a:solidFill>
                        </a:rPr>
                        <a:t>115</a:t>
                      </a:r>
                    </a:p>
                  </a:txBody>
                  <a:tcPr>
                    <a:solidFill>
                      <a:schemeClr val="accent4">
                        <a:lumMod val="40000"/>
                        <a:lumOff val="60000"/>
                      </a:schemeClr>
                    </a:solidFill>
                  </a:tcPr>
                </a:tc>
                <a:extLst>
                  <a:ext uri="{0D108BD9-81ED-4DB2-BD59-A6C34878D82A}">
                    <a16:rowId xmlns:a16="http://schemas.microsoft.com/office/drawing/2014/main" val="3714695828"/>
                  </a:ext>
                </a:extLst>
              </a:tr>
            </a:tbl>
          </a:graphicData>
        </a:graphic>
      </p:graphicFrame>
      <p:graphicFrame>
        <p:nvGraphicFramePr>
          <p:cNvPr id="10" name="Table 10">
            <a:extLst>
              <a:ext uri="{FF2B5EF4-FFF2-40B4-BE49-F238E27FC236}">
                <a16:creationId xmlns:a16="http://schemas.microsoft.com/office/drawing/2014/main" id="{5DCA3EC4-AEB5-59A9-8E86-702847CF1C0A}"/>
              </a:ext>
            </a:extLst>
          </p:cNvPr>
          <p:cNvGraphicFramePr>
            <a:graphicFrameLocks noGrp="1"/>
          </p:cNvGraphicFramePr>
          <p:nvPr>
            <p:extLst>
              <p:ext uri="{D42A27DB-BD31-4B8C-83A1-F6EECF244321}">
                <p14:modId xmlns:p14="http://schemas.microsoft.com/office/powerpoint/2010/main" val="2235085892"/>
              </p:ext>
            </p:extLst>
          </p:nvPr>
        </p:nvGraphicFramePr>
        <p:xfrm>
          <a:off x="7809876" y="2518623"/>
          <a:ext cx="3072983" cy="2194560"/>
        </p:xfrm>
        <a:graphic>
          <a:graphicData uri="http://schemas.openxmlformats.org/drawingml/2006/table">
            <a:tbl>
              <a:tblPr firstRow="1" bandRow="1">
                <a:tableStyleId>{5C22544A-7EE6-4342-B048-85BDC9FD1C3A}</a:tableStyleId>
              </a:tblPr>
              <a:tblGrid>
                <a:gridCol w="1514006">
                  <a:extLst>
                    <a:ext uri="{9D8B030D-6E8A-4147-A177-3AD203B41FA5}">
                      <a16:colId xmlns:a16="http://schemas.microsoft.com/office/drawing/2014/main" val="829412132"/>
                    </a:ext>
                  </a:extLst>
                </a:gridCol>
                <a:gridCol w="1558977">
                  <a:extLst>
                    <a:ext uri="{9D8B030D-6E8A-4147-A177-3AD203B41FA5}">
                      <a16:colId xmlns:a16="http://schemas.microsoft.com/office/drawing/2014/main" val="1842731533"/>
                    </a:ext>
                  </a:extLst>
                </a:gridCol>
              </a:tblGrid>
              <a:tr h="363428">
                <a:tc>
                  <a:txBody>
                    <a:bodyPr/>
                    <a:lstStyle/>
                    <a:p>
                      <a:r>
                        <a:rPr lang="en-US" b="1">
                          <a:solidFill>
                            <a:schemeClr val="tx1"/>
                          </a:solidFill>
                        </a:rPr>
                        <a:t>Rating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a:solidFill>
                            <a:schemeClr val="tx1"/>
                          </a:solidFill>
                        </a:rPr>
                        <a:t>Numbers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94735628"/>
                  </a:ext>
                </a:extLst>
              </a:tr>
              <a:tr h="363428">
                <a:tc>
                  <a:txBody>
                    <a:bodyPr/>
                    <a:lstStyle/>
                    <a:p>
                      <a:r>
                        <a:rPr lang="en-US" b="1"/>
                        <a:t>NC-17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a:t>210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213369819"/>
                  </a:ext>
                </a:extLst>
              </a:tr>
              <a:tr h="363428">
                <a:tc>
                  <a:txBody>
                    <a:bodyPr/>
                    <a:lstStyle/>
                    <a:p>
                      <a:r>
                        <a:rPr lang="en-US" b="1"/>
                        <a:t>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a:t>195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066897547"/>
                  </a:ext>
                </a:extLst>
              </a:tr>
              <a:tr h="363428">
                <a:tc>
                  <a:txBody>
                    <a:bodyPr/>
                    <a:lstStyle/>
                    <a:p>
                      <a:r>
                        <a:rPr lang="en-US" b="1"/>
                        <a:t>PG-13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a:t>223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99316180"/>
                  </a:ext>
                </a:extLst>
              </a:tr>
              <a:tr h="363428">
                <a:tc>
                  <a:txBody>
                    <a:bodyPr/>
                    <a:lstStyle/>
                    <a:p>
                      <a:r>
                        <a:rPr lang="en-US" b="1"/>
                        <a:t>PG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a:t>194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941842415"/>
                  </a:ext>
                </a:extLst>
              </a:tr>
              <a:tr h="363428">
                <a:tc>
                  <a:txBody>
                    <a:bodyPr/>
                    <a:lstStyle/>
                    <a:p>
                      <a:r>
                        <a:rPr lang="en-US" b="1"/>
                        <a:t>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r>
                        <a:rPr lang="en-US" b="1" dirty="0"/>
                        <a:t>176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33098786"/>
                  </a:ext>
                </a:extLst>
              </a:tr>
            </a:tbl>
          </a:graphicData>
        </a:graphic>
      </p:graphicFrame>
      <p:sp>
        <p:nvSpPr>
          <p:cNvPr id="5" name="Content Placeholder 4">
            <a:extLst>
              <a:ext uri="{FF2B5EF4-FFF2-40B4-BE49-F238E27FC236}">
                <a16:creationId xmlns:a16="http://schemas.microsoft.com/office/drawing/2014/main" id="{F3393572-FF9B-BF8B-EB80-498EC86AC179}"/>
              </a:ext>
            </a:extLst>
          </p:cNvPr>
          <p:cNvSpPr>
            <a:spLocks noGrp="1"/>
          </p:cNvSpPr>
          <p:nvPr>
            <p:ph idx="1"/>
          </p:nvPr>
        </p:nvSpPr>
        <p:spPr>
          <a:xfrm>
            <a:off x="195943" y="1705679"/>
            <a:ext cx="11157857" cy="4471284"/>
          </a:xfrm>
        </p:spPr>
        <p:txBody>
          <a:bodyPr/>
          <a:lstStyle/>
          <a:p>
            <a:r>
              <a:rPr lang="en-US" sz="2700" dirty="0" err="1">
                <a:solidFill>
                  <a:srgbClr val="002060"/>
                </a:solidFill>
              </a:rPr>
              <a:t>Rockbusters</a:t>
            </a:r>
            <a:r>
              <a:rPr lang="en-US" sz="2700" dirty="0">
                <a:solidFill>
                  <a:srgbClr val="002060"/>
                </a:solidFill>
              </a:rPr>
              <a:t> General Rental Information                 Film Ratings &amp; Numbers</a:t>
            </a:r>
          </a:p>
          <a:p>
            <a:endParaRPr lang="en-US" dirty="0"/>
          </a:p>
        </p:txBody>
      </p:sp>
      <p:pic>
        <p:nvPicPr>
          <p:cNvPr id="6" name="Picture 5" descr="A purple and pink neon lights&#10;&#10;Description automatically generated">
            <a:extLst>
              <a:ext uri="{FF2B5EF4-FFF2-40B4-BE49-F238E27FC236}">
                <a16:creationId xmlns:a16="http://schemas.microsoft.com/office/drawing/2014/main" id="{B931BE2B-B71A-D1C3-19F7-0ADB8C89569D}"/>
              </a:ext>
            </a:extLst>
          </p:cNvPr>
          <p:cNvPicPr>
            <a:picLocks noChangeAspect="1"/>
          </p:cNvPicPr>
          <p:nvPr/>
        </p:nvPicPr>
        <p:blipFill>
          <a:blip r:embed="rId2"/>
          <a:stretch>
            <a:fillRect/>
          </a:stretch>
        </p:blipFill>
        <p:spPr>
          <a:xfrm>
            <a:off x="614596" y="218561"/>
            <a:ext cx="2698228" cy="1325562"/>
          </a:xfrm>
          <a:prstGeom prst="rect">
            <a:avLst/>
          </a:prstGeom>
        </p:spPr>
      </p:pic>
    </p:spTree>
    <p:extLst>
      <p:ext uri="{BB962C8B-B14F-4D97-AF65-F5344CB8AC3E}">
        <p14:creationId xmlns:p14="http://schemas.microsoft.com/office/powerpoint/2010/main" val="112396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F32C33-BB63-4A82-0D45-CE77088DC49D}"/>
              </a:ext>
            </a:extLst>
          </p:cNvPr>
          <p:cNvSpPr txBox="1"/>
          <p:nvPr/>
        </p:nvSpPr>
        <p:spPr>
          <a:xfrm>
            <a:off x="354983" y="359779"/>
            <a:ext cx="11478985" cy="584775"/>
          </a:xfrm>
          <a:prstGeom prst="rect">
            <a:avLst/>
          </a:prstGeom>
          <a:noFill/>
        </p:spPr>
        <p:txBody>
          <a:bodyPr wrap="square" rtlCol="0">
            <a:spAutoFit/>
          </a:bodyPr>
          <a:lstStyle/>
          <a:p>
            <a:r>
              <a:rPr lang="en-US" sz="3200" dirty="0">
                <a:solidFill>
                  <a:srgbClr val="002060"/>
                </a:solidFill>
              </a:rPr>
              <a:t>1. a. Movies that generated the most &amp; least revenue.</a:t>
            </a:r>
          </a:p>
        </p:txBody>
      </p:sp>
      <p:sp>
        <p:nvSpPr>
          <p:cNvPr id="3" name="Content Placeholder 2">
            <a:extLst>
              <a:ext uri="{FF2B5EF4-FFF2-40B4-BE49-F238E27FC236}">
                <a16:creationId xmlns:a16="http://schemas.microsoft.com/office/drawing/2014/main" id="{88542C55-E21D-52BD-6F87-BB4F917AA202}"/>
              </a:ext>
            </a:extLst>
          </p:cNvPr>
          <p:cNvSpPr txBox="1">
            <a:spLocks/>
          </p:cNvSpPr>
          <p:nvPr/>
        </p:nvSpPr>
        <p:spPr>
          <a:xfrm>
            <a:off x="838200" y="1067665"/>
            <a:ext cx="10515600" cy="5562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b="1" dirty="0">
                <a:solidFill>
                  <a:srgbClr val="002060"/>
                </a:solidFill>
              </a:rPr>
              <a:t>The following visualizations highlights the top 10 and bottom 10 movies by revenue generated. </a:t>
            </a:r>
          </a:p>
          <a:p>
            <a:pPr marL="0" indent="0" algn="just">
              <a:buFont typeface="Arial" panose="020B0604020202020204" pitchFamily="34" charset="0"/>
              <a:buNone/>
            </a:pPr>
            <a:r>
              <a:rPr lang="en-US" sz="2000" dirty="0">
                <a:solidFill>
                  <a:srgbClr val="002060"/>
                </a:solidFill>
              </a:rPr>
              <a:t>By comparing numbers to the total revenue, we can say the the top 10 movies account for 3.1% of all revenue while the bottom 10 only account for 0.1%.</a:t>
            </a:r>
          </a:p>
          <a:p>
            <a:pPr marL="0" indent="0" algn="just">
              <a:buFont typeface="Arial" panose="020B0604020202020204" pitchFamily="34" charset="0"/>
              <a:buNone/>
            </a:pPr>
            <a:endParaRPr lang="en-US" sz="2000" dirty="0">
              <a:solidFill>
                <a:srgbClr val="002060"/>
              </a:solidFill>
            </a:endParaRPr>
          </a:p>
        </p:txBody>
      </p:sp>
      <p:pic>
        <p:nvPicPr>
          <p:cNvPr id="8" name="Content Placeholder 7" descr="A graph with blue and white lines&#10;&#10;Description automatically generated">
            <a:extLst>
              <a:ext uri="{FF2B5EF4-FFF2-40B4-BE49-F238E27FC236}">
                <a16:creationId xmlns:a16="http://schemas.microsoft.com/office/drawing/2014/main" id="{70787C52-4DE3-854D-BB96-4E3E8213709D}"/>
              </a:ext>
            </a:extLst>
          </p:cNvPr>
          <p:cNvPicPr>
            <a:picLocks noGrp="1" noChangeAspect="1"/>
          </p:cNvPicPr>
          <p:nvPr>
            <p:ph idx="1"/>
          </p:nvPr>
        </p:nvPicPr>
        <p:blipFill>
          <a:blip r:embed="rId2"/>
          <a:stretch>
            <a:fillRect/>
          </a:stretch>
        </p:blipFill>
        <p:spPr>
          <a:xfrm>
            <a:off x="838201" y="2576116"/>
            <a:ext cx="8158842" cy="4054243"/>
          </a:xfrm>
        </p:spPr>
      </p:pic>
      <p:pic>
        <p:nvPicPr>
          <p:cNvPr id="9" name="Picture 8" descr="A red and white striped box with popcorn&#10;&#10;Description automatically generated">
            <a:extLst>
              <a:ext uri="{FF2B5EF4-FFF2-40B4-BE49-F238E27FC236}">
                <a16:creationId xmlns:a16="http://schemas.microsoft.com/office/drawing/2014/main" id="{17A1C455-CAF9-5A25-5364-858F795AA3C5}"/>
              </a:ext>
            </a:extLst>
          </p:cNvPr>
          <p:cNvPicPr>
            <a:picLocks noChangeAspect="1"/>
          </p:cNvPicPr>
          <p:nvPr/>
        </p:nvPicPr>
        <p:blipFill>
          <a:blip r:embed="rId3"/>
          <a:stretch>
            <a:fillRect/>
          </a:stretch>
        </p:blipFill>
        <p:spPr>
          <a:xfrm rot="1005195">
            <a:off x="10261839" y="3826712"/>
            <a:ext cx="1592458" cy="2243918"/>
          </a:xfrm>
          <a:prstGeom prst="rect">
            <a:avLst/>
          </a:prstGeom>
        </p:spPr>
      </p:pic>
    </p:spTree>
    <p:extLst>
      <p:ext uri="{BB962C8B-B14F-4D97-AF65-F5344CB8AC3E}">
        <p14:creationId xmlns:p14="http://schemas.microsoft.com/office/powerpoint/2010/main" val="277260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6509-EED3-C834-5D5F-A79108849336}"/>
              </a:ext>
            </a:extLst>
          </p:cNvPr>
          <p:cNvSpPr>
            <a:spLocks noGrp="1"/>
          </p:cNvSpPr>
          <p:nvPr>
            <p:ph type="title"/>
          </p:nvPr>
        </p:nvSpPr>
        <p:spPr>
          <a:xfrm>
            <a:off x="838200" y="365126"/>
            <a:ext cx="10515600" cy="1101486"/>
          </a:xfrm>
        </p:spPr>
        <p:txBody>
          <a:bodyPr>
            <a:normAutofit/>
          </a:bodyPr>
          <a:lstStyle/>
          <a:p>
            <a:pPr algn="ctr"/>
            <a:r>
              <a:rPr lang="en-US" sz="3200" dirty="0">
                <a:solidFill>
                  <a:srgbClr val="002060"/>
                </a:solidFill>
              </a:rPr>
              <a:t>	1.b Genres ranked by revenue</a:t>
            </a:r>
          </a:p>
        </p:txBody>
      </p:sp>
      <p:pic>
        <p:nvPicPr>
          <p:cNvPr id="5" name="Content Placeholder 4" descr="A screenshot of a phone&#10;&#10;Description automatically generated">
            <a:extLst>
              <a:ext uri="{FF2B5EF4-FFF2-40B4-BE49-F238E27FC236}">
                <a16:creationId xmlns:a16="http://schemas.microsoft.com/office/drawing/2014/main" id="{9659B06C-023F-78A7-6C6C-18194B111327}"/>
              </a:ext>
            </a:extLst>
          </p:cNvPr>
          <p:cNvPicPr>
            <a:picLocks noGrp="1" noChangeAspect="1"/>
          </p:cNvPicPr>
          <p:nvPr>
            <p:ph idx="1"/>
          </p:nvPr>
        </p:nvPicPr>
        <p:blipFill>
          <a:blip r:embed="rId2"/>
          <a:stretch>
            <a:fillRect/>
          </a:stretch>
        </p:blipFill>
        <p:spPr>
          <a:xfrm>
            <a:off x="1670049" y="1550069"/>
            <a:ext cx="2346779" cy="5052477"/>
          </a:xfrm>
        </p:spPr>
      </p:pic>
      <p:sp>
        <p:nvSpPr>
          <p:cNvPr id="6" name="TextBox 5">
            <a:extLst>
              <a:ext uri="{FF2B5EF4-FFF2-40B4-BE49-F238E27FC236}">
                <a16:creationId xmlns:a16="http://schemas.microsoft.com/office/drawing/2014/main" id="{AB166595-4AE7-B2BF-274B-2491923D81E9}"/>
              </a:ext>
            </a:extLst>
          </p:cNvPr>
          <p:cNvSpPr txBox="1"/>
          <p:nvPr/>
        </p:nvSpPr>
        <p:spPr>
          <a:xfrm>
            <a:off x="4166886" y="4833258"/>
            <a:ext cx="8025113"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002060"/>
                </a:solidFill>
              </a:rPr>
              <a:t>The Sports genre generated the most revenue accounting for 8% of sales.</a:t>
            </a:r>
          </a:p>
          <a:p>
            <a:pPr marL="285750" indent="-285750">
              <a:buFont typeface="Arial" panose="020B0604020202020204" pitchFamily="34" charset="0"/>
              <a:buChar char="•"/>
            </a:pPr>
            <a:r>
              <a:rPr lang="en-US">
                <a:solidFill>
                  <a:srgbClr val="002060"/>
                </a:solidFill>
              </a:rPr>
              <a:t>The Thriller genre generated the least revenue accounting for only 0.1% of sales. </a:t>
            </a:r>
          </a:p>
          <a:p>
            <a:endParaRPr lang="en-US"/>
          </a:p>
        </p:txBody>
      </p:sp>
      <p:pic>
        <p:nvPicPr>
          <p:cNvPr id="10" name="Picture 9" descr="A blue pie chart with white text&#10;&#10;Description automatically generated">
            <a:extLst>
              <a:ext uri="{FF2B5EF4-FFF2-40B4-BE49-F238E27FC236}">
                <a16:creationId xmlns:a16="http://schemas.microsoft.com/office/drawing/2014/main" id="{5B6DD1FC-51F3-82E1-8668-B3DF896923B7}"/>
              </a:ext>
            </a:extLst>
          </p:cNvPr>
          <p:cNvPicPr>
            <a:picLocks noChangeAspect="1"/>
          </p:cNvPicPr>
          <p:nvPr/>
        </p:nvPicPr>
        <p:blipFill>
          <a:blip r:embed="rId3"/>
          <a:stretch>
            <a:fillRect/>
          </a:stretch>
        </p:blipFill>
        <p:spPr>
          <a:xfrm>
            <a:off x="4565649" y="1862350"/>
            <a:ext cx="3402693" cy="2936764"/>
          </a:xfrm>
          <a:prstGeom prst="rect">
            <a:avLst/>
          </a:prstGeom>
        </p:spPr>
      </p:pic>
      <p:sp>
        <p:nvSpPr>
          <p:cNvPr id="11" name="TextBox 10">
            <a:extLst>
              <a:ext uri="{FF2B5EF4-FFF2-40B4-BE49-F238E27FC236}">
                <a16:creationId xmlns:a16="http://schemas.microsoft.com/office/drawing/2014/main" id="{A6B3F14A-83AA-A23E-D85A-A194A597FE2B}"/>
              </a:ext>
            </a:extLst>
          </p:cNvPr>
          <p:cNvSpPr txBox="1"/>
          <p:nvPr/>
        </p:nvSpPr>
        <p:spPr>
          <a:xfrm>
            <a:off x="4723491" y="1493018"/>
            <a:ext cx="2626433" cy="369332"/>
          </a:xfrm>
          <a:prstGeom prst="rect">
            <a:avLst/>
          </a:prstGeom>
          <a:noFill/>
        </p:spPr>
        <p:txBody>
          <a:bodyPr wrap="square" rtlCol="0">
            <a:spAutoFit/>
          </a:bodyPr>
          <a:lstStyle/>
          <a:p>
            <a:r>
              <a:rPr lang="en-US">
                <a:solidFill>
                  <a:srgbClr val="002060"/>
                </a:solidFill>
              </a:rPr>
              <a:t>Top 5 genres by revenue</a:t>
            </a:r>
          </a:p>
        </p:txBody>
      </p:sp>
      <p:pic>
        <p:nvPicPr>
          <p:cNvPr id="13" name="Picture 12" descr="A purple circle with white text&#10;&#10;Description automatically generated">
            <a:extLst>
              <a:ext uri="{FF2B5EF4-FFF2-40B4-BE49-F238E27FC236}">
                <a16:creationId xmlns:a16="http://schemas.microsoft.com/office/drawing/2014/main" id="{E778D17D-64FB-3647-398B-2EE9D415BD7A}"/>
              </a:ext>
            </a:extLst>
          </p:cNvPr>
          <p:cNvPicPr>
            <a:picLocks noChangeAspect="1"/>
          </p:cNvPicPr>
          <p:nvPr/>
        </p:nvPicPr>
        <p:blipFill>
          <a:blip r:embed="rId4"/>
          <a:stretch>
            <a:fillRect/>
          </a:stretch>
        </p:blipFill>
        <p:spPr>
          <a:xfrm>
            <a:off x="7664451" y="1593581"/>
            <a:ext cx="3402692" cy="2936764"/>
          </a:xfrm>
          <a:prstGeom prst="rect">
            <a:avLst/>
          </a:prstGeom>
        </p:spPr>
      </p:pic>
      <p:sp>
        <p:nvSpPr>
          <p:cNvPr id="14" name="TextBox 13">
            <a:extLst>
              <a:ext uri="{FF2B5EF4-FFF2-40B4-BE49-F238E27FC236}">
                <a16:creationId xmlns:a16="http://schemas.microsoft.com/office/drawing/2014/main" id="{FE10C986-E598-26D4-A17F-E9B5909D764A}"/>
              </a:ext>
            </a:extLst>
          </p:cNvPr>
          <p:cNvSpPr txBox="1"/>
          <p:nvPr/>
        </p:nvSpPr>
        <p:spPr>
          <a:xfrm>
            <a:off x="8126184" y="1508154"/>
            <a:ext cx="2834046" cy="369332"/>
          </a:xfrm>
          <a:prstGeom prst="rect">
            <a:avLst/>
          </a:prstGeom>
          <a:noFill/>
        </p:spPr>
        <p:txBody>
          <a:bodyPr wrap="none" rtlCol="0">
            <a:spAutoFit/>
          </a:bodyPr>
          <a:lstStyle/>
          <a:p>
            <a:r>
              <a:rPr lang="en-US">
                <a:solidFill>
                  <a:srgbClr val="002060"/>
                </a:solidFill>
              </a:rPr>
              <a:t>Bottom 5 genres by revenue</a:t>
            </a:r>
          </a:p>
        </p:txBody>
      </p:sp>
      <p:pic>
        <p:nvPicPr>
          <p:cNvPr id="16" name="Picture 15" descr="A blue and white background with various sports equipment&#10;&#10;Description automatically generated">
            <a:extLst>
              <a:ext uri="{FF2B5EF4-FFF2-40B4-BE49-F238E27FC236}">
                <a16:creationId xmlns:a16="http://schemas.microsoft.com/office/drawing/2014/main" id="{65DE0343-2C62-2D6B-67B0-AC0519839E2A}"/>
              </a:ext>
            </a:extLst>
          </p:cNvPr>
          <p:cNvPicPr>
            <a:picLocks noChangeAspect="1"/>
          </p:cNvPicPr>
          <p:nvPr/>
        </p:nvPicPr>
        <p:blipFill>
          <a:blip r:embed="rId5"/>
          <a:stretch>
            <a:fillRect/>
          </a:stretch>
        </p:blipFill>
        <p:spPr>
          <a:xfrm>
            <a:off x="838200" y="197690"/>
            <a:ext cx="1390649" cy="1422255"/>
          </a:xfrm>
          <a:prstGeom prst="rect">
            <a:avLst/>
          </a:prstGeom>
        </p:spPr>
      </p:pic>
      <p:pic>
        <p:nvPicPr>
          <p:cNvPr id="18" name="Picture 17" descr="An orange television with a lamp and plant&#10;&#10;Description automatically generated">
            <a:extLst>
              <a:ext uri="{FF2B5EF4-FFF2-40B4-BE49-F238E27FC236}">
                <a16:creationId xmlns:a16="http://schemas.microsoft.com/office/drawing/2014/main" id="{CD654725-106D-E0AC-1FE2-16BDC415DB7A}"/>
              </a:ext>
            </a:extLst>
          </p:cNvPr>
          <p:cNvPicPr>
            <a:picLocks noChangeAspect="1"/>
          </p:cNvPicPr>
          <p:nvPr/>
        </p:nvPicPr>
        <p:blipFill>
          <a:blip r:embed="rId6"/>
          <a:stretch>
            <a:fillRect/>
          </a:stretch>
        </p:blipFill>
        <p:spPr>
          <a:xfrm>
            <a:off x="9911443" y="5672150"/>
            <a:ext cx="1155700" cy="923329"/>
          </a:xfrm>
          <a:prstGeom prst="rect">
            <a:avLst/>
          </a:prstGeom>
        </p:spPr>
      </p:pic>
    </p:spTree>
    <p:extLst>
      <p:ext uri="{BB962C8B-B14F-4D97-AF65-F5344CB8AC3E}">
        <p14:creationId xmlns:p14="http://schemas.microsoft.com/office/powerpoint/2010/main" val="103933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B71048-922A-AF18-FD27-F95B2C532E2E}"/>
              </a:ext>
            </a:extLst>
          </p:cNvPr>
          <p:cNvSpPr>
            <a:spLocks noGrp="1"/>
          </p:cNvSpPr>
          <p:nvPr>
            <p:ph type="title"/>
          </p:nvPr>
        </p:nvSpPr>
        <p:spPr>
          <a:xfrm>
            <a:off x="384700" y="569323"/>
            <a:ext cx="4516482" cy="1390541"/>
          </a:xfrm>
        </p:spPr>
        <p:txBody>
          <a:bodyPr anchor="ctr">
            <a:normAutofit/>
          </a:bodyPr>
          <a:lstStyle/>
          <a:p>
            <a:r>
              <a:rPr lang="en-US" sz="3200" dirty="0">
                <a:solidFill>
                  <a:srgbClr val="002060"/>
                </a:solidFill>
              </a:rPr>
              <a:t>2. Average rental duration for all movies</a:t>
            </a:r>
          </a:p>
        </p:txBody>
      </p:sp>
      <p:sp>
        <p:nvSpPr>
          <p:cNvPr id="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375E2B-3F47-87E4-27B1-799D8A246970}"/>
              </a:ext>
            </a:extLst>
          </p:cNvPr>
          <p:cNvSpPr>
            <a:spLocks noGrp="1"/>
          </p:cNvSpPr>
          <p:nvPr>
            <p:ph idx="1"/>
          </p:nvPr>
        </p:nvSpPr>
        <p:spPr>
          <a:xfrm>
            <a:off x="5541263" y="457200"/>
            <a:ext cx="6007608" cy="1929384"/>
          </a:xfrm>
        </p:spPr>
        <p:txBody>
          <a:bodyPr anchor="ctr">
            <a:normAutofit/>
          </a:bodyPr>
          <a:lstStyle/>
          <a:p>
            <a:r>
              <a:rPr lang="en-US" sz="2200" dirty="0"/>
              <a:t>  The average rental duration is 5 days at an average rental rate of $2.98 and an average replacement cost of $19.98.</a:t>
            </a:r>
          </a:p>
        </p:txBody>
      </p:sp>
      <p:pic>
        <p:nvPicPr>
          <p:cNvPr id="6" name="Picture 5" descr="A person standing in front of a machine&#10;&#10;Description automatically generated">
            <a:extLst>
              <a:ext uri="{FF2B5EF4-FFF2-40B4-BE49-F238E27FC236}">
                <a16:creationId xmlns:a16="http://schemas.microsoft.com/office/drawing/2014/main" id="{5B5D9915-7C33-2228-DB3B-B3D59117E607}"/>
              </a:ext>
            </a:extLst>
          </p:cNvPr>
          <p:cNvPicPr>
            <a:picLocks noChangeAspect="1"/>
          </p:cNvPicPr>
          <p:nvPr/>
        </p:nvPicPr>
        <p:blipFill>
          <a:blip r:embed="rId2"/>
          <a:stretch>
            <a:fillRect/>
          </a:stretch>
        </p:blipFill>
        <p:spPr>
          <a:xfrm>
            <a:off x="563400" y="2569464"/>
            <a:ext cx="5273999" cy="3678936"/>
          </a:xfrm>
          <a:prstGeom prst="rect">
            <a:avLst/>
          </a:prstGeom>
        </p:spPr>
      </p:pic>
      <p:graphicFrame>
        <p:nvGraphicFramePr>
          <p:cNvPr id="4" name="Table 3">
            <a:extLst>
              <a:ext uri="{FF2B5EF4-FFF2-40B4-BE49-F238E27FC236}">
                <a16:creationId xmlns:a16="http://schemas.microsoft.com/office/drawing/2014/main" id="{7DC6D5B3-9261-42C9-824A-F9E1F282B64A}"/>
              </a:ext>
            </a:extLst>
          </p:cNvPr>
          <p:cNvGraphicFramePr>
            <a:graphicFrameLocks noGrp="1"/>
          </p:cNvGraphicFramePr>
          <p:nvPr>
            <p:extLst>
              <p:ext uri="{D42A27DB-BD31-4B8C-83A1-F6EECF244321}">
                <p14:modId xmlns:p14="http://schemas.microsoft.com/office/powerpoint/2010/main" val="2790626518"/>
              </p:ext>
            </p:extLst>
          </p:nvPr>
        </p:nvGraphicFramePr>
        <p:xfrm>
          <a:off x="6254496" y="3763392"/>
          <a:ext cx="5468114" cy="1291081"/>
        </p:xfrm>
        <a:graphic>
          <a:graphicData uri="http://schemas.openxmlformats.org/drawingml/2006/table">
            <a:tbl>
              <a:tblPr firstRow="1" bandRow="1">
                <a:tableStyleId>{5C22544A-7EE6-4342-B048-85BDC9FD1C3A}</a:tableStyleId>
              </a:tblPr>
              <a:tblGrid>
                <a:gridCol w="1461152">
                  <a:extLst>
                    <a:ext uri="{9D8B030D-6E8A-4147-A177-3AD203B41FA5}">
                      <a16:colId xmlns:a16="http://schemas.microsoft.com/office/drawing/2014/main" val="950148671"/>
                    </a:ext>
                  </a:extLst>
                </a:gridCol>
                <a:gridCol w="1506682">
                  <a:extLst>
                    <a:ext uri="{9D8B030D-6E8A-4147-A177-3AD203B41FA5}">
                      <a16:colId xmlns:a16="http://schemas.microsoft.com/office/drawing/2014/main" val="3474190661"/>
                    </a:ext>
                  </a:extLst>
                </a:gridCol>
                <a:gridCol w="1210740">
                  <a:extLst>
                    <a:ext uri="{9D8B030D-6E8A-4147-A177-3AD203B41FA5}">
                      <a16:colId xmlns:a16="http://schemas.microsoft.com/office/drawing/2014/main" val="3717596343"/>
                    </a:ext>
                  </a:extLst>
                </a:gridCol>
                <a:gridCol w="1289540">
                  <a:extLst>
                    <a:ext uri="{9D8B030D-6E8A-4147-A177-3AD203B41FA5}">
                      <a16:colId xmlns:a16="http://schemas.microsoft.com/office/drawing/2014/main" val="711664039"/>
                    </a:ext>
                  </a:extLst>
                </a:gridCol>
              </a:tblGrid>
              <a:tr h="813650">
                <a:tc>
                  <a:txBody>
                    <a:bodyPr/>
                    <a:lstStyle/>
                    <a:p>
                      <a:endParaRPr lang="en-US" sz="2200" b="1">
                        <a:solidFill>
                          <a:schemeClr val="tx1"/>
                        </a:solidFill>
                      </a:endParaRPr>
                    </a:p>
                  </a:txBody>
                  <a:tcPr marL="100866" marR="100866" marT="50433" marB="50433">
                    <a:solidFill>
                      <a:schemeClr val="accent4">
                        <a:lumMod val="40000"/>
                        <a:lumOff val="60000"/>
                      </a:schemeClr>
                    </a:solidFill>
                  </a:tcPr>
                </a:tc>
                <a:tc>
                  <a:txBody>
                    <a:bodyPr/>
                    <a:lstStyle/>
                    <a:p>
                      <a:r>
                        <a:rPr lang="en-US" sz="2200" b="1">
                          <a:solidFill>
                            <a:schemeClr val="tx1"/>
                          </a:solidFill>
                        </a:rPr>
                        <a:t>Rental Duration</a:t>
                      </a:r>
                    </a:p>
                  </a:txBody>
                  <a:tcPr marL="100866" marR="100866" marT="50433" marB="50433">
                    <a:solidFill>
                      <a:schemeClr val="accent4">
                        <a:lumMod val="40000"/>
                        <a:lumOff val="60000"/>
                      </a:schemeClr>
                    </a:solidFill>
                  </a:tcPr>
                </a:tc>
                <a:tc>
                  <a:txBody>
                    <a:bodyPr/>
                    <a:lstStyle/>
                    <a:p>
                      <a:r>
                        <a:rPr lang="en-US" sz="2200" b="1">
                          <a:solidFill>
                            <a:schemeClr val="tx1"/>
                          </a:solidFill>
                        </a:rPr>
                        <a:t>Rental Rate</a:t>
                      </a:r>
                    </a:p>
                  </a:txBody>
                  <a:tcPr marL="100866" marR="100866" marT="50433" marB="50433">
                    <a:solidFill>
                      <a:schemeClr val="accent4">
                        <a:lumMod val="40000"/>
                        <a:lumOff val="60000"/>
                      </a:schemeClr>
                    </a:solidFill>
                  </a:tcPr>
                </a:tc>
                <a:tc>
                  <a:txBody>
                    <a:bodyPr/>
                    <a:lstStyle/>
                    <a:p>
                      <a:r>
                        <a:rPr lang="en-US" sz="2200" b="1">
                          <a:solidFill>
                            <a:schemeClr val="tx1"/>
                          </a:solidFill>
                        </a:rPr>
                        <a:t>Movie Length</a:t>
                      </a:r>
                    </a:p>
                  </a:txBody>
                  <a:tcPr marL="100866" marR="100866" marT="50433" marB="50433">
                    <a:solidFill>
                      <a:schemeClr val="accent4">
                        <a:lumMod val="40000"/>
                        <a:lumOff val="60000"/>
                      </a:schemeClr>
                    </a:solidFill>
                  </a:tcPr>
                </a:tc>
                <a:extLst>
                  <a:ext uri="{0D108BD9-81ED-4DB2-BD59-A6C34878D82A}">
                    <a16:rowId xmlns:a16="http://schemas.microsoft.com/office/drawing/2014/main" val="3635058503"/>
                  </a:ext>
                </a:extLst>
              </a:tr>
              <a:tr h="477431">
                <a:tc>
                  <a:txBody>
                    <a:bodyPr/>
                    <a:lstStyle/>
                    <a:p>
                      <a:r>
                        <a:rPr lang="en-US" sz="2200" b="1">
                          <a:solidFill>
                            <a:schemeClr val="tx1"/>
                          </a:solidFill>
                        </a:rPr>
                        <a:t>Average</a:t>
                      </a:r>
                    </a:p>
                  </a:txBody>
                  <a:tcPr marL="100866" marR="100866" marT="50433" marB="50433">
                    <a:solidFill>
                      <a:schemeClr val="accent4">
                        <a:lumMod val="40000"/>
                        <a:lumOff val="60000"/>
                      </a:schemeClr>
                    </a:solidFill>
                  </a:tcPr>
                </a:tc>
                <a:tc>
                  <a:txBody>
                    <a:bodyPr/>
                    <a:lstStyle/>
                    <a:p>
                      <a:r>
                        <a:rPr lang="en-US" sz="2200" b="1">
                          <a:solidFill>
                            <a:schemeClr val="tx1"/>
                          </a:solidFill>
                        </a:rPr>
                        <a:t>5 days</a:t>
                      </a:r>
                    </a:p>
                  </a:txBody>
                  <a:tcPr marL="100866" marR="100866" marT="50433" marB="50433">
                    <a:solidFill>
                      <a:schemeClr val="accent4">
                        <a:lumMod val="40000"/>
                        <a:lumOff val="60000"/>
                      </a:schemeClr>
                    </a:solidFill>
                  </a:tcPr>
                </a:tc>
                <a:tc>
                  <a:txBody>
                    <a:bodyPr/>
                    <a:lstStyle/>
                    <a:p>
                      <a:r>
                        <a:rPr lang="en-US" sz="2200" b="1">
                          <a:solidFill>
                            <a:schemeClr val="tx1"/>
                          </a:solidFill>
                        </a:rPr>
                        <a:t>$ 2.98</a:t>
                      </a:r>
                    </a:p>
                  </a:txBody>
                  <a:tcPr marL="100866" marR="100866" marT="50433" marB="50433">
                    <a:solidFill>
                      <a:schemeClr val="accent4">
                        <a:lumMod val="40000"/>
                        <a:lumOff val="60000"/>
                      </a:schemeClr>
                    </a:solidFill>
                  </a:tcPr>
                </a:tc>
                <a:tc>
                  <a:txBody>
                    <a:bodyPr/>
                    <a:lstStyle/>
                    <a:p>
                      <a:r>
                        <a:rPr lang="en-US" sz="2200" b="1">
                          <a:solidFill>
                            <a:schemeClr val="tx1"/>
                          </a:solidFill>
                        </a:rPr>
                        <a:t>115 mn</a:t>
                      </a:r>
                    </a:p>
                  </a:txBody>
                  <a:tcPr marL="100866" marR="100866" marT="50433" marB="50433">
                    <a:solidFill>
                      <a:schemeClr val="accent4">
                        <a:lumMod val="40000"/>
                        <a:lumOff val="60000"/>
                      </a:schemeClr>
                    </a:solidFill>
                  </a:tcPr>
                </a:tc>
                <a:extLst>
                  <a:ext uri="{0D108BD9-81ED-4DB2-BD59-A6C34878D82A}">
                    <a16:rowId xmlns:a16="http://schemas.microsoft.com/office/drawing/2014/main" val="3892238894"/>
                  </a:ext>
                </a:extLst>
              </a:tr>
            </a:tbl>
          </a:graphicData>
        </a:graphic>
      </p:graphicFrame>
    </p:spTree>
    <p:extLst>
      <p:ext uri="{BB962C8B-B14F-4D97-AF65-F5344CB8AC3E}">
        <p14:creationId xmlns:p14="http://schemas.microsoft.com/office/powerpoint/2010/main" val="133160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43A73-CFCD-4023-483D-FA6F9F2CA27F}"/>
              </a:ext>
            </a:extLst>
          </p:cNvPr>
          <p:cNvSpPr>
            <a:spLocks noGrp="1"/>
          </p:cNvSpPr>
          <p:nvPr>
            <p:ph type="title"/>
          </p:nvPr>
        </p:nvSpPr>
        <p:spPr>
          <a:xfrm>
            <a:off x="210574" y="1584524"/>
            <a:ext cx="6428658" cy="609710"/>
          </a:xfrm>
        </p:spPr>
        <p:txBody>
          <a:bodyPr anchor="b">
            <a:noAutofit/>
          </a:bodyPr>
          <a:lstStyle/>
          <a:p>
            <a:r>
              <a:rPr lang="en-US" sz="2700">
                <a:solidFill>
                  <a:srgbClr val="002060"/>
                </a:solidFill>
              </a:rPr>
              <a:t>3. Global Audience Geographical distribution</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82FF54-CED2-9CA8-F560-88D337AE4377}"/>
              </a:ext>
            </a:extLst>
          </p:cNvPr>
          <p:cNvSpPr>
            <a:spLocks noGrp="1"/>
          </p:cNvSpPr>
          <p:nvPr>
            <p:ph idx="1"/>
          </p:nvPr>
        </p:nvSpPr>
        <p:spPr>
          <a:xfrm>
            <a:off x="643278" y="2670048"/>
            <a:ext cx="4818888" cy="3547872"/>
          </a:xfrm>
        </p:spPr>
        <p:txBody>
          <a:bodyPr anchor="t">
            <a:normAutofit/>
          </a:bodyPr>
          <a:lstStyle/>
          <a:p>
            <a:r>
              <a:rPr lang="en-US" sz="2000" dirty="0">
                <a:solidFill>
                  <a:srgbClr val="002060"/>
                </a:solidFill>
                <a:latin typeface="Calibri" panose="020F0502020204030204" pitchFamily="34" charset="0"/>
                <a:cs typeface="Calibri" panose="020F0502020204030204" pitchFamily="34" charset="0"/>
              </a:rPr>
              <a:t>The continent with the most customers is Asia followed by Europe.</a:t>
            </a:r>
          </a:p>
          <a:p>
            <a:r>
              <a:rPr lang="en-US" sz="2000" dirty="0">
                <a:solidFill>
                  <a:srgbClr val="002060"/>
                </a:solidFill>
                <a:latin typeface="Calibri" panose="020F0502020204030204" pitchFamily="34" charset="0"/>
                <a:cs typeface="Calibri" panose="020F0502020204030204" pitchFamily="34" charset="0"/>
              </a:rPr>
              <a:t>The top 10 countries with most customers are :</a:t>
            </a:r>
          </a:p>
          <a:p>
            <a:pPr marL="0" indent="0">
              <a:buNone/>
            </a:pPr>
            <a:r>
              <a:rPr lang="en-IE"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India, China, United States, Japan,  Mexico, Brazil, Russian Federation, Philippines, </a:t>
            </a:r>
            <a:r>
              <a:rPr lang="en-IE" sz="2000" dirty="0" err="1">
                <a:solidFill>
                  <a:srgbClr val="002060"/>
                </a:solidFill>
                <a:effectLst/>
                <a:latin typeface="Calibri" panose="020F0502020204030204" pitchFamily="34" charset="0"/>
                <a:ea typeface="Calibri" panose="020F0502020204030204" pitchFamily="34" charset="0"/>
                <a:cs typeface="Calibri" panose="020F0502020204030204" pitchFamily="34" charset="0"/>
              </a:rPr>
              <a:t>Turquey</a:t>
            </a:r>
            <a:r>
              <a:rPr lang="en-IE" sz="2000" dirty="0">
                <a:solidFill>
                  <a:srgbClr val="002060"/>
                </a:solidFill>
                <a:latin typeface="Calibri" panose="020F0502020204030204" pitchFamily="34" charset="0"/>
                <a:ea typeface="Calibri" panose="020F0502020204030204" pitchFamily="34" charset="0"/>
                <a:cs typeface="Calibri" panose="020F0502020204030204" pitchFamily="34" charset="0"/>
              </a:rPr>
              <a:t> and </a:t>
            </a:r>
            <a:r>
              <a:rPr lang="en-IE"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Indonesia</a:t>
            </a:r>
            <a:r>
              <a:rPr lang="en-IE" sz="2000" dirty="0">
                <a:solidFill>
                  <a:srgbClr val="002060"/>
                </a:solidFill>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E" sz="2000" dirty="0">
                <a:solidFill>
                  <a:srgbClr val="002060"/>
                </a:solidFill>
                <a:latin typeface="Calibri" panose="020F0502020204030204" pitchFamily="34" charset="0"/>
                <a:ea typeface="Calibri" panose="020F0502020204030204" pitchFamily="34" charset="0"/>
                <a:cs typeface="Calibri" panose="020F0502020204030204" pitchFamily="34" charset="0"/>
              </a:rPr>
              <a:t>Whilst these 10 countries only represent 10.9% of the 109 where we have a footprint in terms of revenue, they represent an astonishing 51.9% of sales.</a:t>
            </a:r>
            <a:endParaRPr lang="en-IE"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endParaRPr lang="en-US" sz="1700" dirty="0"/>
          </a:p>
        </p:txBody>
      </p:sp>
      <p:pic>
        <p:nvPicPr>
          <p:cNvPr id="7" name="Picture 6" descr="A graph of a bar&#10;&#10;Description automatically generated">
            <a:extLst>
              <a:ext uri="{FF2B5EF4-FFF2-40B4-BE49-F238E27FC236}">
                <a16:creationId xmlns:a16="http://schemas.microsoft.com/office/drawing/2014/main" id="{C94D895D-27E5-64AB-0558-CBC0E97D8902}"/>
              </a:ext>
            </a:extLst>
          </p:cNvPr>
          <p:cNvPicPr>
            <a:picLocks noChangeAspect="1"/>
          </p:cNvPicPr>
          <p:nvPr/>
        </p:nvPicPr>
        <p:blipFill>
          <a:blip r:embed="rId2"/>
          <a:stretch>
            <a:fillRect/>
          </a:stretch>
        </p:blipFill>
        <p:spPr>
          <a:xfrm>
            <a:off x="6639231" y="640080"/>
            <a:ext cx="4378602" cy="5577840"/>
          </a:xfrm>
          <a:prstGeom prst="rect">
            <a:avLst/>
          </a:prstGeom>
        </p:spPr>
      </p:pic>
      <p:pic>
        <p:nvPicPr>
          <p:cNvPr id="9" name="Picture 8" descr="A planet earth from space&#10;&#10;Description automatically generated">
            <a:extLst>
              <a:ext uri="{FF2B5EF4-FFF2-40B4-BE49-F238E27FC236}">
                <a16:creationId xmlns:a16="http://schemas.microsoft.com/office/drawing/2014/main" id="{C35AA9E4-9EC8-D48A-0401-71E6CE4DE529}"/>
              </a:ext>
            </a:extLst>
          </p:cNvPr>
          <p:cNvPicPr>
            <a:picLocks noChangeAspect="1"/>
          </p:cNvPicPr>
          <p:nvPr/>
        </p:nvPicPr>
        <p:blipFill>
          <a:blip r:embed="rId3"/>
          <a:stretch>
            <a:fillRect/>
          </a:stretch>
        </p:blipFill>
        <p:spPr>
          <a:xfrm>
            <a:off x="482017" y="107769"/>
            <a:ext cx="1384300" cy="1143000"/>
          </a:xfrm>
          <a:prstGeom prst="rect">
            <a:avLst/>
          </a:prstGeom>
        </p:spPr>
      </p:pic>
    </p:spTree>
    <p:extLst>
      <p:ext uri="{BB962C8B-B14F-4D97-AF65-F5344CB8AC3E}">
        <p14:creationId xmlns:p14="http://schemas.microsoft.com/office/powerpoint/2010/main" val="120008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53234-0EBA-8853-B53A-9A28B15E6437}"/>
              </a:ext>
            </a:extLst>
          </p:cNvPr>
          <p:cNvSpPr>
            <a:spLocks noGrp="1"/>
          </p:cNvSpPr>
          <p:nvPr>
            <p:ph type="title"/>
          </p:nvPr>
        </p:nvSpPr>
        <p:spPr>
          <a:xfrm>
            <a:off x="556325" y="804671"/>
            <a:ext cx="3429000" cy="1283800"/>
          </a:xfrm>
        </p:spPr>
        <p:txBody>
          <a:bodyPr vert="horz" lIns="91440" tIns="45720" rIns="91440" bIns="45720" rtlCol="0" anchor="b">
            <a:normAutofit/>
          </a:bodyPr>
          <a:lstStyle/>
          <a:p>
            <a:r>
              <a:rPr lang="en-US" sz="2700" kern="1200">
                <a:solidFill>
                  <a:srgbClr val="002060"/>
                </a:solidFill>
                <a:latin typeface="+mj-lt"/>
                <a:ea typeface="+mj-ea"/>
                <a:cs typeface="+mj-cs"/>
              </a:rPr>
              <a:t>Visual customer distribution per country</a:t>
            </a:r>
          </a:p>
        </p:txBody>
      </p:sp>
      <p:sp>
        <p:nvSpPr>
          <p:cNvPr id="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group of cartoon men&#10;&#10;Description automatically generated">
            <a:extLst>
              <a:ext uri="{FF2B5EF4-FFF2-40B4-BE49-F238E27FC236}">
                <a16:creationId xmlns:a16="http://schemas.microsoft.com/office/drawing/2014/main" id="{622FAB09-AB2A-A146-A563-31C433BF0696}"/>
              </a:ext>
            </a:extLst>
          </p:cNvPr>
          <p:cNvPicPr>
            <a:picLocks noGrp="1" noChangeAspect="1"/>
          </p:cNvPicPr>
          <p:nvPr>
            <p:ph idx="1"/>
          </p:nvPr>
        </p:nvPicPr>
        <p:blipFill>
          <a:blip r:embed="rId2"/>
          <a:stretch>
            <a:fillRect/>
          </a:stretch>
        </p:blipFill>
        <p:spPr>
          <a:xfrm>
            <a:off x="375557" y="3469935"/>
            <a:ext cx="3020786" cy="1755208"/>
          </a:xfrm>
        </p:spPr>
      </p:pic>
      <p:pic>
        <p:nvPicPr>
          <p:cNvPr id="5" name="Content Placeholder 4" descr="A map of the world with blue dots&#10;&#10;Description automatically generated">
            <a:extLst>
              <a:ext uri="{FF2B5EF4-FFF2-40B4-BE49-F238E27FC236}">
                <a16:creationId xmlns:a16="http://schemas.microsoft.com/office/drawing/2014/main" id="{4E652479-2FAE-B37E-B7DD-9D01E26BC6F9}"/>
              </a:ext>
            </a:extLst>
          </p:cNvPr>
          <p:cNvPicPr>
            <a:picLocks noChangeAspect="1"/>
          </p:cNvPicPr>
          <p:nvPr/>
        </p:nvPicPr>
        <p:blipFill>
          <a:blip r:embed="rId3"/>
          <a:stretch>
            <a:fillRect/>
          </a:stretch>
        </p:blipFill>
        <p:spPr>
          <a:xfrm>
            <a:off x="4853771" y="640080"/>
            <a:ext cx="6504770" cy="5577840"/>
          </a:xfrm>
          <a:prstGeom prst="rect">
            <a:avLst/>
          </a:prstGeom>
        </p:spPr>
      </p:pic>
    </p:spTree>
    <p:extLst>
      <p:ext uri="{BB962C8B-B14F-4D97-AF65-F5344CB8AC3E}">
        <p14:creationId xmlns:p14="http://schemas.microsoft.com/office/powerpoint/2010/main" val="85171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3215</TotalTime>
  <Words>637</Words>
  <Application>Microsoft Macintosh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                    Data Summary</vt:lpstr>
      <vt:lpstr>PowerPoint Presentation</vt:lpstr>
      <vt:lpstr> 1.b Genres ranked by revenue</vt:lpstr>
      <vt:lpstr>2. Average rental duration for all movies</vt:lpstr>
      <vt:lpstr>3. Global Audience Geographical distribution</vt:lpstr>
      <vt:lpstr>Visual customer distribution per country</vt:lpstr>
      <vt:lpstr>4. Where are customers with a high lifetime value based</vt:lpstr>
      <vt:lpstr>5. Do sales figures vary between geographical regions?</vt:lpstr>
      <vt:lpstr>5. Actions and 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Aisling Mynes</dc:creator>
  <cp:lastModifiedBy>Aisling Mynes</cp:lastModifiedBy>
  <cp:revision>7</cp:revision>
  <dcterms:created xsi:type="dcterms:W3CDTF">2023-07-28T22:27:44Z</dcterms:created>
  <dcterms:modified xsi:type="dcterms:W3CDTF">2023-09-20T02:13:08Z</dcterms:modified>
</cp:coreProperties>
</file>