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a03e5101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a03e5101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a03e5101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a03e5101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a03e5101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a03e5101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a03e5101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a03e5101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a03e5101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a03e5101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a03e5101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a03e5101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a03e5101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4a03e5101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a03e51013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a03e5101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a03e5101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4a03e5101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a03e510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a03e510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a03e510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a03e510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a03e5101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a03e5101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a03e510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a03e510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a03e5101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a03e5101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a03e5101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a03e5101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a03e5101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a03e5101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a03e5101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a03e5101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jpg"/><Relationship Id="rId6" Type="http://schemas.openxmlformats.org/officeDocument/2006/relationships/image" Target="../media/image14.png"/><Relationship Id="rId7" Type="http://schemas.openxmlformats.org/officeDocument/2006/relationships/image" Target="../media/image3.png"/><Relationship Id="rId8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Birds One Stone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Design Thinking -</a:t>
            </a:r>
            <a:r>
              <a:rPr lang="en"/>
              <a:t> Reflecting on the process</a:t>
            </a:r>
            <a:endParaRPr/>
          </a:p>
        </p:txBody>
      </p:sp>
      <p:sp>
        <p:nvSpPr>
          <p:cNvPr id="168" name="Google Shape;168;p22"/>
          <p:cNvSpPr txBox="1"/>
          <p:nvPr>
            <p:ph idx="4294967295" type="body"/>
          </p:nvPr>
        </p:nvSpPr>
        <p:spPr>
          <a:xfrm>
            <a:off x="311725" y="1395325"/>
            <a:ext cx="827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055">
                <a:solidFill>
                  <a:schemeClr val="dk1"/>
                </a:solidFill>
              </a:rPr>
              <a:t>Empathize</a:t>
            </a:r>
            <a:endParaRPr b="1" sz="105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055"/>
              <a:t>Used customer interviews to organize feedback into empathy map, and collected overall insights to get into the mind of what a customer might think, feel, say and do about the product</a:t>
            </a:r>
            <a:endParaRPr sz="105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055">
                <a:solidFill>
                  <a:schemeClr val="dk1"/>
                </a:solidFill>
              </a:rPr>
              <a:t>Define</a:t>
            </a:r>
            <a:endParaRPr b="1" sz="105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055"/>
              <a:t>Identified commonalities in customer feedback and </a:t>
            </a:r>
            <a:r>
              <a:rPr lang="en" sz="1055"/>
              <a:t>defined</a:t>
            </a:r>
            <a:r>
              <a:rPr lang="en" sz="1055"/>
              <a:t> overarching value proposition that would not only meet baseline customer needs, but </a:t>
            </a:r>
            <a:r>
              <a:rPr lang="en" sz="1055"/>
              <a:t>enhance</a:t>
            </a:r>
            <a:r>
              <a:rPr lang="en" sz="1055"/>
              <a:t> their overall experience</a:t>
            </a:r>
            <a:endParaRPr sz="105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055">
                <a:solidFill>
                  <a:schemeClr val="dk1"/>
                </a:solidFill>
              </a:rPr>
              <a:t>Ideate</a:t>
            </a:r>
            <a:endParaRPr b="1" sz="105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055"/>
              <a:t>Began with </a:t>
            </a:r>
            <a:r>
              <a:rPr lang="en" sz="1055"/>
              <a:t>questions</a:t>
            </a:r>
            <a:r>
              <a:rPr lang="en" sz="1055"/>
              <a:t> (how might we…) to brainstorm and braindump possible solutions to the overarching problem of ebook variety and access</a:t>
            </a:r>
            <a:endParaRPr sz="105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055">
                <a:solidFill>
                  <a:schemeClr val="dk1"/>
                </a:solidFill>
              </a:rPr>
              <a:t>Prototype</a:t>
            </a:r>
            <a:endParaRPr b="1" sz="105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055"/>
              <a:t>Added solutions from ideation into interactive models for a </a:t>
            </a:r>
            <a:r>
              <a:rPr lang="en" sz="1055"/>
              <a:t>customer</a:t>
            </a:r>
            <a:r>
              <a:rPr lang="en" sz="1055"/>
              <a:t> to try out</a:t>
            </a:r>
            <a:endParaRPr sz="105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055">
                <a:solidFill>
                  <a:schemeClr val="dk1"/>
                </a:solidFill>
              </a:rPr>
              <a:t>Testing Strategy</a:t>
            </a:r>
            <a:endParaRPr b="1" sz="105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1055"/>
              <a:t>T</a:t>
            </a:r>
            <a:r>
              <a:rPr lang="en" sz="1055"/>
              <a:t>est prototype with new users and iterate based on feedback. Repeat process until have achieved desired, </a:t>
            </a:r>
            <a:r>
              <a:rPr lang="en" sz="1055"/>
              <a:t>optimized</a:t>
            </a:r>
            <a:r>
              <a:rPr lang="en" sz="1055"/>
              <a:t> interface</a:t>
            </a:r>
            <a:endParaRPr sz="105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159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User Persona #1</a:t>
            </a:r>
            <a:endParaRPr sz="2900"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275" y="783000"/>
            <a:ext cx="7321449" cy="417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159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User Persona #2</a:t>
            </a:r>
            <a:endParaRPr sz="2900"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675" y="783000"/>
            <a:ext cx="7316651" cy="419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</a:t>
            </a:r>
            <a:endParaRPr/>
          </a:p>
        </p:txBody>
      </p:sp>
      <p:sp>
        <p:nvSpPr>
          <p:cNvPr id="186" name="Google Shape;186;p25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Canvas</a:t>
            </a:r>
            <a:endParaRPr/>
          </a:p>
        </p:txBody>
      </p:sp>
      <p:sp>
        <p:nvSpPr>
          <p:cNvPr id="187" name="Google Shape;187;p25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438" y="101750"/>
            <a:ext cx="4443174" cy="49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</a:t>
            </a:r>
            <a:endParaRPr/>
          </a:p>
        </p:txBody>
      </p:sp>
      <p:sp>
        <p:nvSpPr>
          <p:cNvPr id="194" name="Google Shape;194;p26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</a:t>
            </a:r>
            <a:r>
              <a:rPr lang="en"/>
              <a:t>Canvas</a:t>
            </a:r>
            <a:endParaRPr/>
          </a:p>
        </p:txBody>
      </p:sp>
      <p:sp>
        <p:nvSpPr>
          <p:cNvPr id="195" name="Google Shape;195;p26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038" y="68500"/>
            <a:ext cx="4493974" cy="50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600" y="709650"/>
            <a:ext cx="5896299" cy="39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PEST Analysis</a:t>
            </a:r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600" y="1138775"/>
            <a:ext cx="6879351" cy="37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Summary -</a:t>
            </a:r>
            <a:r>
              <a:rPr lang="en"/>
              <a:t> Key Findings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455525" y="1422025"/>
            <a:ext cx="8227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Ebooks aren’t going anywhere anytime soon. As more people adopt this technology,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ebooks and audiobooks will become even more a part of everyday life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Limitations will appear in the form of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competitors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; each competing with leading ebook platforms such as Amazon and Apple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Two Birds One Stone will need to keep up with the major players, stick to a niche, and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build a community of loyal readers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similar to their legacy print readers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Empowering people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to reach their goals is key, no matter what industry or platform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Customer experience and referrals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allow the product to market itself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Summary -</a:t>
            </a:r>
            <a:r>
              <a:rPr lang="en"/>
              <a:t> Next Steps and Recommendations</a:t>
            </a:r>
            <a:endParaRPr/>
          </a:p>
        </p:txBody>
      </p:sp>
      <p:sp>
        <p:nvSpPr>
          <p:cNvPr id="220" name="Google Shape;220;p30"/>
          <p:cNvSpPr txBox="1"/>
          <p:nvPr/>
        </p:nvSpPr>
        <p:spPr>
          <a:xfrm>
            <a:off x="465000" y="1938125"/>
            <a:ext cx="8123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mprove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ebook accessibility across most devices and leading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platforms to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increase overall users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Launch audiobooks to keep up with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market demand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Launch community forums per genre to connect readers with one another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fostering relationships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Launch reading habit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tracker with goals, incentives, and rewards to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build relationship between business and customer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Expand ebook library to more genres and multiple languages to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increase target audience ebook downloads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Experiment with a self publishing ebook service to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empower those who want to share their stories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and Assumptions</a:t>
            </a:r>
            <a:endParaRPr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4 reasons I believe Two Birds One Stone’s ebook sales have decreased: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I hypothesize Two Birds One Stone is not meeting an important proven customer value: empowerment in self publishing. </a:t>
            </a:r>
            <a:endParaRPr b="1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I also hypothesize that the niche of ebook subject matter Two Birds One Stone has is limiting ebook sales volume. </a:t>
            </a:r>
            <a:endParaRPr b="1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The current ability to view ebooks only on Amazon is limiting customer accessibility. </a:t>
            </a:r>
            <a:endParaRPr b="1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I can assume that they are not currently offering audiobook downloads, therefore this can be another reason for low sales.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Top ebook companies I explored: Lulu, Amazon Kindle and Direct Publishing, Apple Books for Authors and Apple Books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top companies offer a user </a:t>
            </a:r>
            <a:r>
              <a:rPr lang="en"/>
              <a:t>optimized</a:t>
            </a:r>
            <a:r>
              <a:rPr lang="en"/>
              <a:t> ebook interface you can access on most devices </a:t>
            </a:r>
            <a:r>
              <a:rPr b="1" lang="en"/>
              <a:t>as well as </a:t>
            </a:r>
            <a:r>
              <a:rPr lang="en"/>
              <a:t>self publishing resources.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300">
                <a:solidFill>
                  <a:schemeClr val="accent3"/>
                </a:solidFill>
              </a:rPr>
              <a:t>Leading ebook platforms empower people. They empower people to reach their goals, explore new books, and push themselves to become better.</a:t>
            </a:r>
            <a:endParaRPr i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Design Thinking - </a:t>
            </a:r>
            <a:r>
              <a:rPr i="1" lang="en"/>
              <a:t>Empathize</a:t>
            </a:r>
            <a:r>
              <a:rPr i="1" lang="en">
                <a:solidFill>
                  <a:schemeClr val="dk2"/>
                </a:solidFill>
              </a:rPr>
              <a:t>	</a:t>
            </a:r>
            <a:endParaRPr i="1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572000" y="8635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25">
                <a:solidFill>
                  <a:schemeClr val="dk1"/>
                </a:solidFill>
              </a:rPr>
              <a:t>3 </a:t>
            </a:r>
            <a:r>
              <a:rPr lang="en" sz="1125">
                <a:solidFill>
                  <a:schemeClr val="dk1"/>
                </a:solidFill>
              </a:rPr>
              <a:t>people</a:t>
            </a:r>
            <a:r>
              <a:rPr lang="en" sz="1125">
                <a:solidFill>
                  <a:schemeClr val="dk1"/>
                </a:solidFill>
              </a:rPr>
              <a:t> interviewed - *see empathy map and analysis for insights on next slide*</a:t>
            </a:r>
            <a:endParaRPr sz="11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125">
                <a:solidFill>
                  <a:schemeClr val="dk1"/>
                </a:solidFill>
              </a:rPr>
              <a:t>Asking the 5 why’s:</a:t>
            </a:r>
            <a:endParaRPr b="1" sz="1125">
              <a:solidFill>
                <a:schemeClr val="dk1"/>
              </a:solidFill>
            </a:endParaRPr>
          </a:p>
          <a:p>
            <a:pPr indent="-30003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25"/>
              <a:buAutoNum type="arabicPeriod"/>
            </a:pPr>
            <a:r>
              <a:rPr b="1" lang="en" sz="1125">
                <a:solidFill>
                  <a:schemeClr val="dk1"/>
                </a:solidFill>
              </a:rPr>
              <a:t>Why aren’t more people buying subscriptions?</a:t>
            </a:r>
            <a:endParaRPr b="1" sz="1125">
              <a:solidFill>
                <a:schemeClr val="dk1"/>
              </a:solidFill>
            </a:endParaRPr>
          </a:p>
          <a:p>
            <a:pPr indent="-30003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5"/>
              <a:buChar char="○"/>
            </a:pPr>
            <a:r>
              <a:rPr lang="en" sz="1125"/>
              <a:t>They feel the value, features, and benefits aren’t worth the money.</a:t>
            </a:r>
            <a:endParaRPr sz="1125"/>
          </a:p>
          <a:p>
            <a:pPr indent="-3000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AutoNum type="arabicPeriod"/>
            </a:pPr>
            <a:r>
              <a:rPr b="1" lang="en" sz="1125">
                <a:solidFill>
                  <a:schemeClr val="dk1"/>
                </a:solidFill>
              </a:rPr>
              <a:t>Why do they feel it’s not worth the money?</a:t>
            </a:r>
            <a:endParaRPr b="1" sz="1125">
              <a:solidFill>
                <a:schemeClr val="dk1"/>
              </a:solidFill>
            </a:endParaRPr>
          </a:p>
          <a:p>
            <a:pPr indent="-30003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5"/>
              <a:buChar char="○"/>
            </a:pPr>
            <a:r>
              <a:rPr lang="en" sz="1125"/>
              <a:t>There aren’t enough variety of books to choose from, and they can get more access to books from competitors on more devices</a:t>
            </a:r>
            <a:endParaRPr sz="1125"/>
          </a:p>
          <a:p>
            <a:pPr indent="-3000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5"/>
              <a:buAutoNum type="arabicPeriod"/>
            </a:pPr>
            <a:r>
              <a:rPr b="1" lang="en" sz="1125">
                <a:solidFill>
                  <a:schemeClr val="dk1"/>
                </a:solidFill>
              </a:rPr>
              <a:t>Why aren’t there enough variety of books and limited ebook access?</a:t>
            </a:r>
            <a:endParaRPr b="1" sz="1125">
              <a:solidFill>
                <a:schemeClr val="dk1"/>
              </a:solidFill>
            </a:endParaRPr>
          </a:p>
          <a:p>
            <a:pPr indent="-30003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5"/>
              <a:buChar char="○"/>
            </a:pPr>
            <a:r>
              <a:rPr lang="en" sz="1125"/>
              <a:t>TBOS ebook subject matter is limited and ebooks are only sold on Amazon and accessed via Kindles.</a:t>
            </a:r>
            <a:endParaRPr sz="1125"/>
          </a:p>
          <a:p>
            <a:pPr indent="-3000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AutoNum type="arabicPeriod"/>
            </a:pPr>
            <a:r>
              <a:rPr b="1" lang="en" sz="1125">
                <a:solidFill>
                  <a:schemeClr val="dk1"/>
                </a:solidFill>
              </a:rPr>
              <a:t>Why is the subject matter and access limited?</a:t>
            </a:r>
            <a:endParaRPr b="1" sz="1125">
              <a:solidFill>
                <a:schemeClr val="dk1"/>
              </a:solidFill>
            </a:endParaRPr>
          </a:p>
          <a:p>
            <a:pPr indent="-30003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5"/>
              <a:buChar char="○"/>
            </a:pPr>
            <a:r>
              <a:rPr lang="en" sz="1125"/>
              <a:t>TBOS ebooks started out transitioning only their current print books and </a:t>
            </a:r>
            <a:r>
              <a:rPr lang="en" sz="1125"/>
              <a:t>entered</a:t>
            </a:r>
            <a:r>
              <a:rPr lang="en" sz="1125"/>
              <a:t> the digital space 5 years ago </a:t>
            </a:r>
            <a:r>
              <a:rPr lang="en" sz="1125"/>
              <a:t>solely</a:t>
            </a:r>
            <a:r>
              <a:rPr lang="en" sz="1125"/>
              <a:t> through Amazon.</a:t>
            </a:r>
            <a:endParaRPr sz="1125"/>
          </a:p>
          <a:p>
            <a:pPr indent="-3000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AutoNum type="arabicPeriod"/>
            </a:pPr>
            <a:r>
              <a:rPr b="1" lang="en" sz="1125">
                <a:solidFill>
                  <a:schemeClr val="dk1"/>
                </a:solidFill>
              </a:rPr>
              <a:t>Root Cause</a:t>
            </a:r>
            <a:endParaRPr b="1" sz="1125">
              <a:solidFill>
                <a:schemeClr val="dk1"/>
              </a:solidFill>
            </a:endParaRPr>
          </a:p>
          <a:p>
            <a:pPr indent="-30003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5"/>
              <a:buChar char="○"/>
            </a:pPr>
            <a:r>
              <a:rPr lang="en" sz="1125"/>
              <a:t>Categories</a:t>
            </a:r>
            <a:r>
              <a:rPr lang="en" sz="1125"/>
              <a:t> of ebooks available and accessib</a:t>
            </a:r>
            <a:r>
              <a:rPr lang="en" sz="1125"/>
              <a:t>ility.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12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Design Thinking -</a:t>
            </a:r>
            <a:r>
              <a:rPr lang="en"/>
              <a:t> </a:t>
            </a:r>
            <a:r>
              <a:rPr i="1" lang="en"/>
              <a:t>Empathize cont.	</a:t>
            </a:r>
            <a:endParaRPr i="1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425" y="1751350"/>
            <a:ext cx="3432575" cy="325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2" y="1822225"/>
            <a:ext cx="3567774" cy="28162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6"/>
          <p:cNvSpPr txBox="1"/>
          <p:nvPr/>
        </p:nvSpPr>
        <p:spPr>
          <a:xfrm>
            <a:off x="1440838" y="1261600"/>
            <a:ext cx="13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Empathy Map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030950" y="1261600"/>
            <a:ext cx="13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Insights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Design Thinking - </a:t>
            </a:r>
            <a:r>
              <a:rPr i="1" lang="en"/>
              <a:t>Define</a:t>
            </a:r>
            <a:endParaRPr i="1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Customer Problem Statement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“I am a reader trying to access an array of ebooks but there </a:t>
            </a:r>
            <a:r>
              <a:rPr i="1" lang="en">
                <a:solidFill>
                  <a:schemeClr val="dk1"/>
                </a:solidFill>
              </a:rPr>
              <a:t>isn’t enough variety</a:t>
            </a:r>
            <a:r>
              <a:rPr i="1" lang="en"/>
              <a:t> to choose from and </a:t>
            </a:r>
            <a:r>
              <a:rPr i="1" lang="en">
                <a:solidFill>
                  <a:schemeClr val="dk1"/>
                </a:solidFill>
              </a:rPr>
              <a:t>I can’t access any book I want unless I have a Kindle</a:t>
            </a:r>
            <a:r>
              <a:rPr i="1" lang="en"/>
              <a:t> which </a:t>
            </a:r>
            <a:r>
              <a:rPr i="1" lang="en">
                <a:solidFill>
                  <a:schemeClr val="dk1"/>
                </a:solidFill>
              </a:rPr>
              <a:t>makes me feel frustrated</a:t>
            </a:r>
            <a:r>
              <a:rPr i="1" lang="en"/>
              <a:t>.”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Design Thinking - </a:t>
            </a:r>
            <a:r>
              <a:rPr i="1" lang="en"/>
              <a:t>Ideate</a:t>
            </a:r>
            <a:endParaRPr i="1"/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Expand the ebook categories?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Open</a:t>
            </a:r>
            <a:r>
              <a:rPr lang="en"/>
              <a:t> access to more devices?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Empower the reader to buy more books per month?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Empower the reader to refer the service to their friends?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Empower the reader to spend more time on our platform?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Empower loyal readers who continue to purchase TBOS subscriptions?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Connect readers with each other to enhance user experience?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300"/>
              <a:t>How Might We…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Design Thinking -</a:t>
            </a:r>
            <a:r>
              <a:rPr lang="en"/>
              <a:t> </a:t>
            </a:r>
            <a:r>
              <a:rPr i="1" lang="en"/>
              <a:t>Ideate</a:t>
            </a:r>
            <a:endParaRPr i="1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Solutions:</a:t>
            </a:r>
            <a:endParaRPr sz="1500">
              <a:solidFill>
                <a:schemeClr val="dk1"/>
              </a:solidFill>
            </a:endParaRPr>
          </a:p>
          <a:p>
            <a:pPr indent="-30241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Provide x # of top seller books of all genres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Provide best sellers in the 20 most common languages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Open access to Apple Books, Google ebookstore, Barnes and Noble Online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Provide referral coupon or discount to monthly membership (ex. You get x free books for x # of friends you refer who actually sign up)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If you buy x # of books in a month then you can have a “golden subscription” which takes an additional % off your annual membership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Provide self publishing service for current genre list (persuasion, entrepreneurship, innovation and design, etc…)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Provide audio books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Loyalty program for returning customers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Create</a:t>
            </a:r>
            <a:r>
              <a:rPr lang="en" sz="1500"/>
              <a:t> ebook </a:t>
            </a:r>
            <a:r>
              <a:rPr lang="en" sz="1500"/>
              <a:t>community</a:t>
            </a:r>
            <a:r>
              <a:rPr lang="en" sz="1500"/>
              <a:t> forum for each genre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Add reader reviews to each ebook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4294967295" type="body"/>
          </p:nvPr>
        </p:nvSpPr>
        <p:spPr>
          <a:xfrm>
            <a:off x="905875" y="11709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accent1"/>
                </a:solidFill>
              </a:rPr>
              <a:t>Access 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112" name="Google Shape;112;p20"/>
          <p:cNvSpPr txBox="1"/>
          <p:nvPr>
            <p:ph idx="4294967295" type="body"/>
          </p:nvPr>
        </p:nvSpPr>
        <p:spPr>
          <a:xfrm>
            <a:off x="3841663" y="11709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accent1"/>
                </a:solidFill>
              </a:rPr>
              <a:t>Variety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113" name="Google Shape;113;p20"/>
          <p:cNvSpPr txBox="1"/>
          <p:nvPr>
            <p:ph idx="4294967295" type="body"/>
          </p:nvPr>
        </p:nvSpPr>
        <p:spPr>
          <a:xfrm>
            <a:off x="6427450" y="11709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accent1"/>
                </a:solidFill>
              </a:rPr>
              <a:t>Customer Experience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Design Thinking - </a:t>
            </a:r>
            <a:r>
              <a:rPr i="1" lang="en"/>
              <a:t>Prototype</a:t>
            </a:r>
            <a:endParaRPr i="1"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69608" t="0"/>
          <a:stretch/>
        </p:blipFill>
        <p:spPr>
          <a:xfrm>
            <a:off x="461408" y="1648200"/>
            <a:ext cx="1673825" cy="32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69608" t="0"/>
          <a:stretch/>
        </p:blipFill>
        <p:spPr>
          <a:xfrm>
            <a:off x="3444433" y="1648200"/>
            <a:ext cx="1673825" cy="32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0" r="69608" t="0"/>
          <a:stretch/>
        </p:blipFill>
        <p:spPr>
          <a:xfrm>
            <a:off x="6566558" y="1648200"/>
            <a:ext cx="1673825" cy="32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175" y="2045150"/>
            <a:ext cx="424276" cy="317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0"/>
          <p:cNvCxnSpPr/>
          <p:nvPr/>
        </p:nvCxnSpPr>
        <p:spPr>
          <a:xfrm>
            <a:off x="578875" y="2362975"/>
            <a:ext cx="14235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887" y="2040350"/>
            <a:ext cx="424276" cy="317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0"/>
          <p:cNvCxnSpPr/>
          <p:nvPr/>
        </p:nvCxnSpPr>
        <p:spPr>
          <a:xfrm>
            <a:off x="3569588" y="2358175"/>
            <a:ext cx="14235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9012" y="2035550"/>
            <a:ext cx="424276" cy="317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0"/>
          <p:cNvCxnSpPr/>
          <p:nvPr/>
        </p:nvCxnSpPr>
        <p:spPr>
          <a:xfrm>
            <a:off x="6691713" y="2353375"/>
            <a:ext cx="14235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0"/>
          <p:cNvCxnSpPr/>
          <p:nvPr/>
        </p:nvCxnSpPr>
        <p:spPr>
          <a:xfrm>
            <a:off x="654800" y="2137075"/>
            <a:ext cx="1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0"/>
          <p:cNvCxnSpPr/>
          <p:nvPr/>
        </p:nvCxnSpPr>
        <p:spPr>
          <a:xfrm>
            <a:off x="654800" y="2204050"/>
            <a:ext cx="1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0"/>
          <p:cNvCxnSpPr/>
          <p:nvPr/>
        </p:nvCxnSpPr>
        <p:spPr>
          <a:xfrm>
            <a:off x="654800" y="2271050"/>
            <a:ext cx="1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0"/>
          <p:cNvCxnSpPr/>
          <p:nvPr/>
        </p:nvCxnSpPr>
        <p:spPr>
          <a:xfrm>
            <a:off x="6757350" y="2127475"/>
            <a:ext cx="1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0"/>
          <p:cNvCxnSpPr/>
          <p:nvPr/>
        </p:nvCxnSpPr>
        <p:spPr>
          <a:xfrm>
            <a:off x="6757350" y="2194450"/>
            <a:ext cx="1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0"/>
          <p:cNvCxnSpPr/>
          <p:nvPr/>
        </p:nvCxnSpPr>
        <p:spPr>
          <a:xfrm>
            <a:off x="6757350" y="2261450"/>
            <a:ext cx="1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0"/>
          <p:cNvCxnSpPr/>
          <p:nvPr/>
        </p:nvCxnSpPr>
        <p:spPr>
          <a:xfrm>
            <a:off x="3610675" y="2137050"/>
            <a:ext cx="1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3610675" y="2204025"/>
            <a:ext cx="1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0"/>
          <p:cNvCxnSpPr/>
          <p:nvPr/>
        </p:nvCxnSpPr>
        <p:spPr>
          <a:xfrm>
            <a:off x="3610675" y="2271025"/>
            <a:ext cx="1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0"/>
          <p:cNvSpPr txBox="1"/>
          <p:nvPr/>
        </p:nvSpPr>
        <p:spPr>
          <a:xfrm>
            <a:off x="572624" y="2362975"/>
            <a:ext cx="1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</a:rPr>
              <a:t>Your favorite reads now </a:t>
            </a:r>
            <a:r>
              <a:rPr lang="en" sz="700">
                <a:solidFill>
                  <a:schemeClr val="accent1"/>
                </a:solidFill>
              </a:rPr>
              <a:t>available</a:t>
            </a:r>
            <a:r>
              <a:rPr lang="en" sz="700">
                <a:solidFill>
                  <a:schemeClr val="accent1"/>
                </a:solidFill>
              </a:rPr>
              <a:t> on</a:t>
            </a:r>
            <a:endParaRPr sz="700">
              <a:solidFill>
                <a:schemeClr val="accent1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8813" y="3390400"/>
            <a:ext cx="7622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6290" y="4032475"/>
            <a:ext cx="964058" cy="3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86175" y="2763175"/>
            <a:ext cx="467575" cy="46755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3569599" y="2405000"/>
            <a:ext cx="142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</a:rPr>
              <a:t>Explore Genres…</a:t>
            </a:r>
            <a:endParaRPr sz="700">
              <a:solidFill>
                <a:schemeClr val="accent1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3569574" y="4231575"/>
            <a:ext cx="142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</a:rPr>
              <a:t>See more…</a:t>
            </a:r>
            <a:endParaRPr sz="700">
              <a:solidFill>
                <a:schemeClr val="accent1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6699399" y="2395425"/>
            <a:ext cx="1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</a:rPr>
              <a:t>See what others are saying about this read..</a:t>
            </a:r>
            <a:endParaRPr sz="700">
              <a:solidFill>
                <a:schemeClr val="accent1"/>
              </a:solidFill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6880650" y="2763175"/>
            <a:ext cx="1129200" cy="246600"/>
          </a:xfrm>
          <a:prstGeom prst="wedgeRoundRectCallout">
            <a:avLst>
              <a:gd fmla="val -43233" name="adj1"/>
              <a:gd fmla="val 7397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accent2"/>
                </a:solidFill>
              </a:rPr>
              <a:t>This book was relatable because the main character had a family just like me….</a:t>
            </a:r>
            <a:endParaRPr sz="200">
              <a:solidFill>
                <a:schemeClr val="accent2"/>
              </a:solidFill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7885750" y="3009775"/>
            <a:ext cx="123300" cy="114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7392550" y="3009775"/>
            <a:ext cx="123300" cy="114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7515850" y="3009775"/>
            <a:ext cx="123300" cy="114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7639150" y="3009775"/>
            <a:ext cx="123300" cy="114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7762450" y="3009775"/>
            <a:ext cx="123300" cy="114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2611" y="3123763"/>
            <a:ext cx="424276" cy="6389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6858913" y="3876675"/>
            <a:ext cx="101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</a:rPr>
              <a:t>Explore communities</a:t>
            </a:r>
            <a:endParaRPr sz="700">
              <a:solidFill>
                <a:schemeClr val="accent1"/>
              </a:solidFill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3959438" y="2734725"/>
            <a:ext cx="643800" cy="1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2"/>
                </a:solidFill>
              </a:rPr>
              <a:t>Romance</a:t>
            </a:r>
            <a:endParaRPr sz="800">
              <a:solidFill>
                <a:schemeClr val="accent2"/>
              </a:solidFill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3959425" y="3004000"/>
            <a:ext cx="643800" cy="1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2"/>
                </a:solidFill>
              </a:rPr>
              <a:t>Non-Fiction</a:t>
            </a:r>
            <a:endParaRPr sz="600">
              <a:solidFill>
                <a:schemeClr val="accent2"/>
              </a:solidFill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3967125" y="3273275"/>
            <a:ext cx="643800" cy="1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2"/>
                </a:solidFill>
              </a:rPr>
              <a:t>Fiction</a:t>
            </a:r>
            <a:endParaRPr sz="800">
              <a:solidFill>
                <a:schemeClr val="accent2"/>
              </a:solidFill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3967125" y="3542550"/>
            <a:ext cx="643800" cy="1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2"/>
                </a:solidFill>
              </a:rPr>
              <a:t>Fantasy</a:t>
            </a:r>
            <a:endParaRPr sz="800">
              <a:solidFill>
                <a:schemeClr val="accent2"/>
              </a:solidFill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3967125" y="3811825"/>
            <a:ext cx="643800" cy="1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2"/>
                </a:solidFill>
              </a:rPr>
              <a:t>Sci-fi</a:t>
            </a:r>
            <a:endParaRPr sz="800">
              <a:solidFill>
                <a:schemeClr val="accent2"/>
              </a:solidFill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7137050" y="4090825"/>
            <a:ext cx="123300" cy="114000"/>
          </a:xfrm>
          <a:prstGeom prst="smileyFace">
            <a:avLst>
              <a:gd fmla="val 4653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7304275" y="4090825"/>
            <a:ext cx="123300" cy="114000"/>
          </a:xfrm>
          <a:prstGeom prst="smileyFace">
            <a:avLst>
              <a:gd fmla="val 4653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7471500" y="4090825"/>
            <a:ext cx="123300" cy="114000"/>
          </a:xfrm>
          <a:prstGeom prst="smileyFace">
            <a:avLst>
              <a:gd fmla="val 4653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Design Thinking -</a:t>
            </a:r>
            <a:r>
              <a:rPr lang="en"/>
              <a:t> </a:t>
            </a:r>
            <a:r>
              <a:rPr i="1" lang="en"/>
              <a:t>Testing</a:t>
            </a:r>
            <a:endParaRPr i="1"/>
          </a:p>
        </p:txBody>
      </p:sp>
      <p:sp>
        <p:nvSpPr>
          <p:cNvPr id="161" name="Google Shape;161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Introduce prototype of TBOS app with additional features covering </a:t>
            </a:r>
            <a:r>
              <a:rPr lang="en" u="sng"/>
              <a:t>accessibility</a:t>
            </a:r>
            <a:r>
              <a:rPr lang="en"/>
              <a:t>, </a:t>
            </a:r>
            <a:r>
              <a:rPr lang="en" u="sng"/>
              <a:t>variety</a:t>
            </a:r>
            <a:r>
              <a:rPr lang="en"/>
              <a:t> of ebooks, and enhanced </a:t>
            </a:r>
            <a:r>
              <a:rPr lang="en" u="sng"/>
              <a:t>customer experience</a:t>
            </a:r>
            <a:r>
              <a:rPr lang="en"/>
              <a:t> to a focus group of x # of users.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Instruct them to ponder the following while testing: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en"/>
              <a:t>What they </a:t>
            </a:r>
            <a:r>
              <a:rPr b="1" i="1" lang="en"/>
              <a:t>like</a:t>
            </a:r>
            <a:r>
              <a:rPr i="1" lang="en"/>
              <a:t> about it, what they </a:t>
            </a:r>
            <a:r>
              <a:rPr b="1" i="1" lang="en"/>
              <a:t>wish</a:t>
            </a:r>
            <a:r>
              <a:rPr i="1" lang="en"/>
              <a:t> it had, what they </a:t>
            </a:r>
            <a:r>
              <a:rPr b="1" i="1" lang="en"/>
              <a:t>wonder</a:t>
            </a:r>
            <a:r>
              <a:rPr i="1" lang="en"/>
              <a:t> about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Collect feedback and work with design and engineering teams to iterate prototypes based on comments.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Test iteration with new focus group of x # of users. </a:t>
            </a:r>
            <a:endParaRPr/>
          </a:p>
        </p:txBody>
      </p:sp>
      <p:sp>
        <p:nvSpPr>
          <p:cNvPr id="162" name="Google Shape;16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Strategy for testing prototype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