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Thin"/>
      <p:regular r:id="rId12"/>
      <p:bold r:id="rId13"/>
      <p:italic r:id="rId14"/>
      <p:boldItalic r:id="rId15"/>
    </p:embeddedFont>
    <p:embeddedFont>
      <p:font typeface="Roboto"/>
      <p:regular r:id="rId16"/>
      <p:bold r:id="rId17"/>
      <p:italic r:id="rId18"/>
      <p:boldItalic r:id="rId19"/>
    </p:embeddedFont>
    <p:embeddedFont>
      <p:font typeface="Roboto Medium"/>
      <p:regular r:id="rId20"/>
      <p:bold r:id="rId21"/>
      <p:italic r:id="rId22"/>
      <p:boldItalic r:id="rId23"/>
    </p:embeddedFont>
    <p:embeddedFont>
      <p:font typeface="EB Garamond Medium"/>
      <p:regular r:id="rId24"/>
      <p:bold r:id="rId25"/>
      <p:italic r:id="rId26"/>
      <p:boldItalic r:id="rId27"/>
    </p:embeddedFont>
    <p:embeddedFont>
      <p:font typeface="EB Garamond"/>
      <p:regular r:id="rId28"/>
      <p:bold r:id="rId29"/>
      <p:italic r:id="rId30"/>
      <p:boldItalic r:id="rId31"/>
    </p:embeddedFont>
    <p:embeddedFont>
      <p:font typeface="Barlow"/>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22" Type="http://schemas.openxmlformats.org/officeDocument/2006/relationships/font" Target="fonts/RobotoMedium-italic.fntdata"/><Relationship Id="rId21" Type="http://schemas.openxmlformats.org/officeDocument/2006/relationships/font" Target="fonts/RobotoMedium-bold.fntdata"/><Relationship Id="rId24" Type="http://schemas.openxmlformats.org/officeDocument/2006/relationships/font" Target="fonts/EBGaramondMedium-regular.fntdata"/><Relationship Id="rId23" Type="http://schemas.openxmlformats.org/officeDocument/2006/relationships/font" Target="fonts/Roboto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Medium-italic.fntdata"/><Relationship Id="rId25" Type="http://schemas.openxmlformats.org/officeDocument/2006/relationships/font" Target="fonts/EBGaramondMedium-bold.fntdata"/><Relationship Id="rId28" Type="http://schemas.openxmlformats.org/officeDocument/2006/relationships/font" Target="fonts/EBGaramond-regular.fntdata"/><Relationship Id="rId27" Type="http://schemas.openxmlformats.org/officeDocument/2006/relationships/font" Target="fonts/EBGaramond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boldItalic.fntdata"/><Relationship Id="rId30" Type="http://schemas.openxmlformats.org/officeDocument/2006/relationships/font" Target="fonts/EBGaramond-italic.fntdata"/><Relationship Id="rId11" Type="http://schemas.openxmlformats.org/officeDocument/2006/relationships/slide" Target="slides/slide6.xml"/><Relationship Id="rId33" Type="http://schemas.openxmlformats.org/officeDocument/2006/relationships/font" Target="fonts/Barlow-bold.fntdata"/><Relationship Id="rId10" Type="http://schemas.openxmlformats.org/officeDocument/2006/relationships/slide" Target="slides/slide5.xml"/><Relationship Id="rId32" Type="http://schemas.openxmlformats.org/officeDocument/2006/relationships/font" Target="fonts/Barlow-regular.fntdata"/><Relationship Id="rId13" Type="http://schemas.openxmlformats.org/officeDocument/2006/relationships/font" Target="fonts/RobotoThin-bold.fntdata"/><Relationship Id="rId35" Type="http://schemas.openxmlformats.org/officeDocument/2006/relationships/font" Target="fonts/Barlow-boldItalic.fntdata"/><Relationship Id="rId12" Type="http://schemas.openxmlformats.org/officeDocument/2006/relationships/font" Target="fonts/RobotoThin-regular.fntdata"/><Relationship Id="rId34" Type="http://schemas.openxmlformats.org/officeDocument/2006/relationships/font" Target="fonts/Barlow-italic.fntdata"/><Relationship Id="rId15" Type="http://schemas.openxmlformats.org/officeDocument/2006/relationships/font" Target="fonts/RobotoThin-boldItalic.fntdata"/><Relationship Id="rId14" Type="http://schemas.openxmlformats.org/officeDocument/2006/relationships/font" Target="fonts/RobotoThin-italic.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c89c7d5e2_0_2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c89c7d5e2_0_2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c09f8dde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c09f8dde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c09f8d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c09f8d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ca4b42c125485fb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ca4b42c125485fb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ran a sample customer focus group research initiative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ca4b42c125485fb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ca4b42c125485fb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We’ll be working with the IT Director and the Director of Data Compliance on this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ca4b42c125485fb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ca4b42c125485fb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 speaks on the wide variety of genres, the user experience regarding community, and the ease of use across devices. It also can be applied to the company goals 5-10 years in the future. I wanted to use the word “enchant” because it sounds like a word used in a story that transports you to a fictional place. This is powerful because readers transport into another world when reading books and this could remind them of their childhood. I wanted to emphasize “knowledge they can experience together” to enhance the user experience of connecting with other readers. Reading can be a lonely feat, but Two Birds One Stone could differentiate itself by creating a loyal community that uplift and empower one another. The editorial manager will be satisfied because “world of knowledge” communicates the genre expansion. Overall, it specifies “how” TBOS will enchant people. It also opens up opportunities for even more genre expansion, since “world of knowledge” can encompass a vast variety of subject matter.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3.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9" name="Google Shape;9;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13" name="Google Shape;13;p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Title Slide:DigitalMarketing Worksheets">
  <p:cSld name="CUSTOM_6">
    <p:spTree>
      <p:nvGrpSpPr>
        <p:cNvPr id="15"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b="34849" l="0" r="0" t="0"/>
          <a:stretch/>
        </p:blipFill>
        <p:spPr>
          <a:xfrm>
            <a:off x="273900" y="348350"/>
            <a:ext cx="8725849" cy="4520402"/>
          </a:xfrm>
          <a:prstGeom prst="rect">
            <a:avLst/>
          </a:prstGeom>
          <a:noFill/>
          <a:ln>
            <a:noFill/>
          </a:ln>
        </p:spPr>
      </p:pic>
      <p:sp>
        <p:nvSpPr>
          <p:cNvPr id="17" name="Google Shape;17;p4"/>
          <p:cNvSpPr/>
          <p:nvPr/>
        </p:nvSpPr>
        <p:spPr>
          <a:xfrm>
            <a:off x="273900" y="3807100"/>
            <a:ext cx="8596200" cy="1062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 name="Google Shape;18;p4"/>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rotWithShape="0" algn="bl" dir="5400000" dist="19050">
              <a:srgbClr val="000000">
                <a:alpha val="50000"/>
              </a:srgbClr>
            </a:outerShdw>
          </a:effectLst>
        </p:spPr>
      </p:pic>
      <p:sp>
        <p:nvSpPr>
          <p:cNvPr id="19" name="Google Shape;19;p4"/>
          <p:cNvSpPr txBox="1"/>
          <p:nvPr/>
        </p:nvSpPr>
        <p:spPr>
          <a:xfrm>
            <a:off x="274800" y="3982500"/>
            <a:ext cx="8595300" cy="371100"/>
          </a:xfrm>
          <a:prstGeom prst="rect">
            <a:avLst/>
          </a:prstGeom>
          <a:noFill/>
          <a:ln>
            <a:noFill/>
          </a:ln>
        </p:spPr>
        <p:txBody>
          <a:bodyPr anchorCtr="0" anchor="t" bIns="91425" lIns="91425" spcFirstLastPara="1" rIns="1188700" wrap="square" tIns="91425">
            <a:noAutofit/>
          </a:bodyPr>
          <a:lstStyle/>
          <a:p>
            <a:pPr indent="0" lvl="0" marL="0" rtl="0" algn="r">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Product Management Challenge</a:t>
            </a:r>
            <a:endParaRPr sz="1800">
              <a:solidFill>
                <a:srgbClr val="FFFFFF"/>
              </a:solidFill>
              <a:latin typeface="Roboto Medium"/>
              <a:ea typeface="Roboto Medium"/>
              <a:cs typeface="Roboto Medium"/>
              <a:sym typeface="Roboto Medium"/>
            </a:endParaRPr>
          </a:p>
        </p:txBody>
      </p:sp>
      <p:sp>
        <p:nvSpPr>
          <p:cNvPr id="20" name="Google Shape;20;p4"/>
          <p:cNvSpPr txBox="1"/>
          <p:nvPr/>
        </p:nvSpPr>
        <p:spPr>
          <a:xfrm>
            <a:off x="525600" y="3447025"/>
            <a:ext cx="8344500" cy="360000"/>
          </a:xfrm>
          <a:prstGeom prst="rect">
            <a:avLst/>
          </a:prstGeom>
          <a:noFill/>
          <a:ln>
            <a:noFill/>
          </a:ln>
        </p:spPr>
        <p:txBody>
          <a:bodyPr anchorCtr="0" anchor="ctr" bIns="0" lIns="3200400" spcFirstLastPara="1" rIns="274300" wrap="square" tIns="9125">
            <a:noAutofit/>
          </a:bodyPr>
          <a:lstStyle/>
          <a:p>
            <a:pPr indent="0" lvl="0" marL="0" rtl="0" algn="r">
              <a:spcBef>
                <a:spcPts val="0"/>
              </a:spcBef>
              <a:spcAft>
                <a:spcPts val="0"/>
              </a:spcAft>
              <a:buNone/>
            </a:pPr>
            <a:r>
              <a:t/>
            </a:r>
            <a:endParaRPr>
              <a:latin typeface="Roboto Medium"/>
              <a:ea typeface="Roboto Medium"/>
              <a:cs typeface="Roboto Medium"/>
              <a:sym typeface="Roboto Medium"/>
            </a:endParaRPr>
          </a:p>
        </p:txBody>
      </p:sp>
      <p:sp>
        <p:nvSpPr>
          <p:cNvPr id="21" name="Google Shape;21;p4"/>
          <p:cNvSpPr txBox="1"/>
          <p:nvPr/>
        </p:nvSpPr>
        <p:spPr>
          <a:xfrm>
            <a:off x="206300" y="4868750"/>
            <a:ext cx="8663400" cy="1857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sz="600">
                <a:solidFill>
                  <a:schemeClr val="dk1"/>
                </a:solidFill>
              </a:rPr>
              <a:t>© 2021 Trilogy Education Services, a 2U, Inc. brand.  All Rights Reserved.</a:t>
            </a:r>
            <a:endParaRPr sz="600"/>
          </a:p>
        </p:txBody>
      </p:sp>
      <p:sp>
        <p:nvSpPr>
          <p:cNvPr id="22" name="Google Shape;22;p4"/>
          <p:cNvSpPr txBox="1"/>
          <p:nvPr>
            <p:ph type="title"/>
          </p:nvPr>
        </p:nvSpPr>
        <p:spPr>
          <a:xfrm>
            <a:off x="1318250" y="1947750"/>
            <a:ext cx="8595300" cy="1248000"/>
          </a:xfrm>
          <a:prstGeom prst="rect">
            <a:avLst/>
          </a:prstGeom>
          <a:noFill/>
          <a:ln>
            <a:noFill/>
          </a:ln>
        </p:spPr>
        <p:txBody>
          <a:bodyPr anchorCtr="0" anchor="t" bIns="457200" lIns="2880350" spcFirstLastPara="1" rIns="457200" wrap="square" tIns="0">
            <a:noAutofit/>
          </a:bodyPr>
          <a:lstStyle>
            <a:lvl1pPr lvl="0" rtl="0">
              <a:spcBef>
                <a:spcPts val="0"/>
              </a:spcBef>
              <a:spcAft>
                <a:spcPts val="0"/>
              </a:spcAft>
              <a:buNone/>
              <a:defRPr sz="3000">
                <a:latin typeface="EB Garamond Medium"/>
                <a:ea typeface="EB Garamond Medium"/>
                <a:cs typeface="EB Garamond Medium"/>
                <a:sym typeface="EB Garamond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3" name="Google Shape;23;p4"/>
          <p:cNvSpPr txBox="1"/>
          <p:nvPr>
            <p:ph idx="2" type="title"/>
          </p:nvPr>
        </p:nvSpPr>
        <p:spPr>
          <a:xfrm>
            <a:off x="525600" y="4319775"/>
            <a:ext cx="8344500" cy="319200"/>
          </a:xfrm>
          <a:prstGeom prst="rect">
            <a:avLst/>
          </a:prstGeom>
          <a:noFill/>
          <a:ln>
            <a:noFill/>
          </a:ln>
        </p:spPr>
        <p:txBody>
          <a:bodyPr anchorCtr="0" anchor="ctr" bIns="0" lIns="0" spcFirstLastPara="1" rIns="1188700" wrap="square" tIns="9125">
            <a:noAutofit/>
          </a:bodyPr>
          <a:lstStyle>
            <a:lvl1pPr lvl="0" rtl="0" algn="r">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24" name="Google Shape;24;p4"/>
          <p:cNvPicPr preferRelativeResize="0"/>
          <p:nvPr/>
        </p:nvPicPr>
        <p:blipFill>
          <a:blip r:embed="rId4">
            <a:alphaModFix/>
          </a:blip>
          <a:stretch>
            <a:fillRect/>
          </a:stretch>
        </p:blipFill>
        <p:spPr>
          <a:xfrm>
            <a:off x="1355775" y="1382900"/>
            <a:ext cx="1279875" cy="15513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Subsection Slide">
  <p:cSld name="CUSTOM_17_2_1_1_2">
    <p:spTree>
      <p:nvGrpSpPr>
        <p:cNvPr id="25" name="Shape 25"/>
        <p:cNvGrpSpPr/>
        <p:nvPr/>
      </p:nvGrpSpPr>
      <p:grpSpPr>
        <a:xfrm>
          <a:off x="0" y="0"/>
          <a:ext cx="0" cy="0"/>
          <a:chOff x="0" y="0"/>
          <a:chExt cx="0" cy="0"/>
        </a:xfrm>
      </p:grpSpPr>
      <p:pic>
        <p:nvPicPr>
          <p:cNvPr id="26" name="Google Shape;26;p5"/>
          <p:cNvPicPr preferRelativeResize="0"/>
          <p:nvPr/>
        </p:nvPicPr>
        <p:blipFill rotWithShape="1">
          <a:blip r:embed="rId2">
            <a:alphaModFix/>
          </a:blip>
          <a:srcRect b="2498" l="0" r="0" t="2489"/>
          <a:stretch/>
        </p:blipFill>
        <p:spPr>
          <a:xfrm>
            <a:off x="274320" y="274881"/>
            <a:ext cx="8595360" cy="4593742"/>
          </a:xfrm>
          <a:prstGeom prst="rect">
            <a:avLst/>
          </a:prstGeom>
          <a:noFill/>
          <a:ln>
            <a:noFill/>
          </a:ln>
        </p:spPr>
      </p:pic>
      <p:sp>
        <p:nvSpPr>
          <p:cNvPr id="27" name="Google Shape;27;p5"/>
          <p:cNvSpPr txBox="1"/>
          <p:nvPr>
            <p:ph type="title"/>
          </p:nvPr>
        </p:nvSpPr>
        <p:spPr>
          <a:xfrm>
            <a:off x="274325" y="2088475"/>
            <a:ext cx="8595300" cy="79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3600">
                <a:solidFill>
                  <a:srgbClr val="FFFFFF"/>
                </a:solidFill>
                <a:latin typeface="Roboto"/>
                <a:ea typeface="Roboto"/>
                <a:cs typeface="Roboto"/>
                <a:sym typeface="Roboto"/>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8" name="Google Shape;28;p5"/>
          <p:cNvSpPr txBox="1"/>
          <p:nvPr>
            <p:ph idx="12" type="sldNum"/>
          </p:nvPr>
        </p:nvSpPr>
        <p:spPr>
          <a:xfrm>
            <a:off x="8607775" y="4957200"/>
            <a:ext cx="261900" cy="105600"/>
          </a:xfrm>
          <a:prstGeom prst="rect">
            <a:avLst/>
          </a:prstGeom>
          <a:noFill/>
          <a:ln>
            <a:noFill/>
          </a:ln>
        </p:spPr>
        <p:txBody>
          <a:bodyPr anchorCtr="0" anchor="t" bIns="91425" lIns="0" spcFirstLastPara="1" rIns="0" wrap="square" tIns="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l">
              <a:spcBef>
                <a:spcPts val="0"/>
              </a:spcBef>
              <a:spcAft>
                <a:spcPts val="0"/>
              </a:spcAft>
              <a:buNone/>
            </a:pPr>
            <a:fld id="{00000000-1234-1234-1234-123412341234}" type="slidenum">
              <a:rPr lang="en"/>
              <a:t>‹#›</a:t>
            </a:fld>
            <a:endParaRPr/>
          </a:p>
        </p:txBody>
      </p:sp>
      <p:sp>
        <p:nvSpPr>
          <p:cNvPr id="29" name="Google Shape;29;p5"/>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ransition Slide">
  <p:cSld name="CUSTOM_17_2_1_2">
    <p:spTree>
      <p:nvGrpSpPr>
        <p:cNvPr id="30" name="Shape 30"/>
        <p:cNvGrpSpPr/>
        <p:nvPr/>
      </p:nvGrpSpPr>
      <p:grpSpPr>
        <a:xfrm>
          <a:off x="0" y="0"/>
          <a:ext cx="0" cy="0"/>
          <a:chOff x="0" y="0"/>
          <a:chExt cx="0" cy="0"/>
        </a:xfrm>
      </p:grpSpPr>
      <p:pic>
        <p:nvPicPr>
          <p:cNvPr id="31" name="Google Shape;31;p6"/>
          <p:cNvPicPr preferRelativeResize="0"/>
          <p:nvPr/>
        </p:nvPicPr>
        <p:blipFill rotWithShape="1">
          <a:blip r:embed="rId2">
            <a:alphaModFix/>
          </a:blip>
          <a:srcRect b="2498" l="0" r="0" t="2489"/>
          <a:stretch/>
        </p:blipFill>
        <p:spPr>
          <a:xfrm>
            <a:off x="274320" y="274881"/>
            <a:ext cx="8595360" cy="4593742"/>
          </a:xfrm>
          <a:prstGeom prst="rect">
            <a:avLst/>
          </a:prstGeom>
          <a:noFill/>
          <a:ln>
            <a:noFill/>
          </a:ln>
        </p:spPr>
      </p:pic>
      <p:sp>
        <p:nvSpPr>
          <p:cNvPr id="32" name="Google Shape;32;p6"/>
          <p:cNvSpPr txBox="1"/>
          <p:nvPr>
            <p:ph type="title"/>
          </p:nvPr>
        </p:nvSpPr>
        <p:spPr>
          <a:xfrm>
            <a:off x="237100" y="2088475"/>
            <a:ext cx="8595300" cy="79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3600">
                <a:latin typeface="Roboto Medium"/>
                <a:ea typeface="Roboto Medium"/>
                <a:cs typeface="Roboto Medium"/>
                <a:sym typeface="Roboto Medium"/>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33" name="Google Shape;33;p6"/>
          <p:cNvSpPr txBox="1"/>
          <p:nvPr>
            <p:ph idx="12" type="sldNum"/>
          </p:nvPr>
        </p:nvSpPr>
        <p:spPr>
          <a:xfrm>
            <a:off x="8607775" y="4957200"/>
            <a:ext cx="261900" cy="105600"/>
          </a:xfrm>
          <a:prstGeom prst="rect">
            <a:avLst/>
          </a:prstGeom>
          <a:noFill/>
          <a:ln>
            <a:noFill/>
          </a:ln>
        </p:spPr>
        <p:txBody>
          <a:bodyPr anchorCtr="0" anchor="t" bIns="91425" lIns="0" spcFirstLastPara="1" rIns="0" wrap="square" tIns="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l">
              <a:spcBef>
                <a:spcPts val="0"/>
              </a:spcBef>
              <a:spcAft>
                <a:spcPts val="0"/>
              </a:spcAft>
              <a:buNone/>
            </a:pPr>
            <a:fld id="{00000000-1234-1234-1234-123412341234}" type="slidenum">
              <a:rPr lang="en"/>
              <a:t>‹#›</a:t>
            </a:fld>
            <a:endParaRPr/>
          </a:p>
        </p:txBody>
      </p:sp>
      <p:sp>
        <p:nvSpPr>
          <p:cNvPr id="34" name="Google Shape;34;p6"/>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xt Only">
  <p:cSld name="CUSTOM_2_7_2">
    <p:spTree>
      <p:nvGrpSpPr>
        <p:cNvPr id="35" name="Shape 35"/>
        <p:cNvGrpSpPr/>
        <p:nvPr/>
      </p:nvGrpSpPr>
      <p:grpSpPr>
        <a:xfrm>
          <a:off x="0" y="0"/>
          <a:ext cx="0" cy="0"/>
          <a:chOff x="0" y="0"/>
          <a:chExt cx="0" cy="0"/>
        </a:xfrm>
      </p:grpSpPr>
      <p:pic>
        <p:nvPicPr>
          <p:cNvPr id="36" name="Google Shape;36;p7"/>
          <p:cNvPicPr preferRelativeResize="0"/>
          <p:nvPr/>
        </p:nvPicPr>
        <p:blipFill rotWithShape="1">
          <a:blip r:embed="rId2">
            <a:alphaModFix/>
          </a:blip>
          <a:srcRect b="25871" l="0" r="2647" t="0"/>
          <a:stretch/>
        </p:blipFill>
        <p:spPr>
          <a:xfrm>
            <a:off x="-12125" y="60750"/>
            <a:ext cx="9168598" cy="5143502"/>
          </a:xfrm>
          <a:prstGeom prst="rect">
            <a:avLst/>
          </a:prstGeom>
          <a:noFill/>
          <a:ln>
            <a:noFill/>
          </a:ln>
        </p:spPr>
      </p:pic>
      <p:sp>
        <p:nvSpPr>
          <p:cNvPr id="37" name="Google Shape;37;p7"/>
          <p:cNvSpPr/>
          <p:nvPr/>
        </p:nvSpPr>
        <p:spPr>
          <a:xfrm>
            <a:off x="-12125" y="-45275"/>
            <a:ext cx="9168600" cy="666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12125" y="-116425"/>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600">
                <a:solidFill>
                  <a:srgbClr val="FFFFFF"/>
                </a:solidFill>
                <a:latin typeface="EB Garamond"/>
                <a:ea typeface="EB Garamond"/>
                <a:cs typeface="EB Garamond"/>
                <a:sym typeface="EB Garamon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 name="Google Shape;39;p7"/>
          <p:cNvSpPr txBox="1"/>
          <p:nvPr>
            <p:ph idx="12" type="sldNum"/>
          </p:nvPr>
        </p:nvSpPr>
        <p:spPr>
          <a:xfrm>
            <a:off x="8607775" y="4957200"/>
            <a:ext cx="261900" cy="105600"/>
          </a:xfrm>
          <a:prstGeom prst="rect">
            <a:avLst/>
          </a:prstGeom>
          <a:noFill/>
          <a:ln>
            <a:noFill/>
          </a:ln>
        </p:spPr>
        <p:txBody>
          <a:bodyPr anchorCtr="0" anchor="t" bIns="91425" lIns="0" spcFirstLastPara="1" rIns="0" wrap="square" tIns="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l">
              <a:spcBef>
                <a:spcPts val="0"/>
              </a:spcBef>
              <a:spcAft>
                <a:spcPts val="0"/>
              </a:spcAft>
              <a:buNone/>
            </a:pPr>
            <a:fld id="{00000000-1234-1234-1234-123412341234}" type="slidenum">
              <a:rPr lang="en"/>
              <a:t>‹#›</a:t>
            </a:fld>
            <a:endParaRPr/>
          </a:p>
        </p:txBody>
      </p:sp>
      <p:sp>
        <p:nvSpPr>
          <p:cNvPr id="40" name="Google Shape;40;p7"/>
          <p:cNvSpPr txBox="1"/>
          <p:nvPr>
            <p:ph idx="1" type="body"/>
          </p:nvPr>
        </p:nvSpPr>
        <p:spPr>
          <a:xfrm>
            <a:off x="175" y="760650"/>
            <a:ext cx="9144000" cy="3622200"/>
          </a:xfrm>
          <a:prstGeom prst="rect">
            <a:avLst/>
          </a:prstGeom>
          <a:noFill/>
          <a:ln>
            <a:noFill/>
          </a:ln>
        </p:spPr>
        <p:txBody>
          <a:bodyPr anchorCtr="0" anchor="t" bIns="914400" lIns="457200" spcFirstLastPara="1" rIns="457200" wrap="square" tIns="0">
            <a:noAutofit/>
          </a:bodyPr>
          <a:lstStyle>
            <a:lvl1pPr indent="-349250" lvl="0" marL="457200" rtl="0">
              <a:spcBef>
                <a:spcPts val="0"/>
              </a:spcBef>
              <a:spcAft>
                <a:spcPts val="0"/>
              </a:spcAft>
              <a:buSzPts val="1900"/>
              <a:buFont typeface="Barlow"/>
              <a:buChar char="●"/>
              <a:defRPr sz="1900">
                <a:latin typeface="Barlow"/>
                <a:ea typeface="Barlow"/>
                <a:cs typeface="Barlow"/>
                <a:sym typeface="Barlow"/>
              </a:defRPr>
            </a:lvl1pPr>
            <a:lvl2pPr indent="-349250" lvl="1" marL="914400" rtl="0">
              <a:spcBef>
                <a:spcPts val="800"/>
              </a:spcBef>
              <a:spcAft>
                <a:spcPts val="0"/>
              </a:spcAft>
              <a:buSzPts val="1900"/>
              <a:buFont typeface="Barlow"/>
              <a:buChar char="○"/>
              <a:defRPr sz="1900">
                <a:latin typeface="Barlow"/>
                <a:ea typeface="Barlow"/>
                <a:cs typeface="Barlow"/>
                <a:sym typeface="Barlow"/>
              </a:defRPr>
            </a:lvl2pPr>
            <a:lvl3pPr indent="-349250" lvl="2" marL="1371600" rtl="0">
              <a:spcBef>
                <a:spcPts val="800"/>
              </a:spcBef>
              <a:spcAft>
                <a:spcPts val="0"/>
              </a:spcAft>
              <a:buSzPts val="1900"/>
              <a:buFont typeface="Barlow"/>
              <a:buChar char="■"/>
              <a:defRPr sz="1900">
                <a:latin typeface="Barlow"/>
                <a:ea typeface="Barlow"/>
                <a:cs typeface="Barlow"/>
                <a:sym typeface="Barlow"/>
              </a:defRPr>
            </a:lvl3pPr>
            <a:lvl4pPr indent="-349250" lvl="3" marL="1828800" rtl="0">
              <a:spcBef>
                <a:spcPts val="800"/>
              </a:spcBef>
              <a:spcAft>
                <a:spcPts val="0"/>
              </a:spcAft>
              <a:buSzPts val="1900"/>
              <a:buFont typeface="Barlow"/>
              <a:buChar char="●"/>
              <a:defRPr sz="1900">
                <a:latin typeface="Barlow"/>
                <a:ea typeface="Barlow"/>
                <a:cs typeface="Barlow"/>
                <a:sym typeface="Barlow"/>
              </a:defRPr>
            </a:lvl4pPr>
            <a:lvl5pPr indent="-349250" lvl="4" marL="2286000" rtl="0">
              <a:spcBef>
                <a:spcPts val="800"/>
              </a:spcBef>
              <a:spcAft>
                <a:spcPts val="0"/>
              </a:spcAft>
              <a:buSzPts val="1900"/>
              <a:buFont typeface="Barlow"/>
              <a:buChar char="○"/>
              <a:defRPr sz="1900">
                <a:latin typeface="Barlow"/>
                <a:ea typeface="Barlow"/>
                <a:cs typeface="Barlow"/>
                <a:sym typeface="Barlow"/>
              </a:defRPr>
            </a:lvl5pPr>
            <a:lvl6pPr indent="-349250" lvl="5" marL="2743200" rtl="0">
              <a:spcBef>
                <a:spcPts val="800"/>
              </a:spcBef>
              <a:spcAft>
                <a:spcPts val="0"/>
              </a:spcAft>
              <a:buSzPts val="1900"/>
              <a:buFont typeface="Barlow"/>
              <a:buChar char="■"/>
              <a:defRPr sz="1900">
                <a:latin typeface="Barlow"/>
                <a:ea typeface="Barlow"/>
                <a:cs typeface="Barlow"/>
                <a:sym typeface="Barlow"/>
              </a:defRPr>
            </a:lvl6pPr>
            <a:lvl7pPr indent="-349250" lvl="6" marL="3200400" rtl="0">
              <a:spcBef>
                <a:spcPts val="800"/>
              </a:spcBef>
              <a:spcAft>
                <a:spcPts val="0"/>
              </a:spcAft>
              <a:buSzPts val="1900"/>
              <a:buFont typeface="Barlow"/>
              <a:buChar char="●"/>
              <a:defRPr sz="1900">
                <a:latin typeface="Barlow"/>
                <a:ea typeface="Barlow"/>
                <a:cs typeface="Barlow"/>
                <a:sym typeface="Barlow"/>
              </a:defRPr>
            </a:lvl7pPr>
            <a:lvl8pPr indent="-349250" lvl="7" marL="3657600" rtl="0">
              <a:spcBef>
                <a:spcPts val="800"/>
              </a:spcBef>
              <a:spcAft>
                <a:spcPts val="0"/>
              </a:spcAft>
              <a:buSzPts val="1900"/>
              <a:buFont typeface="Barlow"/>
              <a:buChar char="○"/>
              <a:defRPr sz="1900">
                <a:latin typeface="Barlow"/>
                <a:ea typeface="Barlow"/>
                <a:cs typeface="Barlow"/>
                <a:sym typeface="Barlow"/>
              </a:defRPr>
            </a:lvl8pPr>
            <a:lvl9pPr indent="-349250" lvl="8" marL="4114800" rtl="0">
              <a:spcBef>
                <a:spcPts val="800"/>
              </a:spcBef>
              <a:spcAft>
                <a:spcPts val="800"/>
              </a:spcAft>
              <a:buSzPts val="1900"/>
              <a:buFont typeface="Barlow"/>
              <a:buChar char="■"/>
              <a:defRPr sz="1900">
                <a:latin typeface="Barlow"/>
                <a:ea typeface="Barlow"/>
                <a:cs typeface="Barlow"/>
                <a:sym typeface="Barlow"/>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Numbered 1–6 (Gray)">
  <p:cSld name="CUSTOM_2_7_1_3_1_1">
    <p:spTree>
      <p:nvGrpSpPr>
        <p:cNvPr id="41" name="Shape 41"/>
        <p:cNvGrpSpPr/>
        <p:nvPr/>
      </p:nvGrpSpPr>
      <p:grpSpPr>
        <a:xfrm>
          <a:off x="0" y="0"/>
          <a:ext cx="0" cy="0"/>
          <a:chOff x="0" y="0"/>
          <a:chExt cx="0" cy="0"/>
        </a:xfrm>
      </p:grpSpPr>
      <p:sp>
        <p:nvSpPr>
          <p:cNvPr id="42" name="Google Shape;42;p8"/>
          <p:cNvSpPr/>
          <p:nvPr/>
        </p:nvSpPr>
        <p:spPr>
          <a:xfrm>
            <a:off x="1352550" y="1237825"/>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4" name="Google Shape;44;p8"/>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45" name="Google Shape;45;p8"/>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sp>
        <p:nvSpPr>
          <p:cNvPr id="46" name="Google Shape;46;p8"/>
          <p:cNvSpPr txBox="1"/>
          <p:nvPr>
            <p:ph idx="12" type="sldNum"/>
          </p:nvPr>
        </p:nvSpPr>
        <p:spPr>
          <a:xfrm>
            <a:off x="8607775" y="4957200"/>
            <a:ext cx="261900" cy="105600"/>
          </a:xfrm>
          <a:prstGeom prst="rect">
            <a:avLst/>
          </a:prstGeom>
          <a:noFill/>
          <a:ln>
            <a:noFill/>
          </a:ln>
        </p:spPr>
        <p:txBody>
          <a:bodyPr anchorCtr="0" anchor="t" bIns="91425" lIns="0" spcFirstLastPara="1" rIns="0" wrap="square" tIns="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l">
              <a:spcBef>
                <a:spcPts val="0"/>
              </a:spcBef>
              <a:spcAft>
                <a:spcPts val="0"/>
              </a:spcAft>
              <a:buNone/>
            </a:pPr>
            <a:fld id="{00000000-1234-1234-1234-123412341234}" type="slidenum">
              <a:rPr lang="en"/>
              <a:t>‹#›</a:t>
            </a:fld>
            <a:endParaRPr/>
          </a:p>
        </p:txBody>
      </p:sp>
      <p:cxnSp>
        <p:nvCxnSpPr>
          <p:cNvPr id="47" name="Google Shape;47;p8"/>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48" name="Google Shape;48;p8"/>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49" name="Google Shape;49;p8"/>
          <p:cNvGrpSpPr/>
          <p:nvPr/>
        </p:nvGrpSpPr>
        <p:grpSpPr>
          <a:xfrm>
            <a:off x="457200" y="1237825"/>
            <a:ext cx="776900" cy="486300"/>
            <a:chOff x="457200" y="1466425"/>
            <a:chExt cx="776900" cy="486300"/>
          </a:xfrm>
        </p:grpSpPr>
        <p:sp>
          <p:nvSpPr>
            <p:cNvPr id="50" name="Google Shape;50;p8"/>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01</a:t>
              </a:r>
              <a:endParaRPr sz="3000">
                <a:solidFill>
                  <a:srgbClr val="FFFFFF"/>
                </a:solidFill>
                <a:latin typeface="Roboto Thin"/>
                <a:ea typeface="Roboto Thin"/>
                <a:cs typeface="Roboto Thin"/>
                <a:sym typeface="Roboto Thin"/>
              </a:endParaRPr>
            </a:p>
          </p:txBody>
        </p:sp>
        <p:sp>
          <p:nvSpPr>
            <p:cNvPr id="51" name="Google Shape;51;p8"/>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8"/>
          <p:cNvSpPr txBox="1"/>
          <p:nvPr>
            <p:ph idx="3" type="subTitle"/>
          </p:nvPr>
        </p:nvSpPr>
        <p:spPr>
          <a:xfrm>
            <a:off x="-12150" y="1274650"/>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3" name="Google Shape;53;p8"/>
          <p:cNvSpPr/>
          <p:nvPr/>
        </p:nvSpPr>
        <p:spPr>
          <a:xfrm>
            <a:off x="1352550" y="1828900"/>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8"/>
          <p:cNvGrpSpPr/>
          <p:nvPr/>
        </p:nvGrpSpPr>
        <p:grpSpPr>
          <a:xfrm>
            <a:off x="457200" y="1828900"/>
            <a:ext cx="776900" cy="486300"/>
            <a:chOff x="457200" y="1466425"/>
            <a:chExt cx="776900" cy="486300"/>
          </a:xfrm>
        </p:grpSpPr>
        <p:sp>
          <p:nvSpPr>
            <p:cNvPr id="55" name="Google Shape;55;p8"/>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02</a:t>
              </a:r>
              <a:endParaRPr sz="3000">
                <a:solidFill>
                  <a:srgbClr val="FFFFFF"/>
                </a:solidFill>
                <a:latin typeface="Roboto Thin"/>
                <a:ea typeface="Roboto Thin"/>
                <a:cs typeface="Roboto Thin"/>
                <a:sym typeface="Roboto Thin"/>
              </a:endParaRPr>
            </a:p>
          </p:txBody>
        </p:sp>
        <p:sp>
          <p:nvSpPr>
            <p:cNvPr id="56" name="Google Shape;56;p8"/>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p:nvPr/>
        </p:nvSpPr>
        <p:spPr>
          <a:xfrm>
            <a:off x="1352550" y="2419975"/>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8"/>
          <p:cNvGrpSpPr/>
          <p:nvPr/>
        </p:nvGrpSpPr>
        <p:grpSpPr>
          <a:xfrm>
            <a:off x="457200" y="2419975"/>
            <a:ext cx="776900" cy="486300"/>
            <a:chOff x="457200" y="1466425"/>
            <a:chExt cx="776900" cy="486300"/>
          </a:xfrm>
        </p:grpSpPr>
        <p:sp>
          <p:nvSpPr>
            <p:cNvPr id="59" name="Google Shape;59;p8"/>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60" name="Google Shape;60;p8"/>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8"/>
          <p:cNvSpPr/>
          <p:nvPr/>
        </p:nvSpPr>
        <p:spPr>
          <a:xfrm>
            <a:off x="1352550" y="3011050"/>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8"/>
          <p:cNvGrpSpPr/>
          <p:nvPr/>
        </p:nvGrpSpPr>
        <p:grpSpPr>
          <a:xfrm>
            <a:off x="457200" y="3011050"/>
            <a:ext cx="776900" cy="486300"/>
            <a:chOff x="457200" y="1466425"/>
            <a:chExt cx="776900" cy="486300"/>
          </a:xfrm>
        </p:grpSpPr>
        <p:sp>
          <p:nvSpPr>
            <p:cNvPr id="63" name="Google Shape;63;p8"/>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64" name="Google Shape;64;p8"/>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8"/>
          <p:cNvSpPr/>
          <p:nvPr/>
        </p:nvSpPr>
        <p:spPr>
          <a:xfrm>
            <a:off x="1352550" y="3602138"/>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8"/>
          <p:cNvGrpSpPr/>
          <p:nvPr/>
        </p:nvGrpSpPr>
        <p:grpSpPr>
          <a:xfrm>
            <a:off x="457200" y="3602137"/>
            <a:ext cx="776900" cy="486300"/>
            <a:chOff x="457200" y="1466425"/>
            <a:chExt cx="776900" cy="486300"/>
          </a:xfrm>
        </p:grpSpPr>
        <p:sp>
          <p:nvSpPr>
            <p:cNvPr id="67" name="Google Shape;67;p8"/>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05</a:t>
              </a:r>
              <a:endParaRPr sz="3000">
                <a:solidFill>
                  <a:srgbClr val="FFFFFF"/>
                </a:solidFill>
                <a:latin typeface="Roboto Thin"/>
                <a:ea typeface="Roboto Thin"/>
                <a:cs typeface="Roboto Thin"/>
                <a:sym typeface="Roboto Thin"/>
              </a:endParaRPr>
            </a:p>
          </p:txBody>
        </p:sp>
        <p:sp>
          <p:nvSpPr>
            <p:cNvPr id="68" name="Google Shape;68;p8"/>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8"/>
          <p:cNvSpPr/>
          <p:nvPr/>
        </p:nvSpPr>
        <p:spPr>
          <a:xfrm>
            <a:off x="1352550" y="4193263"/>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8"/>
          <p:cNvGrpSpPr/>
          <p:nvPr/>
        </p:nvGrpSpPr>
        <p:grpSpPr>
          <a:xfrm>
            <a:off x="457200" y="4193262"/>
            <a:ext cx="776900" cy="486300"/>
            <a:chOff x="457200" y="1466425"/>
            <a:chExt cx="776900" cy="486300"/>
          </a:xfrm>
        </p:grpSpPr>
        <p:sp>
          <p:nvSpPr>
            <p:cNvPr id="71" name="Google Shape;71;p8"/>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06</a:t>
              </a:r>
              <a:endParaRPr sz="3000">
                <a:solidFill>
                  <a:srgbClr val="FFFFFF"/>
                </a:solidFill>
                <a:latin typeface="Roboto Thin"/>
                <a:ea typeface="Roboto Thin"/>
                <a:cs typeface="Roboto Thin"/>
                <a:sym typeface="Roboto Thin"/>
              </a:endParaRPr>
            </a:p>
          </p:txBody>
        </p:sp>
        <p:sp>
          <p:nvSpPr>
            <p:cNvPr id="72" name="Google Shape;72;p8"/>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8"/>
          <p:cNvSpPr txBox="1"/>
          <p:nvPr>
            <p:ph idx="4" type="subTitle"/>
          </p:nvPr>
        </p:nvSpPr>
        <p:spPr>
          <a:xfrm>
            <a:off x="-12075" y="1848850"/>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4" name="Google Shape;74;p8"/>
          <p:cNvSpPr txBox="1"/>
          <p:nvPr>
            <p:ph idx="5" type="subTitle"/>
          </p:nvPr>
        </p:nvSpPr>
        <p:spPr>
          <a:xfrm>
            <a:off x="-12075" y="2439925"/>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5" name="Google Shape;75;p8"/>
          <p:cNvSpPr txBox="1"/>
          <p:nvPr>
            <p:ph idx="6" type="subTitle"/>
          </p:nvPr>
        </p:nvSpPr>
        <p:spPr>
          <a:xfrm>
            <a:off x="-12150" y="3031025"/>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6" name="Google Shape;76;p8"/>
          <p:cNvSpPr txBox="1"/>
          <p:nvPr>
            <p:ph idx="7" type="subTitle"/>
          </p:nvPr>
        </p:nvSpPr>
        <p:spPr>
          <a:xfrm>
            <a:off x="12475" y="3622088"/>
            <a:ext cx="91440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7" name="Google Shape;77;p8"/>
          <p:cNvSpPr txBox="1"/>
          <p:nvPr>
            <p:ph idx="8" type="subTitle"/>
          </p:nvPr>
        </p:nvSpPr>
        <p:spPr>
          <a:xfrm>
            <a:off x="12475" y="4236125"/>
            <a:ext cx="91440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8607775" y="4957200"/>
            <a:ext cx="261900" cy="105600"/>
          </a:xfrm>
          <a:prstGeom prst="rect">
            <a:avLst/>
          </a:prstGeom>
          <a:noFill/>
          <a:ln>
            <a:noFill/>
          </a:ln>
        </p:spPr>
        <p:txBody>
          <a:bodyPr anchorCtr="0" anchor="t" bIns="91425" lIns="0" spcFirstLastPara="1" rIns="0" wrap="square" tIns="0">
            <a:noAutofit/>
          </a:bodyPr>
          <a:lstStyle/>
          <a:p>
            <a:pPr indent="0" lvl="0" marL="0" rtl="0" algn="r">
              <a:spcBef>
                <a:spcPts val="0"/>
              </a:spcBef>
              <a:spcAft>
                <a:spcPts val="0"/>
              </a:spcAft>
              <a:buNone/>
            </a:pPr>
            <a:fld id="{00000000-1234-1234-1234-123412341234}" type="slidenum">
              <a:rPr lang="en" sz="600">
                <a:latin typeface="Roboto"/>
                <a:ea typeface="Roboto"/>
                <a:cs typeface="Roboto"/>
                <a:sym typeface="Roboto"/>
              </a:rPr>
              <a:t>‹#›</a:t>
            </a:fld>
            <a:endParaRPr sz="600">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9"/>
          <p:cNvSpPr txBox="1"/>
          <p:nvPr>
            <p:ph type="title"/>
          </p:nvPr>
        </p:nvSpPr>
        <p:spPr>
          <a:xfrm>
            <a:off x="1297825" y="2118325"/>
            <a:ext cx="7149900" cy="563700"/>
          </a:xfrm>
          <a:prstGeom prst="rect">
            <a:avLst/>
          </a:prstGeom>
        </p:spPr>
        <p:txBody>
          <a:bodyPr anchorCtr="0" anchor="t" bIns="457200" lIns="2880350" spcFirstLastPara="1" rIns="457200" wrap="square" tIns="0">
            <a:noAutofit/>
          </a:bodyPr>
          <a:lstStyle/>
          <a:p>
            <a:pPr indent="0" lvl="0" marL="0" rtl="0" algn="l">
              <a:spcBef>
                <a:spcPts val="0"/>
              </a:spcBef>
              <a:spcAft>
                <a:spcPts val="0"/>
              </a:spcAft>
              <a:buNone/>
            </a:pPr>
            <a:br>
              <a:rPr lang="en"/>
            </a:br>
            <a:r>
              <a:rPr lang="en" sz="2000">
                <a:solidFill>
                  <a:schemeClr val="dk1"/>
                </a:solidFill>
              </a:rPr>
              <a:t>ebook product update</a:t>
            </a:r>
            <a:endParaRPr sz="2000">
              <a:solidFill>
                <a:schemeClr val="dk1"/>
              </a:solidFill>
            </a:endParaRPr>
          </a:p>
          <a:p>
            <a:pPr indent="0" lvl="0" marL="0" rtl="0" algn="l">
              <a:spcBef>
                <a:spcPts val="0"/>
              </a:spcBef>
              <a:spcAft>
                <a:spcPts val="0"/>
              </a:spcAft>
              <a:buNone/>
            </a:pPr>
            <a:r>
              <a:t/>
            </a:r>
            <a:endParaRPr sz="20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83" name="Google Shape;83;p9"/>
          <p:cNvSpPr txBox="1"/>
          <p:nvPr>
            <p:ph type="title"/>
          </p:nvPr>
        </p:nvSpPr>
        <p:spPr>
          <a:xfrm>
            <a:off x="1132625" y="2008050"/>
            <a:ext cx="8595300" cy="563700"/>
          </a:xfrm>
          <a:prstGeom prst="rect">
            <a:avLst/>
          </a:prstGeom>
        </p:spPr>
        <p:txBody>
          <a:bodyPr anchorCtr="0" anchor="t" bIns="457200" lIns="2880350" spcFirstLastPara="1" rIns="457200" wrap="square" tIns="0">
            <a:noAutofit/>
          </a:bodyPr>
          <a:lstStyle/>
          <a:p>
            <a:pPr indent="0" lvl="0" marL="0" rtl="0" algn="l">
              <a:spcBef>
                <a:spcPts val="0"/>
              </a:spcBef>
              <a:spcAft>
                <a:spcPts val="0"/>
              </a:spcAft>
              <a:buNone/>
            </a:pPr>
            <a:r>
              <a:rPr lang="en"/>
              <a:t>Two Birds Publishing</a:t>
            </a:r>
            <a:br>
              <a:rPr lang="en"/>
            </a:b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0"/>
          <p:cNvSpPr txBox="1"/>
          <p:nvPr>
            <p:ph type="title"/>
          </p:nvPr>
        </p:nvSpPr>
        <p:spPr>
          <a:xfrm>
            <a:off x="-12125" y="-116425"/>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t>Team </a:t>
            </a:r>
            <a:r>
              <a:rPr lang="en"/>
              <a:t>Objective</a:t>
            </a:r>
            <a:endParaRPr/>
          </a:p>
        </p:txBody>
      </p:sp>
      <p:sp>
        <p:nvSpPr>
          <p:cNvPr id="89" name="Google Shape;89;p10"/>
          <p:cNvSpPr/>
          <p:nvPr/>
        </p:nvSpPr>
        <p:spPr>
          <a:xfrm>
            <a:off x="119675" y="2061900"/>
            <a:ext cx="2617800" cy="7827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txBox="1"/>
          <p:nvPr>
            <p:ph idx="1" type="body"/>
          </p:nvPr>
        </p:nvSpPr>
        <p:spPr>
          <a:xfrm>
            <a:off x="-247625" y="2165400"/>
            <a:ext cx="3381600" cy="679200"/>
          </a:xfrm>
          <a:prstGeom prst="rect">
            <a:avLst/>
          </a:prstGeom>
        </p:spPr>
        <p:txBody>
          <a:bodyPr anchorCtr="0" anchor="t" bIns="914400" lIns="457200" spcFirstLastPara="1" rIns="457200" wrap="square" tIns="0">
            <a:noAutofit/>
          </a:bodyPr>
          <a:lstStyle/>
          <a:p>
            <a:pPr indent="-177800" lvl="0" marL="285750" rtl="0" algn="l">
              <a:lnSpc>
                <a:spcPct val="115000"/>
              </a:lnSpc>
              <a:spcBef>
                <a:spcPts val="0"/>
              </a:spcBef>
              <a:spcAft>
                <a:spcPts val="0"/>
              </a:spcAft>
              <a:buClr>
                <a:srgbClr val="FFFFFF"/>
              </a:buClr>
              <a:buSzPts val="1300"/>
              <a:buChar char="●"/>
            </a:pPr>
            <a:r>
              <a:rPr lang="en" sz="1300">
                <a:solidFill>
                  <a:srgbClr val="FFFFFF"/>
                </a:solidFill>
              </a:rPr>
              <a:t>Goal 1: </a:t>
            </a:r>
            <a:r>
              <a:rPr b="1" lang="en" sz="1300">
                <a:solidFill>
                  <a:srgbClr val="FFFFFF"/>
                </a:solidFill>
              </a:rPr>
              <a:t>Ebook sales +11% YoY</a:t>
            </a:r>
            <a:r>
              <a:rPr lang="en" sz="1300">
                <a:solidFill>
                  <a:srgbClr val="FFFFFF"/>
                </a:solidFill>
              </a:rPr>
              <a:t>.</a:t>
            </a:r>
            <a:endParaRPr sz="1300">
              <a:solidFill>
                <a:srgbClr val="FFFFFF"/>
              </a:solidFill>
            </a:endParaRPr>
          </a:p>
          <a:p>
            <a:pPr indent="-177800" lvl="0" marL="285750" rtl="0" algn="l">
              <a:lnSpc>
                <a:spcPct val="115000"/>
              </a:lnSpc>
              <a:spcBef>
                <a:spcPts val="800"/>
              </a:spcBef>
              <a:spcAft>
                <a:spcPts val="800"/>
              </a:spcAft>
              <a:buClr>
                <a:srgbClr val="FFFFFF"/>
              </a:buClr>
              <a:buSzPts val="1300"/>
              <a:buChar char="●"/>
            </a:pPr>
            <a:r>
              <a:rPr lang="en" sz="1300">
                <a:solidFill>
                  <a:srgbClr val="FFFFFF"/>
                </a:solidFill>
              </a:rPr>
              <a:t>Currently +7% </a:t>
            </a:r>
            <a:endParaRPr sz="1400">
              <a:solidFill>
                <a:srgbClr val="FFFFFF"/>
              </a:solidFill>
            </a:endParaRPr>
          </a:p>
        </p:txBody>
      </p:sp>
      <p:pic>
        <p:nvPicPr>
          <p:cNvPr id="91" name="Google Shape;91;p10"/>
          <p:cNvPicPr preferRelativeResize="0"/>
          <p:nvPr/>
        </p:nvPicPr>
        <p:blipFill>
          <a:blip r:embed="rId3">
            <a:alphaModFix/>
          </a:blip>
          <a:stretch>
            <a:fillRect/>
          </a:stretch>
        </p:blipFill>
        <p:spPr>
          <a:xfrm>
            <a:off x="2659450" y="1244350"/>
            <a:ext cx="6340925" cy="3303600"/>
          </a:xfrm>
          <a:prstGeom prst="rect">
            <a:avLst/>
          </a:prstGeom>
          <a:noFill/>
          <a:ln>
            <a:noFill/>
          </a:ln>
          <a:effectLst>
            <a:outerShdw blurRad="85725" rotWithShape="0" algn="bl">
              <a:srgbClr val="000000">
                <a:alpha val="21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1"/>
          <p:cNvSpPr txBox="1"/>
          <p:nvPr>
            <p:ph type="title"/>
          </p:nvPr>
        </p:nvSpPr>
        <p:spPr>
          <a:xfrm>
            <a:off x="-12125" y="-116425"/>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latin typeface="EB Garamond"/>
                <a:ea typeface="EB Garamond"/>
                <a:cs typeface="EB Garamond"/>
                <a:sym typeface="EB Garamond"/>
              </a:rPr>
              <a:t>Recent accomplishments</a:t>
            </a:r>
            <a:endParaRPr>
              <a:latin typeface="EB Garamond"/>
              <a:ea typeface="EB Garamond"/>
              <a:cs typeface="EB Garamond"/>
              <a:sym typeface="EB Garamond"/>
            </a:endParaRPr>
          </a:p>
        </p:txBody>
      </p:sp>
      <p:sp>
        <p:nvSpPr>
          <p:cNvPr id="97" name="Google Shape;97;p11"/>
          <p:cNvSpPr txBox="1"/>
          <p:nvPr>
            <p:ph idx="1" type="body"/>
          </p:nvPr>
        </p:nvSpPr>
        <p:spPr>
          <a:xfrm>
            <a:off x="175" y="760650"/>
            <a:ext cx="9144000" cy="3622200"/>
          </a:xfrm>
          <a:prstGeom prst="rect">
            <a:avLst/>
          </a:prstGeom>
        </p:spPr>
        <p:txBody>
          <a:bodyPr anchorCtr="0" anchor="t" bIns="914400" lIns="457200" spcFirstLastPara="1" rIns="457200" wrap="square" tIns="0">
            <a:noAutofit/>
          </a:bodyPr>
          <a:lstStyle/>
          <a:p>
            <a:pPr indent="-212090" lvl="0" marL="320040" rtl="0" algn="l">
              <a:spcBef>
                <a:spcPts val="0"/>
              </a:spcBef>
              <a:spcAft>
                <a:spcPts val="0"/>
              </a:spcAft>
              <a:buSzPts val="1900"/>
              <a:buChar char="●"/>
            </a:pPr>
            <a:r>
              <a:rPr lang="en"/>
              <a:t>Rewards program </a:t>
            </a:r>
            <a:endParaRPr i="1"/>
          </a:p>
        </p:txBody>
      </p:sp>
      <p:sp>
        <p:nvSpPr>
          <p:cNvPr id="98" name="Google Shape;98;p11"/>
          <p:cNvSpPr txBox="1"/>
          <p:nvPr/>
        </p:nvSpPr>
        <p:spPr>
          <a:xfrm>
            <a:off x="563700" y="1141950"/>
            <a:ext cx="8172900" cy="3573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434343"/>
              </a:buClr>
              <a:buSzPts val="1500"/>
              <a:buFont typeface="Barlow"/>
              <a:buChar char="●"/>
            </a:pPr>
            <a:r>
              <a:rPr b="1" i="1" lang="en" sz="1500">
                <a:solidFill>
                  <a:srgbClr val="434343"/>
                </a:solidFill>
                <a:latin typeface="Barlow"/>
                <a:ea typeface="Barlow"/>
                <a:cs typeface="Barlow"/>
                <a:sym typeface="Barlow"/>
              </a:rPr>
              <a:t>New features</a:t>
            </a:r>
            <a:endParaRPr b="1" i="1" sz="1500">
              <a:solidFill>
                <a:srgbClr val="434343"/>
              </a:solidFill>
              <a:latin typeface="Barlow"/>
              <a:ea typeface="Barlow"/>
              <a:cs typeface="Barlow"/>
              <a:sym typeface="Barlow"/>
            </a:endParaRPr>
          </a:p>
          <a:p>
            <a:pPr indent="-323850" lvl="1" marL="914400" rtl="0" algn="l">
              <a:spcBef>
                <a:spcPts val="0"/>
              </a:spcBef>
              <a:spcAft>
                <a:spcPts val="0"/>
              </a:spcAft>
              <a:buClr>
                <a:srgbClr val="434343"/>
              </a:buClr>
              <a:buSzPts val="1500"/>
              <a:buFont typeface="Barlow"/>
              <a:buChar char="○"/>
            </a:pPr>
            <a:r>
              <a:rPr i="1" lang="en" sz="1500">
                <a:solidFill>
                  <a:srgbClr val="434343"/>
                </a:solidFill>
                <a:latin typeface="Barlow"/>
                <a:ea typeface="Barlow"/>
                <a:cs typeface="Barlow"/>
                <a:sym typeface="Barlow"/>
              </a:rPr>
              <a:t>expanded genres</a:t>
            </a:r>
            <a:endParaRPr i="1" sz="1500">
              <a:solidFill>
                <a:srgbClr val="434343"/>
              </a:solidFill>
              <a:latin typeface="Barlow"/>
              <a:ea typeface="Barlow"/>
              <a:cs typeface="Barlow"/>
              <a:sym typeface="Barlow"/>
            </a:endParaRPr>
          </a:p>
          <a:p>
            <a:pPr indent="-323850" lvl="1" marL="914400" rtl="0" algn="l">
              <a:spcBef>
                <a:spcPts val="0"/>
              </a:spcBef>
              <a:spcAft>
                <a:spcPts val="0"/>
              </a:spcAft>
              <a:buClr>
                <a:srgbClr val="434343"/>
              </a:buClr>
              <a:buSzPts val="1500"/>
              <a:buFont typeface="Barlow"/>
              <a:buChar char="○"/>
            </a:pPr>
            <a:r>
              <a:rPr i="1" lang="en" sz="1500">
                <a:solidFill>
                  <a:srgbClr val="434343"/>
                </a:solidFill>
                <a:latin typeface="Barlow"/>
                <a:ea typeface="Barlow"/>
                <a:cs typeface="Barlow"/>
                <a:sym typeface="Barlow"/>
              </a:rPr>
              <a:t>early access to publications</a:t>
            </a:r>
            <a:endParaRPr i="1" sz="1500">
              <a:solidFill>
                <a:srgbClr val="434343"/>
              </a:solidFill>
              <a:latin typeface="Barlow"/>
              <a:ea typeface="Barlow"/>
              <a:cs typeface="Barlow"/>
              <a:sym typeface="Barlow"/>
            </a:endParaRPr>
          </a:p>
          <a:p>
            <a:pPr indent="-323850" lvl="1" marL="914400" rtl="0" algn="l">
              <a:spcBef>
                <a:spcPts val="0"/>
              </a:spcBef>
              <a:spcAft>
                <a:spcPts val="0"/>
              </a:spcAft>
              <a:buClr>
                <a:srgbClr val="434343"/>
              </a:buClr>
              <a:buSzPts val="1500"/>
              <a:buFont typeface="Barlow"/>
              <a:buChar char="○"/>
            </a:pPr>
            <a:r>
              <a:rPr i="1" lang="en" sz="1500">
                <a:solidFill>
                  <a:srgbClr val="434343"/>
                </a:solidFill>
                <a:latin typeface="Barlow"/>
                <a:ea typeface="Barlow"/>
                <a:cs typeface="Barlow"/>
                <a:sym typeface="Barlow"/>
              </a:rPr>
              <a:t>cross-device reading</a:t>
            </a:r>
            <a:endParaRPr i="1" sz="1600">
              <a:solidFill>
                <a:srgbClr val="434343"/>
              </a:solidFill>
              <a:latin typeface="Barlow"/>
              <a:ea typeface="Barlow"/>
              <a:cs typeface="Barlow"/>
              <a:sym typeface="Barlow"/>
            </a:endParaRPr>
          </a:p>
          <a:p>
            <a:pPr indent="0" lvl="0" marL="0" rtl="0" algn="l">
              <a:spcBef>
                <a:spcPts val="800"/>
              </a:spcBef>
              <a:spcAft>
                <a:spcPts val="0"/>
              </a:spcAft>
              <a:buNone/>
            </a:pPr>
            <a:r>
              <a:rPr i="1" lang="en" sz="1500">
                <a:solidFill>
                  <a:srgbClr val="434343"/>
                </a:solidFill>
                <a:latin typeface="Barlow"/>
                <a:ea typeface="Barlow"/>
                <a:cs typeface="Barlow"/>
                <a:sym typeface="Barlow"/>
              </a:rPr>
              <a:t>Business case sales forecasts predict the </a:t>
            </a:r>
            <a:r>
              <a:rPr b="1" i="1" lang="en" sz="1500">
                <a:solidFill>
                  <a:srgbClr val="434343"/>
                </a:solidFill>
                <a:latin typeface="Barlow"/>
                <a:ea typeface="Barlow"/>
                <a:cs typeface="Barlow"/>
                <a:sym typeface="Barlow"/>
              </a:rPr>
              <a:t>return on investment to be 15% higher</a:t>
            </a:r>
            <a:r>
              <a:rPr i="1" lang="en" sz="1500">
                <a:solidFill>
                  <a:srgbClr val="434343"/>
                </a:solidFill>
                <a:latin typeface="Barlow"/>
                <a:ea typeface="Barlow"/>
                <a:cs typeface="Barlow"/>
                <a:sym typeface="Barlow"/>
              </a:rPr>
              <a:t> than we expected! </a:t>
            </a:r>
            <a:endParaRPr i="1" sz="1500">
              <a:solidFill>
                <a:srgbClr val="434343"/>
              </a:solidFill>
              <a:latin typeface="Barlow"/>
              <a:ea typeface="Barlow"/>
              <a:cs typeface="Barlow"/>
              <a:sym typeface="Barlow"/>
            </a:endParaRPr>
          </a:p>
          <a:p>
            <a:pPr indent="-323850" lvl="0" marL="457200" rtl="0" algn="l">
              <a:spcBef>
                <a:spcPts val="800"/>
              </a:spcBef>
              <a:spcAft>
                <a:spcPts val="0"/>
              </a:spcAft>
              <a:buClr>
                <a:srgbClr val="434343"/>
              </a:buClr>
              <a:buSzPts val="1500"/>
              <a:buFont typeface="Barlow"/>
              <a:buChar char="●"/>
            </a:pPr>
            <a:r>
              <a:rPr b="1" i="1" lang="en" sz="1500">
                <a:solidFill>
                  <a:srgbClr val="434343"/>
                </a:solidFill>
                <a:latin typeface="Barlow"/>
                <a:ea typeface="Barlow"/>
                <a:cs typeface="Barlow"/>
                <a:sym typeface="Barlow"/>
              </a:rPr>
              <a:t>Launch Updates:</a:t>
            </a:r>
            <a:endParaRPr b="1" i="1" sz="1500">
              <a:solidFill>
                <a:srgbClr val="434343"/>
              </a:solidFill>
              <a:latin typeface="Barlow"/>
              <a:ea typeface="Barlow"/>
              <a:cs typeface="Barlow"/>
              <a:sym typeface="Barlow"/>
            </a:endParaRPr>
          </a:p>
          <a:p>
            <a:pPr indent="-323850" lvl="1" marL="914400" rtl="0" algn="l">
              <a:spcBef>
                <a:spcPts val="0"/>
              </a:spcBef>
              <a:spcAft>
                <a:spcPts val="0"/>
              </a:spcAft>
              <a:buClr>
                <a:srgbClr val="434343"/>
              </a:buClr>
              <a:buSzPts val="1500"/>
              <a:buFont typeface="Barlow"/>
              <a:buChar char="○"/>
            </a:pPr>
            <a:r>
              <a:rPr i="1" lang="en" sz="1500">
                <a:solidFill>
                  <a:srgbClr val="434343"/>
                </a:solidFill>
                <a:latin typeface="Barlow"/>
                <a:ea typeface="Barlow"/>
                <a:cs typeface="Barlow"/>
                <a:sym typeface="Barlow"/>
              </a:rPr>
              <a:t>Launched Wednesday evening. Thursday morning we discovered bugs</a:t>
            </a:r>
            <a:endParaRPr i="1" sz="1500">
              <a:solidFill>
                <a:srgbClr val="434343"/>
              </a:solidFill>
              <a:latin typeface="Barlow"/>
              <a:ea typeface="Barlow"/>
              <a:cs typeface="Barlow"/>
              <a:sym typeface="Barlow"/>
            </a:endParaRPr>
          </a:p>
          <a:p>
            <a:pPr indent="-323850" lvl="2" marL="1371600" rtl="0" algn="l">
              <a:spcBef>
                <a:spcPts val="0"/>
              </a:spcBef>
              <a:spcAft>
                <a:spcPts val="0"/>
              </a:spcAft>
              <a:buClr>
                <a:srgbClr val="434343"/>
              </a:buClr>
              <a:buSzPts val="1500"/>
              <a:buFont typeface="Barlow"/>
              <a:buChar char="■"/>
            </a:pPr>
            <a:r>
              <a:rPr i="1" lang="en" sz="1500" u="sng">
                <a:solidFill>
                  <a:srgbClr val="434343"/>
                </a:solidFill>
                <a:latin typeface="Barlow"/>
                <a:ea typeface="Barlow"/>
                <a:cs typeface="Barlow"/>
                <a:sym typeface="Barlow"/>
              </a:rPr>
              <a:t>Obstacle</a:t>
            </a:r>
            <a:r>
              <a:rPr i="1" lang="en" sz="1500">
                <a:solidFill>
                  <a:srgbClr val="434343"/>
                </a:solidFill>
                <a:latin typeface="Barlow"/>
                <a:ea typeface="Barlow"/>
                <a:cs typeface="Barlow"/>
                <a:sym typeface="Barlow"/>
              </a:rPr>
              <a:t>: customer service received a high volume of calls expressing users could not sign in to their accounts</a:t>
            </a:r>
            <a:endParaRPr i="1" sz="1500">
              <a:solidFill>
                <a:srgbClr val="434343"/>
              </a:solidFill>
              <a:latin typeface="Barlow"/>
              <a:ea typeface="Barlow"/>
              <a:cs typeface="Barlow"/>
              <a:sym typeface="Barlow"/>
            </a:endParaRPr>
          </a:p>
          <a:p>
            <a:pPr indent="-323850" lvl="2" marL="1371600" rtl="0" algn="l">
              <a:spcBef>
                <a:spcPts val="0"/>
              </a:spcBef>
              <a:spcAft>
                <a:spcPts val="0"/>
              </a:spcAft>
              <a:buClr>
                <a:srgbClr val="434343"/>
              </a:buClr>
              <a:buSzPts val="1500"/>
              <a:buFont typeface="Barlow"/>
              <a:buChar char="■"/>
            </a:pPr>
            <a:r>
              <a:rPr i="1" lang="en" sz="1500" u="sng">
                <a:solidFill>
                  <a:srgbClr val="434343"/>
                </a:solidFill>
                <a:latin typeface="Barlow"/>
                <a:ea typeface="Barlow"/>
                <a:cs typeface="Barlow"/>
                <a:sym typeface="Barlow"/>
              </a:rPr>
              <a:t>Solution</a:t>
            </a:r>
            <a:r>
              <a:rPr i="1" lang="en" sz="1500">
                <a:solidFill>
                  <a:srgbClr val="434343"/>
                </a:solidFill>
                <a:latin typeface="Barlow"/>
                <a:ea typeface="Barlow"/>
                <a:cs typeface="Barlow"/>
                <a:sym typeface="Barlow"/>
              </a:rPr>
              <a:t>: communicated to customers what is going on, informed the relevant department heads the root cause of issue and how to proceed on getting it resolved. The development team’s goal is to resolve this before the weekend.</a:t>
            </a:r>
            <a:endParaRPr i="1" sz="1500">
              <a:solidFill>
                <a:srgbClr val="434343"/>
              </a:solidFill>
              <a:latin typeface="Barlow"/>
              <a:ea typeface="Barlow"/>
              <a:cs typeface="Barlow"/>
              <a:sym typeface="Barlow"/>
            </a:endParaRPr>
          </a:p>
          <a:p>
            <a:pPr indent="-323850" lvl="2" marL="1371600" rtl="0" algn="l">
              <a:spcBef>
                <a:spcPts val="0"/>
              </a:spcBef>
              <a:spcAft>
                <a:spcPts val="0"/>
              </a:spcAft>
              <a:buClr>
                <a:srgbClr val="434343"/>
              </a:buClr>
              <a:buSzPts val="1500"/>
              <a:buFont typeface="Barlow"/>
              <a:buChar char="■"/>
            </a:pPr>
            <a:r>
              <a:rPr i="1" lang="en" sz="1500" u="sng">
                <a:solidFill>
                  <a:srgbClr val="434343"/>
                </a:solidFill>
                <a:latin typeface="Barlow"/>
                <a:ea typeface="Barlow"/>
                <a:cs typeface="Barlow"/>
                <a:sym typeface="Barlow"/>
              </a:rPr>
              <a:t>In the future</a:t>
            </a:r>
            <a:r>
              <a:rPr i="1" lang="en" sz="1500">
                <a:solidFill>
                  <a:srgbClr val="434343"/>
                </a:solidFill>
                <a:latin typeface="Barlow"/>
                <a:ea typeface="Barlow"/>
                <a:cs typeface="Barlow"/>
                <a:sym typeface="Barlow"/>
              </a:rPr>
              <a:t>: Work with cross functional teams to launch with a cushion window in case any technical issues surface. This way, we can resolve them before pushing the final product out to customers.</a:t>
            </a:r>
            <a:endParaRPr i="1" sz="1500">
              <a:solidFill>
                <a:srgbClr val="434343"/>
              </a:solidFill>
              <a:latin typeface="Barlow"/>
              <a:ea typeface="Barlow"/>
              <a:cs typeface="Barlow"/>
              <a:sym typeface="Barlow"/>
            </a:endParaRPr>
          </a:p>
          <a:p>
            <a:pPr indent="0" lvl="0" marL="0" rtl="0" algn="l">
              <a:spcBef>
                <a:spcPts val="800"/>
              </a:spcBef>
              <a:spcAft>
                <a:spcPts val="800"/>
              </a:spcAft>
              <a:buNone/>
            </a:pPr>
            <a:r>
              <a:t/>
            </a:r>
            <a:endParaRPr i="1" sz="1200">
              <a:solidFill>
                <a:srgbClr val="434343"/>
              </a:solidFill>
            </a:endParaRPr>
          </a:p>
        </p:txBody>
      </p:sp>
      <p:pic>
        <p:nvPicPr>
          <p:cNvPr id="99" name="Google Shape;99;p11"/>
          <p:cNvPicPr preferRelativeResize="0"/>
          <p:nvPr/>
        </p:nvPicPr>
        <p:blipFill>
          <a:blip r:embed="rId3">
            <a:alphaModFix/>
          </a:blip>
          <a:stretch>
            <a:fillRect/>
          </a:stretch>
        </p:blipFill>
        <p:spPr>
          <a:xfrm>
            <a:off x="5532763" y="1428830"/>
            <a:ext cx="760650" cy="742507"/>
          </a:xfrm>
          <a:prstGeom prst="rect">
            <a:avLst/>
          </a:prstGeom>
          <a:noFill/>
          <a:ln cap="flat" cmpd="sng" w="9525">
            <a:solidFill>
              <a:schemeClr val="dk2"/>
            </a:solidFill>
            <a:prstDash val="solid"/>
            <a:round/>
            <a:headEnd len="sm" w="sm" type="none"/>
            <a:tailEnd len="sm" w="sm" type="none"/>
          </a:ln>
        </p:spPr>
      </p:pic>
      <p:pic>
        <p:nvPicPr>
          <p:cNvPr id="100" name="Google Shape;100;p11"/>
          <p:cNvPicPr preferRelativeResize="0"/>
          <p:nvPr/>
        </p:nvPicPr>
        <p:blipFill>
          <a:blip r:embed="rId4">
            <a:alphaModFix/>
          </a:blip>
          <a:stretch>
            <a:fillRect/>
          </a:stretch>
        </p:blipFill>
        <p:spPr>
          <a:xfrm>
            <a:off x="6563888" y="1412925"/>
            <a:ext cx="760650" cy="760650"/>
          </a:xfrm>
          <a:prstGeom prst="rect">
            <a:avLst/>
          </a:prstGeom>
          <a:noFill/>
          <a:ln cap="flat" cmpd="sng" w="9525">
            <a:solidFill>
              <a:schemeClr val="dk2"/>
            </a:solidFill>
            <a:prstDash val="solid"/>
            <a:round/>
            <a:headEnd len="sm" w="sm" type="none"/>
            <a:tailEnd len="sm" w="sm" type="none"/>
          </a:ln>
        </p:spPr>
      </p:pic>
      <p:pic>
        <p:nvPicPr>
          <p:cNvPr id="101" name="Google Shape;101;p11"/>
          <p:cNvPicPr preferRelativeResize="0"/>
          <p:nvPr/>
        </p:nvPicPr>
        <p:blipFill>
          <a:blip r:embed="rId5">
            <a:alphaModFix/>
          </a:blip>
          <a:stretch>
            <a:fillRect/>
          </a:stretch>
        </p:blipFill>
        <p:spPr>
          <a:xfrm>
            <a:off x="7595013" y="1406112"/>
            <a:ext cx="774275" cy="774275"/>
          </a:xfrm>
          <a:prstGeom prst="rect">
            <a:avLst/>
          </a:prstGeom>
          <a:noFill/>
          <a:ln cap="flat" cmpd="sng" w="9525">
            <a:solidFill>
              <a:schemeClr val="dk2"/>
            </a:solidFill>
            <a:prstDash val="solid"/>
            <a:round/>
            <a:headEnd len="sm" w="sm" type="none"/>
            <a:tailEnd len="sm" w="sm" type="none"/>
          </a:ln>
        </p:spPr>
      </p:pic>
      <p:pic>
        <p:nvPicPr>
          <p:cNvPr id="102" name="Google Shape;102;p11"/>
          <p:cNvPicPr preferRelativeResize="0"/>
          <p:nvPr/>
        </p:nvPicPr>
        <p:blipFill>
          <a:blip r:embed="rId6">
            <a:alphaModFix/>
          </a:blip>
          <a:stretch>
            <a:fillRect/>
          </a:stretch>
        </p:blipFill>
        <p:spPr>
          <a:xfrm>
            <a:off x="6570700" y="204475"/>
            <a:ext cx="760650" cy="760650"/>
          </a:xfrm>
          <a:prstGeom prst="rect">
            <a:avLst/>
          </a:prstGeom>
          <a:noFill/>
          <a:ln cap="flat" cmpd="sng" w="9525">
            <a:solidFill>
              <a:schemeClr val="dk2"/>
            </a:solidFill>
            <a:prstDash val="solid"/>
            <a:round/>
            <a:headEnd len="sm" w="sm" type="none"/>
            <a:tailEnd len="sm" w="sm" type="none"/>
          </a:ln>
        </p:spPr>
      </p:pic>
      <p:cxnSp>
        <p:nvCxnSpPr>
          <p:cNvPr id="103" name="Google Shape;103;p11"/>
          <p:cNvCxnSpPr>
            <a:stCxn id="102" idx="2"/>
            <a:endCxn id="99" idx="0"/>
          </p:cNvCxnSpPr>
          <p:nvPr/>
        </p:nvCxnSpPr>
        <p:spPr>
          <a:xfrm flipH="1">
            <a:off x="5913025" y="965125"/>
            <a:ext cx="1038000" cy="4638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11"/>
          <p:cNvCxnSpPr>
            <a:stCxn id="102" idx="2"/>
            <a:endCxn id="100" idx="0"/>
          </p:cNvCxnSpPr>
          <p:nvPr/>
        </p:nvCxnSpPr>
        <p:spPr>
          <a:xfrm flipH="1">
            <a:off x="6944125" y="965125"/>
            <a:ext cx="6900" cy="4479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1"/>
          <p:cNvCxnSpPr>
            <a:stCxn id="102" idx="2"/>
            <a:endCxn id="101" idx="0"/>
          </p:cNvCxnSpPr>
          <p:nvPr/>
        </p:nvCxnSpPr>
        <p:spPr>
          <a:xfrm>
            <a:off x="6951025" y="965125"/>
            <a:ext cx="1031100" cy="441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0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0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000"/>
                                        <p:tgtEl>
                                          <p:spTgt spid="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Effect filter="fade" transition="in">
                                      <p:cBhvr>
                                        <p:cTn dur="1000"/>
                                        <p:tgtEl>
                                          <p:spTgt spid="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animEffect filter="fade" transition="in">
                                      <p:cBhvr>
                                        <p:cTn dur="1000"/>
                                        <p:tgtEl>
                                          <p:spTgt spid="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animEffect filter="fade" transition="in">
                                      <p:cBhvr>
                                        <p:cTn dur="1000"/>
                                        <p:tgtEl>
                                          <p:spTgt spid="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6" st="6"/>
                                            </p:txEl>
                                          </p:spTgt>
                                        </p:tgtEl>
                                        <p:attrNameLst>
                                          <p:attrName>style.visibility</p:attrName>
                                        </p:attrNameLst>
                                      </p:cBhvr>
                                      <p:to>
                                        <p:strVal val="visible"/>
                                      </p:to>
                                    </p:set>
                                    <p:animEffect filter="fade" transition="in">
                                      <p:cBhvr>
                                        <p:cTn dur="1000"/>
                                        <p:tgtEl>
                                          <p:spTgt spid="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7" st="7"/>
                                            </p:txEl>
                                          </p:spTgt>
                                        </p:tgtEl>
                                        <p:attrNameLst>
                                          <p:attrName>style.visibility</p:attrName>
                                        </p:attrNameLst>
                                      </p:cBhvr>
                                      <p:to>
                                        <p:strVal val="visible"/>
                                      </p:to>
                                    </p:set>
                                    <p:animEffect filter="fade" transition="in">
                                      <p:cBhvr>
                                        <p:cTn dur="1000"/>
                                        <p:tgtEl>
                                          <p:spTgt spid="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8" st="8"/>
                                            </p:txEl>
                                          </p:spTgt>
                                        </p:tgtEl>
                                        <p:attrNameLst>
                                          <p:attrName>style.visibility</p:attrName>
                                        </p:attrNameLst>
                                      </p:cBhvr>
                                      <p:to>
                                        <p:strVal val="visible"/>
                                      </p:to>
                                    </p:set>
                                    <p:animEffect filter="fade" transition="in">
                                      <p:cBhvr>
                                        <p:cTn dur="1000"/>
                                        <p:tgtEl>
                                          <p:spTgt spid="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9" st="9"/>
                                            </p:txEl>
                                          </p:spTgt>
                                        </p:tgtEl>
                                        <p:attrNameLst>
                                          <p:attrName>style.visibility</p:attrName>
                                        </p:attrNameLst>
                                      </p:cBhvr>
                                      <p:to>
                                        <p:strVal val="visible"/>
                                      </p:to>
                                    </p:set>
                                    <p:animEffect filter="fade" transition="in">
                                      <p:cBhvr>
                                        <p:cTn dur="1000"/>
                                        <p:tgtEl>
                                          <p:spTgt spid="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0" st="10"/>
                                            </p:txEl>
                                          </p:spTgt>
                                        </p:tgtEl>
                                        <p:attrNameLst>
                                          <p:attrName>style.visibility</p:attrName>
                                        </p:attrNameLst>
                                      </p:cBhvr>
                                      <p:to>
                                        <p:strVal val="visible"/>
                                      </p:to>
                                    </p:set>
                                    <p:animEffect filter="fade" transition="in">
                                      <p:cBhvr>
                                        <p:cTn dur="1000"/>
                                        <p:tgtEl>
                                          <p:spTgt spid="98">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2"/>
          <p:cNvSpPr txBox="1"/>
          <p:nvPr>
            <p:ph type="title"/>
          </p:nvPr>
        </p:nvSpPr>
        <p:spPr>
          <a:xfrm>
            <a:off x="-12125" y="-116425"/>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Clr>
                <a:schemeClr val="dk1"/>
              </a:buClr>
              <a:buSzPts val="1100"/>
              <a:buFont typeface="Arial"/>
              <a:buNone/>
            </a:pPr>
            <a:r>
              <a:rPr lang="en"/>
              <a:t>Short-term Work</a:t>
            </a:r>
            <a:endParaRPr>
              <a:latin typeface="EB Garamond"/>
              <a:ea typeface="EB Garamond"/>
              <a:cs typeface="EB Garamond"/>
              <a:sym typeface="EB Garamond"/>
            </a:endParaRPr>
          </a:p>
        </p:txBody>
      </p:sp>
      <p:sp>
        <p:nvSpPr>
          <p:cNvPr id="111" name="Google Shape;111;p12"/>
          <p:cNvSpPr txBox="1"/>
          <p:nvPr/>
        </p:nvSpPr>
        <p:spPr>
          <a:xfrm>
            <a:off x="424425" y="923975"/>
            <a:ext cx="8233800" cy="3573000"/>
          </a:xfrm>
          <a:prstGeom prst="rect">
            <a:avLst/>
          </a:prstGeom>
          <a:noFill/>
          <a:ln>
            <a:noFill/>
          </a:ln>
        </p:spPr>
        <p:txBody>
          <a:bodyPr anchorCtr="0" anchor="t" bIns="91425" lIns="91425" spcFirstLastPara="1" rIns="91425" wrap="square" tIns="91425">
            <a:noAutofit/>
          </a:bodyPr>
          <a:lstStyle/>
          <a:p>
            <a:pPr indent="-199390" lvl="0" marL="320040" rtl="0" algn="l">
              <a:spcBef>
                <a:spcPts val="0"/>
              </a:spcBef>
              <a:spcAft>
                <a:spcPts val="0"/>
              </a:spcAft>
              <a:buClr>
                <a:srgbClr val="434343"/>
              </a:buClr>
              <a:buSzPts val="1700"/>
              <a:buFont typeface="Barlow"/>
              <a:buChar char="●"/>
            </a:pPr>
            <a:r>
              <a:rPr i="1" lang="en" sz="1700">
                <a:solidFill>
                  <a:srgbClr val="434343"/>
                </a:solidFill>
                <a:latin typeface="Barlow"/>
                <a:ea typeface="Barlow"/>
                <a:cs typeface="Barlow"/>
                <a:sym typeface="Barlow"/>
              </a:rPr>
              <a:t>In the next 2 months…</a:t>
            </a:r>
            <a:endParaRPr i="1" sz="1700">
              <a:solidFill>
                <a:srgbClr val="434343"/>
              </a:solidFill>
              <a:latin typeface="Barlow"/>
              <a:ea typeface="Barlow"/>
              <a:cs typeface="Barlow"/>
              <a:sym typeface="Barlow"/>
            </a:endParaRPr>
          </a:p>
          <a:p>
            <a:pPr indent="-336550" lvl="1" marL="914400" rtl="0" algn="l">
              <a:spcBef>
                <a:spcPts val="0"/>
              </a:spcBef>
              <a:spcAft>
                <a:spcPts val="0"/>
              </a:spcAft>
              <a:buClr>
                <a:srgbClr val="434343"/>
              </a:buClr>
              <a:buSzPts val="1700"/>
              <a:buFont typeface="Barlow"/>
              <a:buChar char="○"/>
            </a:pPr>
            <a:r>
              <a:rPr i="1" lang="en" sz="1700">
                <a:solidFill>
                  <a:srgbClr val="434343"/>
                </a:solidFill>
                <a:latin typeface="Barlow"/>
                <a:ea typeface="Barlow"/>
                <a:cs typeface="Barlow"/>
                <a:sym typeface="Barlow"/>
              </a:rPr>
              <a:t>Prioritized the Rewards Program launch over UX Update</a:t>
            </a:r>
            <a:endParaRPr i="1" sz="1700">
              <a:solidFill>
                <a:srgbClr val="434343"/>
              </a:solidFill>
              <a:latin typeface="Barlow"/>
              <a:ea typeface="Barlow"/>
              <a:cs typeface="Barlow"/>
              <a:sym typeface="Barlow"/>
            </a:endParaRPr>
          </a:p>
          <a:p>
            <a:pPr indent="-336550" lvl="2" marL="1371600" rtl="0" algn="l">
              <a:spcBef>
                <a:spcPts val="0"/>
              </a:spcBef>
              <a:spcAft>
                <a:spcPts val="0"/>
              </a:spcAft>
              <a:buClr>
                <a:srgbClr val="434343"/>
              </a:buClr>
              <a:buSzPts val="1700"/>
              <a:buFont typeface="Barlow"/>
              <a:buChar char="■"/>
            </a:pPr>
            <a:r>
              <a:rPr i="1" lang="en" sz="1700">
                <a:solidFill>
                  <a:srgbClr val="434343"/>
                </a:solidFill>
                <a:latin typeface="Barlow"/>
                <a:ea typeface="Barlow"/>
                <a:cs typeface="Barlow"/>
                <a:sym typeface="Barlow"/>
              </a:rPr>
              <a:t>Rationale: Sales </a:t>
            </a:r>
            <a:r>
              <a:rPr i="1" lang="en" sz="1700">
                <a:solidFill>
                  <a:srgbClr val="434343"/>
                </a:solidFill>
                <a:latin typeface="Barlow"/>
                <a:ea typeface="Barlow"/>
                <a:cs typeface="Barlow"/>
                <a:sym typeface="Barlow"/>
              </a:rPr>
              <a:t>forecasts</a:t>
            </a:r>
            <a:r>
              <a:rPr i="1" lang="en" sz="1700">
                <a:solidFill>
                  <a:srgbClr val="434343"/>
                </a:solidFill>
                <a:latin typeface="Barlow"/>
                <a:ea typeface="Barlow"/>
                <a:cs typeface="Barlow"/>
                <a:sym typeface="Barlow"/>
              </a:rPr>
              <a:t> </a:t>
            </a:r>
            <a:r>
              <a:rPr i="1" lang="en" sz="1700">
                <a:solidFill>
                  <a:srgbClr val="434343"/>
                </a:solidFill>
                <a:latin typeface="Barlow"/>
                <a:ea typeface="Barlow"/>
                <a:cs typeface="Barlow"/>
                <a:sym typeface="Barlow"/>
              </a:rPr>
              <a:t>revealed</a:t>
            </a:r>
            <a:r>
              <a:rPr i="1" lang="en" sz="1700">
                <a:solidFill>
                  <a:srgbClr val="434343"/>
                </a:solidFill>
                <a:latin typeface="Barlow"/>
                <a:ea typeface="Barlow"/>
                <a:cs typeface="Barlow"/>
                <a:sym typeface="Barlow"/>
              </a:rPr>
              <a:t> higher, faster ROI for rewards program. Customer data also showed positive response from current users</a:t>
            </a:r>
            <a:endParaRPr i="1" sz="1700">
              <a:solidFill>
                <a:srgbClr val="434343"/>
              </a:solidFill>
              <a:latin typeface="Barlow"/>
              <a:ea typeface="Barlow"/>
              <a:cs typeface="Barlow"/>
              <a:sym typeface="Barlow"/>
            </a:endParaRPr>
          </a:p>
          <a:p>
            <a:pPr indent="-336550" lvl="1" marL="914400" rtl="0" algn="l">
              <a:spcBef>
                <a:spcPts val="0"/>
              </a:spcBef>
              <a:spcAft>
                <a:spcPts val="0"/>
              </a:spcAft>
              <a:buClr>
                <a:srgbClr val="434343"/>
              </a:buClr>
              <a:buSzPts val="1700"/>
              <a:buFont typeface="Barlow"/>
              <a:buChar char="○"/>
            </a:pPr>
            <a:r>
              <a:rPr i="1" lang="en" sz="1700">
                <a:solidFill>
                  <a:srgbClr val="434343"/>
                </a:solidFill>
                <a:latin typeface="Barlow"/>
                <a:ea typeface="Barlow"/>
                <a:cs typeface="Barlow"/>
                <a:sym typeface="Barlow"/>
              </a:rPr>
              <a:t>UX Update pushed a month out</a:t>
            </a:r>
            <a:endParaRPr i="1" sz="1700">
              <a:solidFill>
                <a:srgbClr val="434343"/>
              </a:solidFill>
              <a:latin typeface="Barlow"/>
              <a:ea typeface="Barlow"/>
              <a:cs typeface="Barlow"/>
              <a:sym typeface="Barlow"/>
            </a:endParaRPr>
          </a:p>
          <a:p>
            <a:pPr indent="-336550" lvl="2" marL="1371600" rtl="0" algn="l">
              <a:spcBef>
                <a:spcPts val="0"/>
              </a:spcBef>
              <a:spcAft>
                <a:spcPts val="0"/>
              </a:spcAft>
              <a:buClr>
                <a:srgbClr val="434343"/>
              </a:buClr>
              <a:buSzPts val="1700"/>
              <a:buFont typeface="Barlow"/>
              <a:buChar char="■"/>
            </a:pPr>
            <a:r>
              <a:rPr i="1" lang="en" sz="1700">
                <a:solidFill>
                  <a:srgbClr val="434343"/>
                </a:solidFill>
                <a:latin typeface="Barlow"/>
                <a:ea typeface="Barlow"/>
                <a:cs typeface="Barlow"/>
                <a:sym typeface="Barlow"/>
              </a:rPr>
              <a:t>Impact- increase ebook sales by 5% and improve navigation and usability of the ebook app</a:t>
            </a:r>
            <a:endParaRPr i="1" sz="1700">
              <a:solidFill>
                <a:srgbClr val="434343"/>
              </a:solidFill>
              <a:latin typeface="Barlow"/>
              <a:ea typeface="Barlow"/>
              <a:cs typeface="Barlow"/>
              <a:sym typeface="Barlow"/>
            </a:endParaRPr>
          </a:p>
          <a:p>
            <a:pPr indent="0" lvl="0" marL="457200" rtl="0" algn="l">
              <a:spcBef>
                <a:spcPts val="800"/>
              </a:spcBef>
              <a:spcAft>
                <a:spcPts val="800"/>
              </a:spcAft>
              <a:buNone/>
            </a:pPr>
            <a:r>
              <a:t/>
            </a:r>
            <a:endParaRPr i="1" sz="1500">
              <a:solidFill>
                <a:srgbClr val="434343"/>
              </a:solidFill>
              <a:latin typeface="Barlow"/>
              <a:ea typeface="Barlow"/>
              <a:cs typeface="Barlow"/>
              <a:sym typeface="Barlow"/>
            </a:endParaRPr>
          </a:p>
        </p:txBody>
      </p:sp>
      <p:pic>
        <p:nvPicPr>
          <p:cNvPr id="112" name="Google Shape;112;p12"/>
          <p:cNvPicPr preferRelativeResize="0"/>
          <p:nvPr/>
        </p:nvPicPr>
        <p:blipFill>
          <a:blip r:embed="rId3">
            <a:alphaModFix/>
          </a:blip>
          <a:stretch>
            <a:fillRect/>
          </a:stretch>
        </p:blipFill>
        <p:spPr>
          <a:xfrm>
            <a:off x="3720325" y="3172325"/>
            <a:ext cx="1703675" cy="1703675"/>
          </a:xfrm>
          <a:prstGeom prst="rect">
            <a:avLst/>
          </a:prstGeom>
          <a:noFill/>
          <a:ln>
            <a:noFill/>
          </a:ln>
        </p:spPr>
      </p:pic>
      <p:pic>
        <p:nvPicPr>
          <p:cNvPr id="113" name="Google Shape;113;p12"/>
          <p:cNvPicPr preferRelativeResize="0"/>
          <p:nvPr/>
        </p:nvPicPr>
        <p:blipFill>
          <a:blip r:embed="rId4">
            <a:alphaModFix/>
          </a:blip>
          <a:stretch>
            <a:fillRect/>
          </a:stretch>
        </p:blipFill>
        <p:spPr>
          <a:xfrm>
            <a:off x="5681750" y="3172325"/>
            <a:ext cx="1703675" cy="1703675"/>
          </a:xfrm>
          <a:prstGeom prst="rect">
            <a:avLst/>
          </a:prstGeom>
          <a:noFill/>
          <a:ln>
            <a:noFill/>
          </a:ln>
        </p:spPr>
      </p:pic>
      <p:pic>
        <p:nvPicPr>
          <p:cNvPr id="114" name="Google Shape;114;p12"/>
          <p:cNvPicPr preferRelativeResize="0"/>
          <p:nvPr/>
        </p:nvPicPr>
        <p:blipFill rotWithShape="1">
          <a:blip r:embed="rId5">
            <a:alphaModFix/>
          </a:blip>
          <a:srcRect b="13642" l="12277" r="14030" t="10777"/>
          <a:stretch/>
        </p:blipFill>
        <p:spPr>
          <a:xfrm>
            <a:off x="1924975" y="3290925"/>
            <a:ext cx="1429800" cy="1466463"/>
          </a:xfrm>
          <a:prstGeom prst="rect">
            <a:avLst/>
          </a:prstGeom>
          <a:noFill/>
          <a:ln cap="flat" cmpd="sng" w="38100">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000"/>
                                        <p:tgtEl>
                                          <p:spTgt spid="11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3"/>
          <p:cNvSpPr txBox="1"/>
          <p:nvPr>
            <p:ph type="title"/>
          </p:nvPr>
        </p:nvSpPr>
        <p:spPr>
          <a:xfrm>
            <a:off x="-12125" y="-116425"/>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t>Long-term Work</a:t>
            </a:r>
            <a:endParaRPr>
              <a:latin typeface="EB Garamond"/>
              <a:ea typeface="EB Garamond"/>
              <a:cs typeface="EB Garamond"/>
              <a:sym typeface="EB Garamond"/>
            </a:endParaRPr>
          </a:p>
        </p:txBody>
      </p:sp>
      <p:sp>
        <p:nvSpPr>
          <p:cNvPr id="120" name="Google Shape;120;p13"/>
          <p:cNvSpPr txBox="1"/>
          <p:nvPr/>
        </p:nvSpPr>
        <p:spPr>
          <a:xfrm>
            <a:off x="424425" y="923975"/>
            <a:ext cx="8233800" cy="3573000"/>
          </a:xfrm>
          <a:prstGeom prst="rect">
            <a:avLst/>
          </a:prstGeom>
          <a:noFill/>
          <a:ln>
            <a:noFill/>
          </a:ln>
        </p:spPr>
        <p:txBody>
          <a:bodyPr anchorCtr="0" anchor="t" bIns="91425" lIns="91425" spcFirstLastPara="1" rIns="91425" wrap="square" tIns="91425">
            <a:noAutofit/>
          </a:bodyPr>
          <a:lstStyle/>
          <a:p>
            <a:pPr indent="-199390" lvl="0" marL="320040" rtl="0" algn="l">
              <a:spcBef>
                <a:spcPts val="0"/>
              </a:spcBef>
              <a:spcAft>
                <a:spcPts val="0"/>
              </a:spcAft>
              <a:buClr>
                <a:srgbClr val="434343"/>
              </a:buClr>
              <a:buSzPts val="1700"/>
              <a:buFont typeface="Barlow"/>
              <a:buChar char="●"/>
            </a:pPr>
            <a:r>
              <a:rPr lang="en" sz="1700">
                <a:solidFill>
                  <a:srgbClr val="434343"/>
                </a:solidFill>
                <a:latin typeface="Barlow"/>
                <a:ea typeface="Barlow"/>
                <a:cs typeface="Barlow"/>
                <a:sym typeface="Barlow"/>
              </a:rPr>
              <a:t>In the next 4 months…</a:t>
            </a:r>
            <a:endParaRPr sz="1700">
              <a:solidFill>
                <a:srgbClr val="434343"/>
              </a:solidFill>
              <a:latin typeface="Barlow"/>
              <a:ea typeface="Barlow"/>
              <a:cs typeface="Barlow"/>
              <a:sym typeface="Barlow"/>
            </a:endParaRPr>
          </a:p>
          <a:p>
            <a:pPr indent="-336550" lvl="1" marL="914400" rtl="0" algn="l">
              <a:spcBef>
                <a:spcPts val="0"/>
              </a:spcBef>
              <a:spcAft>
                <a:spcPts val="0"/>
              </a:spcAft>
              <a:buClr>
                <a:srgbClr val="434343"/>
              </a:buClr>
              <a:buSzPts val="1700"/>
              <a:buFont typeface="Barlow"/>
              <a:buChar char="○"/>
            </a:pPr>
            <a:r>
              <a:rPr lang="en" sz="1700">
                <a:solidFill>
                  <a:srgbClr val="434343"/>
                </a:solidFill>
                <a:latin typeface="Barlow"/>
                <a:ea typeface="Barlow"/>
                <a:cs typeface="Barlow"/>
                <a:sym typeface="Barlow"/>
              </a:rPr>
              <a:t>User data security update </a:t>
            </a:r>
            <a:endParaRPr sz="1700">
              <a:solidFill>
                <a:srgbClr val="434343"/>
              </a:solidFill>
              <a:latin typeface="Barlow"/>
              <a:ea typeface="Barlow"/>
              <a:cs typeface="Barlow"/>
              <a:sym typeface="Barlow"/>
            </a:endParaRPr>
          </a:p>
          <a:p>
            <a:pPr indent="-336550" lvl="2" marL="1371600" rtl="0" algn="l">
              <a:spcBef>
                <a:spcPts val="0"/>
              </a:spcBef>
              <a:spcAft>
                <a:spcPts val="0"/>
              </a:spcAft>
              <a:buClr>
                <a:srgbClr val="434343"/>
              </a:buClr>
              <a:buSzPts val="1700"/>
              <a:buFont typeface="Barlow"/>
              <a:buChar char="■"/>
            </a:pPr>
            <a:r>
              <a:rPr lang="en" sz="1700">
                <a:solidFill>
                  <a:srgbClr val="434343"/>
                </a:solidFill>
                <a:latin typeface="Barlow"/>
                <a:ea typeface="Barlow"/>
                <a:cs typeface="Barlow"/>
                <a:sym typeface="Barlow"/>
              </a:rPr>
              <a:t>Impact - mitigate risk against surge of data breaches affecting our industry</a:t>
            </a:r>
            <a:endParaRPr sz="1700">
              <a:solidFill>
                <a:srgbClr val="434343"/>
              </a:solidFill>
              <a:latin typeface="Barlow"/>
              <a:ea typeface="Barlow"/>
              <a:cs typeface="Barlow"/>
              <a:sym typeface="Barlow"/>
            </a:endParaRPr>
          </a:p>
          <a:p>
            <a:pPr indent="0" lvl="0" marL="914400" rtl="0" algn="l">
              <a:spcBef>
                <a:spcPts val="800"/>
              </a:spcBef>
              <a:spcAft>
                <a:spcPts val="0"/>
              </a:spcAft>
              <a:buNone/>
            </a:pPr>
            <a:r>
              <a:t/>
            </a:r>
            <a:endParaRPr sz="1700">
              <a:solidFill>
                <a:srgbClr val="434343"/>
              </a:solidFill>
              <a:latin typeface="Barlow"/>
              <a:ea typeface="Barlow"/>
              <a:cs typeface="Barlow"/>
              <a:sym typeface="Barlow"/>
            </a:endParaRPr>
          </a:p>
          <a:p>
            <a:pPr indent="0" lvl="0" marL="320040" rtl="0" algn="l">
              <a:spcBef>
                <a:spcPts val="800"/>
              </a:spcBef>
              <a:spcAft>
                <a:spcPts val="800"/>
              </a:spcAft>
              <a:buNone/>
            </a:pPr>
            <a:r>
              <a:t/>
            </a:r>
            <a:endParaRPr i="1" sz="1500">
              <a:solidFill>
                <a:srgbClr val="434343"/>
              </a:solidFill>
              <a:latin typeface="Barlow"/>
              <a:ea typeface="Barlow"/>
              <a:cs typeface="Barlow"/>
              <a:sym typeface="Barlow"/>
            </a:endParaRPr>
          </a:p>
        </p:txBody>
      </p:sp>
      <p:pic>
        <p:nvPicPr>
          <p:cNvPr id="121" name="Google Shape;121;p13"/>
          <p:cNvPicPr preferRelativeResize="0"/>
          <p:nvPr/>
        </p:nvPicPr>
        <p:blipFill rotWithShape="1">
          <a:blip r:embed="rId3">
            <a:alphaModFix/>
          </a:blip>
          <a:srcRect b="9049" l="0" r="0" t="0"/>
          <a:stretch/>
        </p:blipFill>
        <p:spPr>
          <a:xfrm>
            <a:off x="6639225" y="251676"/>
            <a:ext cx="1047600" cy="1027800"/>
          </a:xfrm>
          <a:prstGeom prst="rect">
            <a:avLst/>
          </a:prstGeom>
          <a:noFill/>
          <a:ln>
            <a:noFill/>
          </a:ln>
        </p:spPr>
      </p:pic>
      <p:pic>
        <p:nvPicPr>
          <p:cNvPr id="122" name="Google Shape;122;p13"/>
          <p:cNvPicPr preferRelativeResize="0"/>
          <p:nvPr/>
        </p:nvPicPr>
        <p:blipFill rotWithShape="1">
          <a:blip r:embed="rId4">
            <a:alphaModFix/>
          </a:blip>
          <a:srcRect b="9049" l="0" r="0" t="0"/>
          <a:stretch/>
        </p:blipFill>
        <p:spPr>
          <a:xfrm>
            <a:off x="7610625" y="251674"/>
            <a:ext cx="1047600" cy="1027793"/>
          </a:xfrm>
          <a:prstGeom prst="rect">
            <a:avLst/>
          </a:prstGeom>
          <a:noFill/>
          <a:ln>
            <a:noFill/>
          </a:ln>
        </p:spPr>
      </p:pic>
      <p:pic>
        <p:nvPicPr>
          <p:cNvPr id="123" name="Google Shape;123;p13"/>
          <p:cNvPicPr preferRelativeResize="0"/>
          <p:nvPr/>
        </p:nvPicPr>
        <p:blipFill>
          <a:blip r:embed="rId5">
            <a:alphaModFix/>
          </a:blip>
          <a:stretch>
            <a:fillRect/>
          </a:stretch>
        </p:blipFill>
        <p:spPr>
          <a:xfrm>
            <a:off x="4781658" y="2571751"/>
            <a:ext cx="1817842" cy="1809750"/>
          </a:xfrm>
          <a:prstGeom prst="rect">
            <a:avLst/>
          </a:prstGeom>
          <a:noFill/>
          <a:ln>
            <a:noFill/>
          </a:ln>
        </p:spPr>
      </p:pic>
      <p:pic>
        <p:nvPicPr>
          <p:cNvPr id="124" name="Google Shape;124;p13"/>
          <p:cNvPicPr preferRelativeResize="0"/>
          <p:nvPr/>
        </p:nvPicPr>
        <p:blipFill>
          <a:blip r:embed="rId6">
            <a:alphaModFix/>
          </a:blip>
          <a:stretch>
            <a:fillRect/>
          </a:stretch>
        </p:blipFill>
        <p:spPr>
          <a:xfrm>
            <a:off x="2750700" y="2571751"/>
            <a:ext cx="1758375" cy="1758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0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1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4"/>
          <p:cNvSpPr txBox="1"/>
          <p:nvPr>
            <p:ph type="title"/>
          </p:nvPr>
        </p:nvSpPr>
        <p:spPr>
          <a:xfrm>
            <a:off x="-12125" y="-116425"/>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t>A Vision for the Future</a:t>
            </a:r>
            <a:endParaRPr>
              <a:latin typeface="EB Garamond"/>
              <a:ea typeface="EB Garamond"/>
              <a:cs typeface="EB Garamond"/>
              <a:sym typeface="EB Garamond"/>
            </a:endParaRPr>
          </a:p>
        </p:txBody>
      </p:sp>
      <p:sp>
        <p:nvSpPr>
          <p:cNvPr id="130" name="Google Shape;130;p14"/>
          <p:cNvSpPr txBox="1"/>
          <p:nvPr/>
        </p:nvSpPr>
        <p:spPr>
          <a:xfrm>
            <a:off x="424425" y="923975"/>
            <a:ext cx="8233800" cy="3573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434343"/>
              </a:buClr>
              <a:buSzPts val="1700"/>
              <a:buFont typeface="Barlow"/>
              <a:buChar char="●"/>
            </a:pPr>
            <a:r>
              <a:rPr i="1" lang="en" sz="1700">
                <a:solidFill>
                  <a:srgbClr val="434343"/>
                </a:solidFill>
                <a:latin typeface="Barlow"/>
                <a:ea typeface="Barlow"/>
                <a:cs typeface="Barlow"/>
                <a:sym typeface="Barlow"/>
              </a:rPr>
              <a:t>Vision Statement Process</a:t>
            </a:r>
            <a:endParaRPr i="1" sz="1700">
              <a:solidFill>
                <a:srgbClr val="434343"/>
              </a:solidFill>
              <a:latin typeface="Barlow"/>
              <a:ea typeface="Barlow"/>
              <a:cs typeface="Barlow"/>
              <a:sym typeface="Barlow"/>
            </a:endParaRPr>
          </a:p>
          <a:p>
            <a:pPr indent="-336550" lvl="1" marL="914400" rtl="0" algn="l">
              <a:spcBef>
                <a:spcPts val="0"/>
              </a:spcBef>
              <a:spcAft>
                <a:spcPts val="0"/>
              </a:spcAft>
              <a:buClr>
                <a:srgbClr val="434343"/>
              </a:buClr>
              <a:buSzPts val="1700"/>
              <a:buFont typeface="Barlow"/>
              <a:buChar char="○"/>
            </a:pPr>
            <a:r>
              <a:rPr i="1" lang="en" sz="1700">
                <a:solidFill>
                  <a:srgbClr val="434343"/>
                </a:solidFill>
                <a:latin typeface="Barlow"/>
                <a:ea typeface="Barlow"/>
                <a:cs typeface="Barlow"/>
                <a:sym typeface="Barlow"/>
              </a:rPr>
              <a:t>Reviewed user personas and value proposition canvas</a:t>
            </a:r>
            <a:endParaRPr i="1" sz="1700">
              <a:solidFill>
                <a:srgbClr val="434343"/>
              </a:solidFill>
              <a:latin typeface="Barlow"/>
              <a:ea typeface="Barlow"/>
              <a:cs typeface="Barlow"/>
              <a:sym typeface="Barlow"/>
            </a:endParaRPr>
          </a:p>
          <a:p>
            <a:pPr indent="-336550" lvl="1" marL="914400" rtl="0" algn="l">
              <a:spcBef>
                <a:spcPts val="0"/>
              </a:spcBef>
              <a:spcAft>
                <a:spcPts val="0"/>
              </a:spcAft>
              <a:buClr>
                <a:srgbClr val="434343"/>
              </a:buClr>
              <a:buSzPts val="1700"/>
              <a:buFont typeface="Barlow"/>
              <a:buChar char="○"/>
            </a:pPr>
            <a:r>
              <a:rPr i="1" lang="en" sz="1700">
                <a:solidFill>
                  <a:srgbClr val="434343"/>
                </a:solidFill>
                <a:latin typeface="Barlow"/>
                <a:ea typeface="Barlow"/>
                <a:cs typeface="Barlow"/>
                <a:sym typeface="Barlow"/>
              </a:rPr>
              <a:t>Needed to be timeless verbiage, opening opportunity for further expansion</a:t>
            </a:r>
            <a:endParaRPr i="1" sz="1700">
              <a:solidFill>
                <a:srgbClr val="434343"/>
              </a:solidFill>
              <a:latin typeface="Barlow"/>
              <a:ea typeface="Barlow"/>
              <a:cs typeface="Barlow"/>
              <a:sym typeface="Barlow"/>
            </a:endParaRPr>
          </a:p>
          <a:p>
            <a:pPr indent="-336550" lvl="1" marL="914400" rtl="0" algn="l">
              <a:spcBef>
                <a:spcPts val="0"/>
              </a:spcBef>
              <a:spcAft>
                <a:spcPts val="0"/>
              </a:spcAft>
              <a:buClr>
                <a:srgbClr val="434343"/>
              </a:buClr>
              <a:buSzPts val="1700"/>
              <a:buFont typeface="Barlow"/>
              <a:buChar char="○"/>
            </a:pPr>
            <a:r>
              <a:rPr i="1" lang="en" sz="1700">
                <a:solidFill>
                  <a:srgbClr val="434343"/>
                </a:solidFill>
                <a:latin typeface="Barlow"/>
                <a:ea typeface="Barlow"/>
                <a:cs typeface="Barlow"/>
                <a:sym typeface="Barlow"/>
              </a:rPr>
              <a:t>Needed to communicate our users’ feelings</a:t>
            </a:r>
            <a:endParaRPr i="1" sz="1700">
              <a:solidFill>
                <a:srgbClr val="434343"/>
              </a:solidFill>
              <a:latin typeface="Barlow"/>
              <a:ea typeface="Barlow"/>
              <a:cs typeface="Barlow"/>
              <a:sym typeface="Barlow"/>
            </a:endParaRPr>
          </a:p>
          <a:p>
            <a:pPr indent="0" lvl="0" marL="0" rtl="0" algn="ctr">
              <a:spcBef>
                <a:spcPts val="800"/>
              </a:spcBef>
              <a:spcAft>
                <a:spcPts val="0"/>
              </a:spcAft>
              <a:buNone/>
            </a:pPr>
            <a:r>
              <a:t/>
            </a:r>
            <a:endParaRPr b="1" i="1" sz="1700">
              <a:solidFill>
                <a:srgbClr val="434343"/>
              </a:solidFill>
              <a:latin typeface="Barlow"/>
              <a:ea typeface="Barlow"/>
              <a:cs typeface="Barlow"/>
              <a:sym typeface="Barlow"/>
            </a:endParaRPr>
          </a:p>
          <a:p>
            <a:pPr indent="0" lvl="0" marL="0" rtl="0" algn="ctr">
              <a:spcBef>
                <a:spcPts val="800"/>
              </a:spcBef>
              <a:spcAft>
                <a:spcPts val="0"/>
              </a:spcAft>
              <a:buNone/>
            </a:pPr>
            <a:r>
              <a:rPr b="1" i="1" lang="en" sz="1700">
                <a:solidFill>
                  <a:srgbClr val="434343"/>
                </a:solidFill>
                <a:latin typeface="Barlow"/>
                <a:ea typeface="Barlow"/>
                <a:cs typeface="Barlow"/>
                <a:sym typeface="Barlow"/>
              </a:rPr>
              <a:t>“Enchanting readers with a world of knowledge they can experience together, anytime, anywhere.”</a:t>
            </a:r>
            <a:endParaRPr b="1" i="1" sz="1700">
              <a:solidFill>
                <a:srgbClr val="434343"/>
              </a:solidFill>
              <a:latin typeface="Barlow"/>
              <a:ea typeface="Barlow"/>
              <a:cs typeface="Barlow"/>
              <a:sym typeface="Barlow"/>
            </a:endParaRPr>
          </a:p>
          <a:p>
            <a:pPr indent="0" lvl="0" marL="0" rtl="0" algn="l">
              <a:spcBef>
                <a:spcPts val="800"/>
              </a:spcBef>
              <a:spcAft>
                <a:spcPts val="800"/>
              </a:spcAft>
              <a:buNone/>
            </a:pPr>
            <a:r>
              <a:t/>
            </a:r>
            <a:endParaRPr sz="1200">
              <a:solidFill>
                <a:srgbClr val="434343"/>
              </a:solidFill>
            </a:endParaRPr>
          </a:p>
        </p:txBody>
      </p:sp>
      <p:pic>
        <p:nvPicPr>
          <p:cNvPr id="131" name="Google Shape;131;p14"/>
          <p:cNvPicPr preferRelativeResize="0"/>
          <p:nvPr/>
        </p:nvPicPr>
        <p:blipFill>
          <a:blip r:embed="rId3">
            <a:alphaModFix/>
          </a:blip>
          <a:stretch>
            <a:fillRect/>
          </a:stretch>
        </p:blipFill>
        <p:spPr>
          <a:xfrm>
            <a:off x="3353990" y="3212500"/>
            <a:ext cx="2374675" cy="1580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1000"/>
                                        <p:tgtEl>
                                          <p:spTgt spid="1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animEffect filter="fade" transition="in">
                                      <p:cBhvr>
                                        <p:cTn dur="1000"/>
                                        <p:tgtEl>
                                          <p:spTgt spid="1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animEffect filter="fade" transition="in">
                                      <p:cBhvr>
                                        <p:cTn dur="1000"/>
                                        <p:tgtEl>
                                          <p:spTgt spid="1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