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A1B5F5-A040-45CC-85AA-12884B2CCED7}">
  <a:tblStyle styleId="{6BA1B5F5-A040-45CC-85AA-12884B2CCE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d8727ffd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d8727ffd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5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5063108" y="1313285"/>
            <a:ext cx="3459716" cy="2670463"/>
            <a:chOff x="3553042" y="1657806"/>
            <a:chExt cx="3461100" cy="2671532"/>
          </a:xfrm>
        </p:grpSpPr>
        <p:sp>
          <p:nvSpPr>
            <p:cNvPr id="71" name="Google Shape;71;p15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79" name="Google Shape;79;p15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 flipH="1">
            <a:off x="5156273" y="1401826"/>
            <a:ext cx="3268500" cy="1812900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83" name="Google Shape;83;p15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Google Shape;9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7" name="Google Shape;9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5" name="Google Shape;10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4" name="Google Shape;11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4" name="Google Shape;12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1" name="Google Shape;13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2550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23"/>
          <p:cNvGrpSpPr/>
          <p:nvPr/>
        </p:nvGrpSpPr>
        <p:grpSpPr>
          <a:xfrm>
            <a:off x="830392" y="1953256"/>
            <a:ext cx="745763" cy="45826"/>
            <a:chOff x="4580561" y="2589004"/>
            <a:chExt cx="1064464" cy="25200"/>
          </a:xfrm>
        </p:grpSpPr>
        <p:sp>
          <p:nvSpPr>
            <p:cNvPr id="138" name="Google Shape;138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3"/>
          <p:cNvSpPr txBox="1"/>
          <p:nvPr>
            <p:ph type="title"/>
          </p:nvPr>
        </p:nvSpPr>
        <p:spPr>
          <a:xfrm>
            <a:off x="730000" y="2080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724950" y="3923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45" name="Google Shape;145;p24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8" name="Google Shape;148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8" name="Google Shape;158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69" name="Google Shape;169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311700" y="283412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Management Bootcamp, M4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&lt;Zara Rahman&gt;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93300" y="2192250"/>
            <a:ext cx="19044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Marriam</a:t>
            </a:r>
            <a:endParaRPr sz="3000"/>
          </a:p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325850" y="2826125"/>
            <a:ext cx="18393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she/her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0" y="320775"/>
            <a:ext cx="1440199" cy="1440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30"/>
          <p:cNvGraphicFramePr/>
          <p:nvPr/>
        </p:nvGraphicFramePr>
        <p:xfrm>
          <a:off x="2675150" y="1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{6BA1B5F5-A040-45CC-85AA-12884B2CCED7}</a:tableStyleId>
              </a:tblPr>
              <a:tblGrid>
                <a:gridCol w="1768475"/>
                <a:gridCol w="4561125"/>
              </a:tblGrid>
              <a:tr h="14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Additional Background (occupation, education level, roles outside of work)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Has balloon decor business with her husband called “The Balloon Factory”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Makes $48,000 a year in salary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Bachelor’s Degree 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Likes to travel during off time 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DINK - dual income no kids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Researches travel deals for fun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Family oriented</a:t>
                      </a:r>
                      <a:endParaRPr sz="12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1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Experience Level/Skills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Entrepreneurial 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Creative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Organized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Building relationships and networking 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Somewhat technologically savvy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Goals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Wants to prove you don’t need a high salary to have </a:t>
                      </a:r>
                      <a:r>
                        <a:rPr lang="en" sz="1200"/>
                        <a:t>meaningful</a:t>
                      </a:r>
                      <a:r>
                        <a:rPr lang="en" sz="1200"/>
                        <a:t> and memorable travel </a:t>
                      </a:r>
                      <a:r>
                        <a:rPr lang="en" sz="1200"/>
                        <a:t>experiences</a:t>
                      </a:r>
                      <a:r>
                        <a:rPr lang="en" sz="1200"/>
                        <a:t> 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Travel the world on a budget before having children with her husband</a:t>
                      </a:r>
                      <a:endParaRPr sz="1200"/>
                    </a:p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Wants her small business to take off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3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Tagline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7640" lvl="0" marL="3200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I could be working a normal, stable job, but I value challenging myself. I want to be in control of my life and my experiences.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Quotes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“I do all the research on traveling by </a:t>
                      </a:r>
                      <a:r>
                        <a:rPr lang="en" sz="1200"/>
                        <a:t>myself, and organize everything. I create my own itineraries, and even love doing it for other people.”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“I am so stressed out all the time with running my small business, my breaks aren’t really structured. I really want the breaks I do take to be enriching and exciting.”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Product Interaction (frequency of use, preferred device, etc.)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Frequency of use: high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Preferred device: laptop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Brand loyalty: high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