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0" r:id="rId5"/>
    <p:sldId id="265" r:id="rId6"/>
    <p:sldId id="266" r:id="rId7"/>
    <p:sldId id="263" r:id="rId8"/>
    <p:sldId id="261" r:id="rId9"/>
    <p:sldId id="259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a Sari" initials="ZS" lastIdx="1" clrIdx="0">
    <p:extLst>
      <p:ext uri="{19B8F6BF-5375-455C-9EA6-DF929625EA0E}">
        <p15:presenceInfo xmlns:p15="http://schemas.microsoft.com/office/powerpoint/2012/main" userId="52fd9b9b718e7a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2"/>
    <p:restoredTop sz="94507"/>
  </p:normalViewPr>
  <p:slideViewPr>
    <p:cSldViewPr snapToGrid="0" snapToObjects="1">
      <p:cViewPr varScale="1">
        <p:scale>
          <a:sx n="86" d="100"/>
          <a:sy n="86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 Sari" userId="52fd9b9b718e7aad" providerId="LiveId" clId="{FE5C5D9A-9341-BF4A-B4FC-9E4E0E086BE2}"/>
    <pc:docChg chg="delSld">
      <pc:chgData name="Zara Sari" userId="52fd9b9b718e7aad" providerId="LiveId" clId="{FE5C5D9A-9341-BF4A-B4FC-9E4E0E086BE2}" dt="2021-06-25T14:52:47.086" v="0" actId="2696"/>
      <pc:docMkLst>
        <pc:docMk/>
      </pc:docMkLst>
      <pc:sldChg chg="del">
        <pc:chgData name="Zara Sari" userId="52fd9b9b718e7aad" providerId="LiveId" clId="{FE5C5D9A-9341-BF4A-B4FC-9E4E0E086BE2}" dt="2021-06-25T14:52:47.086" v="0" actId="2696"/>
        <pc:sldMkLst>
          <pc:docMk/>
          <pc:sldMk cId="12837539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E769-6E96-874E-8F03-67324C4F5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3AFC2-3441-DA42-B226-7ACF5B955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28A4-D4DB-244B-A69E-10ABACAF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E9B6-4792-A841-9D2A-516B7E18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F193-142E-854B-9B54-D12FC835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9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88A4-FAD0-AC48-949F-EA224C3F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ABEFD-D3C1-6A4D-B68E-5A1372A62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ABC0-3760-EB43-A696-33DAEA08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EEC13-4D0D-0446-9FD5-2E058828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D800-FB91-F741-8DB6-C58BCD51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3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CACB9-024F-9D42-96C8-5FEA6DC36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5F420-D7EE-A642-B662-E0361EB3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5E50-90F1-E64C-AB35-74960A0B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7AED-886B-E242-BDCF-4C8EF308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26B5C-9940-A74C-9EE0-76998A1A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63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47EC-0C6C-B645-86C9-9FEB1B50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1579-027A-504E-B86F-8CB88EE2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46CA7-C341-244D-8E56-4243590B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3EF82-A92E-1F47-8A82-95BB739C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7AB6-01C8-9E4D-B932-72AF980C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6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0745-90FA-5041-908D-8372A20F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E0AC-04DA-8545-8C97-73F96EF29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1CB63-9167-8445-9015-67A056A7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BC747-8684-9C4A-8EDC-DCA20BA4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4E0B-ACF8-C64B-81E1-ED6F0527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2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7F40-0BB0-814D-AA8B-A91ACA5E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89F1-3F9C-CC49-8817-A64E027AD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306CE-07EA-F94C-83FD-7A7C4BA66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D2D4D-0A39-F540-894E-60125228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55971-447C-E84E-A4E9-9C77856A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F2902-6198-9B45-A81E-7F6CE950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0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533B-05FE-354C-9FB8-EF78ED64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89C2A-61C3-D641-A1CC-A5F67703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ACC4-8E2C-7E4A-B089-2099DC9C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C6F35-B532-D344-8FF6-0E762DDFE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8AA8D-42F4-9742-BE91-F4F263DE0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898BE-48B4-0546-BC38-406AB3F3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56D3B-A458-D04F-A861-1C95889B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165F4-656D-C549-B889-94D76EA6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1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4324-0EE1-EE4E-A946-C9A23E7F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FB2B3-C161-B840-9B85-8327FEB9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A28C7-4FD8-F147-9CC2-654D84EC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B95ED-6AA6-A944-A516-C5F3530B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8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9FCF5-EFAA-3C44-ADBD-EA9F142B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68FA4-67A4-0741-952A-7B094F1C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FFE4-EEA5-034A-92FB-FAD0D179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0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A880-9B64-6B4B-B582-C6AE1C3F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4723-73C2-8545-969D-5CEBA0CE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F7BA4-C409-B144-ADA0-B22BB2546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673BC-6F46-CF40-B65D-32A3F44A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914D-6302-6C44-965C-1C402972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801CD-D4E5-EF42-8731-5508C753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2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9A26-2071-CD4C-BC19-99AEFB9D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54C8B-127D-BD49-A6EC-7D6D8A20C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1CCA-3046-2A4C-A5AB-F6CE69719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0DB60-57F2-D44E-B084-4CE99D71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11982-86D3-9B41-9ACE-547C8517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0A40-231B-EF48-9ACE-7E017902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1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D2752-A55F-C846-B8FE-8E18E90F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A96F5-A64B-3E40-B202-BCB0FB6A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6E36A-0249-D147-8115-CE020C8A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EEFB-0D2D-844B-A683-E37744407732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E26A-1177-5F4F-A281-EB01F1777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C882-2E2B-2D4C-8CD6-30FEDE69B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15E1-D863-1D47-B0D6-1E10773CE3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2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2348-2C96-1742-BACE-D7B1FF516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Prediction of Residual Tumour in Breast-Conserving Therapy</a:t>
            </a:r>
          </a:p>
        </p:txBody>
      </p:sp>
    </p:spTree>
    <p:extLst>
      <p:ext uri="{BB962C8B-B14F-4D97-AF65-F5344CB8AC3E}">
        <p14:creationId xmlns:p14="http://schemas.microsoft.com/office/powerpoint/2010/main" val="304924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5F26-AD62-5041-89CB-FD8EFF01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Log-odds plot by Age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3D0AF75-F028-224B-945E-F06AAC8C0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40" y="2210982"/>
            <a:ext cx="75311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7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72AA-B595-9E40-9872-4057D71A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Log-odds plot by Tumour Size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CADE5D-71B1-E241-B56B-A284858296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229644"/>
            <a:ext cx="74295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2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6D00-6DD1-0E4B-BC42-6A30BB98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Fitted plot of Re-excision by Tumour Size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F971670-EC44-E148-B7C4-8CD07C2D40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690688"/>
            <a:ext cx="4927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8104A1-8ED1-AF4D-983E-862A02CB63ED}"/>
              </a:ext>
            </a:extLst>
          </p:cNvPr>
          <p:cNvSpPr/>
          <p:nvPr/>
        </p:nvSpPr>
        <p:spPr>
          <a:xfrm>
            <a:off x="498764" y="2169676"/>
            <a:ext cx="4555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- The lower </a:t>
            </a:r>
            <a:r>
              <a:rPr lang="en-GB" dirty="0" err="1"/>
              <a:t>tumor</a:t>
            </a:r>
            <a:r>
              <a:rPr lang="en-GB" dirty="0"/>
              <a:t> sizes are associated with value 0 for Re-excision</a:t>
            </a:r>
          </a:p>
          <a:p>
            <a:r>
              <a:rPr lang="en-GB" dirty="0"/>
              <a:t>- </a:t>
            </a:r>
            <a:r>
              <a:rPr lang="en-GB" dirty="0" err="1"/>
              <a:t>Tumor</a:t>
            </a:r>
            <a:r>
              <a:rPr lang="en-GB" dirty="0"/>
              <a:t> sizes of over 55 are associated with value of 1 for Re-</a:t>
            </a:r>
            <a:r>
              <a:rPr lang="en-GB" dirty="0" err="1"/>
              <a:t>exicision</a:t>
            </a:r>
            <a:r>
              <a:rPr lang="en-GB" dirty="0"/>
              <a:t>.</a:t>
            </a:r>
          </a:p>
          <a:p>
            <a:r>
              <a:rPr lang="en-GB" dirty="0"/>
              <a:t>- The confidence interval gets wider as the value of the predictor increases. The wide interval is partly due to the small amount of data for larger </a:t>
            </a:r>
            <a:r>
              <a:rPr lang="en-GB" dirty="0" err="1"/>
              <a:t>tumor</a:t>
            </a:r>
            <a:r>
              <a:rPr lang="en-GB" dirty="0"/>
              <a:t> size.</a:t>
            </a:r>
          </a:p>
        </p:txBody>
      </p:sp>
    </p:spTree>
    <p:extLst>
      <p:ext uri="{BB962C8B-B14F-4D97-AF65-F5344CB8AC3E}">
        <p14:creationId xmlns:p14="http://schemas.microsoft.com/office/powerpoint/2010/main" val="139931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514E-D38E-634A-B16F-93B1DAEC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Fitted plot of Re-excision by Age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7A0B3FD-F021-C44D-B2AB-6135EB7EE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24" y="2267532"/>
            <a:ext cx="4978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84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D464-A668-834A-BFAF-B2B49B3A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E0CB-8854-0B48-9F0B-A0481483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Data Size: 500 rows x 9 columns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Outcome: Re-excision (0 or 1)</a:t>
            </a:r>
          </a:p>
          <a:p>
            <a:pPr marL="0" indent="0">
              <a:buNone/>
            </a:pPr>
            <a:r>
              <a:rPr lang="en-GB" dirty="0"/>
              <a:t>Predictors:</a:t>
            </a:r>
          </a:p>
          <a:p>
            <a:pPr marL="0" indent="0">
              <a:buNone/>
            </a:pPr>
            <a:r>
              <a:rPr lang="en-GB" dirty="0"/>
              <a:t>	Age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tomour</a:t>
            </a:r>
            <a:r>
              <a:rPr lang="en-GB" dirty="0"/>
              <a:t> Size</a:t>
            </a:r>
          </a:p>
          <a:p>
            <a:pPr marL="0" indent="0">
              <a:buNone/>
            </a:pPr>
            <a:r>
              <a:rPr lang="en-GB" dirty="0"/>
              <a:t>	Histology (0: none, 1: Invasive-duct/ductal-lob.)</a:t>
            </a:r>
          </a:p>
          <a:p>
            <a:pPr marL="0" indent="0">
              <a:buNone/>
            </a:pPr>
            <a:r>
              <a:rPr lang="en-GB" dirty="0"/>
              <a:t>	Multifocality (0: no, 1: yes)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Accomp</a:t>
            </a:r>
            <a:r>
              <a:rPr lang="en-GB" dirty="0"/>
              <a:t>. In situ (0: no, 1:DCIS and LCIS)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Lymphovascular</a:t>
            </a:r>
            <a:r>
              <a:rPr lang="en-GB" dirty="0"/>
              <a:t> Invasion (0: no, 1: yes)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Estrogen</a:t>
            </a:r>
            <a:r>
              <a:rPr lang="en-GB" dirty="0"/>
              <a:t>-receptor (0:no, 1: yes)</a:t>
            </a:r>
          </a:p>
          <a:p>
            <a:pPr marL="0" indent="0">
              <a:buNone/>
            </a:pPr>
            <a:r>
              <a:rPr lang="en-GB" dirty="0"/>
              <a:t>	Progesterone-receptor (0: no, 1: yes)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Aim: Understanding probability of re-excision after the initial surgery</a:t>
            </a:r>
          </a:p>
        </p:txBody>
      </p:sp>
    </p:spTree>
    <p:extLst>
      <p:ext uri="{BB962C8B-B14F-4D97-AF65-F5344CB8AC3E}">
        <p14:creationId xmlns:p14="http://schemas.microsoft.com/office/powerpoint/2010/main" val="137102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74F7-E053-8E4B-B8CF-FECC0EE2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FB32A37-E989-9B45-A72C-8F4C407CB9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7895"/>
            <a:ext cx="48768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23AF43-168C-9B45-8F4E-A3A616128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2" y="1947895"/>
            <a:ext cx="49149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315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9A2B-1C4D-A249-8BB3-3E1FC11D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33F68FA3-F84B-C244-ACAF-FCBDCBD3F1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62375"/>
            <a:ext cx="55626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28D0884-FC30-354A-8157-AC04BE016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90688"/>
            <a:ext cx="55626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3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01238FB4-98AF-0941-90E6-072885C96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85623"/>
            <a:ext cx="49403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BE9546-2BEF-A649-9957-3A082337DCDA}"/>
              </a:ext>
            </a:extLst>
          </p:cNvPr>
          <p:cNvSpPr/>
          <p:nvPr/>
        </p:nvSpPr>
        <p:spPr>
          <a:xfrm>
            <a:off x="4184471" y="4332349"/>
            <a:ext cx="1051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144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A6C38-AA07-1946-B468-0F4BCE635895}"/>
              </a:ext>
            </a:extLst>
          </p:cNvPr>
          <p:cNvSpPr/>
          <p:nvPr/>
        </p:nvSpPr>
        <p:spPr>
          <a:xfrm>
            <a:off x="2153076" y="2937637"/>
            <a:ext cx="731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356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F8DF8-3B5B-C744-84FA-3D79B3EF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charts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98581D08-9DDF-5A4E-800D-31500051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5623"/>
            <a:ext cx="49403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BD2C8A-853B-EE40-8016-BAF130E00F88}"/>
              </a:ext>
            </a:extLst>
          </p:cNvPr>
          <p:cNvSpPr/>
          <p:nvPr/>
        </p:nvSpPr>
        <p:spPr>
          <a:xfrm>
            <a:off x="9513082" y="2752971"/>
            <a:ext cx="7669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295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8C6DE-7538-8749-BE90-1E1B5989FB34}"/>
              </a:ext>
            </a:extLst>
          </p:cNvPr>
          <p:cNvSpPr/>
          <p:nvPr/>
        </p:nvSpPr>
        <p:spPr>
          <a:xfrm>
            <a:off x="7487076" y="3740237"/>
            <a:ext cx="731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205</a:t>
            </a:r>
          </a:p>
        </p:txBody>
      </p:sp>
    </p:spTree>
    <p:extLst>
      <p:ext uri="{BB962C8B-B14F-4D97-AF65-F5344CB8AC3E}">
        <p14:creationId xmlns:p14="http://schemas.microsoft.com/office/powerpoint/2010/main" val="54142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9471-DF2B-CB45-8D55-3F7306DE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3900" y="909710"/>
            <a:ext cx="10515600" cy="1325563"/>
          </a:xfrm>
        </p:spPr>
        <p:txBody>
          <a:bodyPr/>
          <a:lstStyle/>
          <a:p>
            <a:r>
              <a:rPr lang="en-GB" dirty="0"/>
              <a:t>Percentages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CD2C69-0D7C-C347-BF7E-6D969E95B8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7185"/>
            <a:ext cx="4851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ADDFB36-F465-B24E-9873-12D23FDC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97185"/>
            <a:ext cx="4851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BB6E-0E60-2843-B941-68D54070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Box-plot 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6B29761-31B0-D64D-86FD-9123CE41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46" y="2314606"/>
            <a:ext cx="5084106" cy="417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E6170AC-F17E-1348-A3A6-27D22A7A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1673"/>
            <a:ext cx="5154892" cy="427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092304-ECE8-D647-AE84-5BFB6818D89E}"/>
              </a:ext>
            </a:extLst>
          </p:cNvPr>
          <p:cNvSpPr/>
          <p:nvPr/>
        </p:nvSpPr>
        <p:spPr>
          <a:xfrm>
            <a:off x="843848" y="1383522"/>
            <a:ext cx="9934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GB" sz="1500" dirty="0"/>
              <a:t>The box plot shows how a feature's values spread out for each class. It's a compact representation of the distribution, showing the extreme high value, upper quartile, median, lower quartile and extreme low value.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229776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8136-FD27-1C4A-AD3E-ACF7DD83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97C553-8ABD-484F-A543-E41F9FFF8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317" y="1825625"/>
            <a:ext cx="4825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5339-ED6B-3742-99E8-C8C4C4EA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</a:t>
            </a:r>
            <a:r>
              <a:rPr lang="en-GB" dirty="0" err="1"/>
              <a:t>Modeling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49C3-95A9-0040-884A-8675BCF5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47" y="1755860"/>
            <a:ext cx="4897676" cy="1673140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model = </a:t>
            </a:r>
            <a:r>
              <a:rPr lang="en-GB" sz="2000" dirty="0" err="1"/>
              <a:t>sm.GLM.from_formula</a:t>
            </a:r>
            <a:r>
              <a:rPr lang="en-GB" sz="2000" dirty="0"/>
              <a:t>("RE ~ hist + age + </a:t>
            </a:r>
            <a:r>
              <a:rPr lang="en-GB" sz="2000" dirty="0" err="1"/>
              <a:t>tumorsize</a:t>
            </a:r>
            <a:r>
              <a:rPr lang="en-GB" sz="2000" dirty="0"/>
              <a:t> + </a:t>
            </a:r>
            <a:r>
              <a:rPr lang="en-GB" sz="2000" dirty="0" err="1"/>
              <a:t>accinsitu</a:t>
            </a:r>
            <a:r>
              <a:rPr lang="en-GB" sz="2000" dirty="0"/>
              <a:t> + </a:t>
            </a:r>
            <a:r>
              <a:rPr lang="en-GB" sz="2000" dirty="0" err="1"/>
              <a:t>lymphinv</a:t>
            </a:r>
            <a:r>
              <a:rPr lang="en-GB" sz="2000" dirty="0"/>
              <a:t>  -1 ", family = </a:t>
            </a:r>
            <a:r>
              <a:rPr lang="en-GB" sz="2000" dirty="0" err="1"/>
              <a:t>sm.families.Binomial</a:t>
            </a:r>
            <a:r>
              <a:rPr lang="en-GB" sz="2000" dirty="0"/>
              <a:t>(), data=data)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F3576-3015-CA44-8668-16175A25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99" y="1658059"/>
            <a:ext cx="5586117" cy="2005618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B981EFF-94EB-344F-B328-871621D77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739" y="3728849"/>
            <a:ext cx="6950320" cy="23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1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289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Prediction of Residual Tumour in Breast-Conserving Therapy</vt:lpstr>
      <vt:lpstr>Variables</vt:lpstr>
      <vt:lpstr>Exploratory Data Analysis</vt:lpstr>
      <vt:lpstr>Exploratory Data Analysis</vt:lpstr>
      <vt:lpstr>Frequency charts</vt:lpstr>
      <vt:lpstr>Percentages</vt:lpstr>
      <vt:lpstr>Box-plot </vt:lpstr>
      <vt:lpstr>Correlation Plot</vt:lpstr>
      <vt:lpstr>Statistical Modeling</vt:lpstr>
      <vt:lpstr>Log-odds plot by Age</vt:lpstr>
      <vt:lpstr>Log-odds plot by Tumour Size</vt:lpstr>
      <vt:lpstr>Fitted plot of Re-excision by Tumour Size</vt:lpstr>
      <vt:lpstr>Fitted plot of Re-excision by 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Zara Sari</dc:creator>
  <cp:lastModifiedBy>Zara Sari</cp:lastModifiedBy>
  <cp:revision>9</cp:revision>
  <dcterms:created xsi:type="dcterms:W3CDTF">2021-06-24T14:47:22Z</dcterms:created>
  <dcterms:modified xsi:type="dcterms:W3CDTF">2021-06-25T14:53:17Z</dcterms:modified>
</cp:coreProperties>
</file>