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80" r:id="rId9"/>
    <p:sldId id="262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10783D-BD6B-49B5-A8C4-BD1C8602B25C}">
  <a:tblStyle styleId="{2F10783D-BD6B-49B5-A8C4-BD1C8602B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3"/>
    <p:restoredTop sz="71652"/>
  </p:normalViewPr>
  <p:slideViewPr>
    <p:cSldViewPr snapToGrid="0" snapToObjects="1">
      <p:cViewPr>
        <p:scale>
          <a:sx n="108" d="100"/>
          <a:sy n="108" d="100"/>
        </p:scale>
        <p:origin x="1384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BF183-BDC8-644D-A1E2-9F23C869EABB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634C8-1C92-E543-B019-DE1A84AF6A46}">
      <dgm:prSet phldrT="[Text]"/>
      <dgm:spPr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Tests therapeutic over or under expression</a:t>
          </a:r>
          <a:endParaRPr lang="en-US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gm:t>
    </dgm:pt>
    <dgm:pt modelId="{D7E3ED7F-55A7-5A47-B6CD-1738A3D8907B}" type="parTrans" cxnId="{316003A1-559D-3E42-98EB-8B8CEDED9BC4}">
      <dgm:prSet/>
      <dgm:spPr/>
      <dgm:t>
        <a:bodyPr/>
        <a:lstStyle/>
        <a:p>
          <a:endParaRPr lang="en-US"/>
        </a:p>
      </dgm:t>
    </dgm:pt>
    <dgm:pt modelId="{C5E924BE-1722-5144-90E3-898600C32AF7}" type="sibTrans" cxnId="{316003A1-559D-3E42-98EB-8B8CEDED9BC4}">
      <dgm:prSet/>
      <dgm:spPr/>
      <dgm:t>
        <a:bodyPr/>
        <a:lstStyle/>
        <a:p>
          <a:endParaRPr lang="en-US"/>
        </a:p>
      </dgm:t>
    </dgm:pt>
    <dgm:pt modelId="{8D042A9E-49DC-344A-9945-DB2DD65A9BC2}">
      <dgm:prSet phldrT="[Text]"/>
      <dgm:spPr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Diagnostic MicroRNA</a:t>
          </a:r>
          <a:endParaRPr lang="en-US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gm:t>
    </dgm:pt>
    <dgm:pt modelId="{0718981A-F600-D743-B0F5-DD5913D9EDD3}" type="parTrans" cxnId="{D1C6E5B3-D228-3C4B-BD25-CE414FF10D53}">
      <dgm:prSet/>
      <dgm:spPr/>
      <dgm:t>
        <a:bodyPr/>
        <a:lstStyle/>
        <a:p>
          <a:endParaRPr lang="en-US"/>
        </a:p>
      </dgm:t>
    </dgm:pt>
    <dgm:pt modelId="{FD75E91E-3442-FC49-9213-D873BEB3C1E2}" type="sibTrans" cxnId="{D1C6E5B3-D228-3C4B-BD25-CE414FF10D53}">
      <dgm:prSet/>
      <dgm:spPr/>
      <dgm:t>
        <a:bodyPr/>
        <a:lstStyle/>
        <a:p>
          <a:endParaRPr lang="en-US"/>
        </a:p>
      </dgm:t>
    </dgm:pt>
    <dgm:pt modelId="{97964AD1-BA3B-3E4B-B71A-0059E644BAED}">
      <dgm:prSet phldrT="[Text]"/>
      <dgm:spPr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Computer Modelling to find biomarkers</a:t>
          </a:r>
          <a:endParaRPr lang="en-US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gm:t>
    </dgm:pt>
    <dgm:pt modelId="{5A966239-932D-BA45-A247-9C004D1589C5}" type="parTrans" cxnId="{64EB260A-EF9D-584F-A918-F3087BB2F785}">
      <dgm:prSet/>
      <dgm:spPr/>
      <dgm:t>
        <a:bodyPr/>
        <a:lstStyle/>
        <a:p>
          <a:endParaRPr lang="en-US"/>
        </a:p>
      </dgm:t>
    </dgm:pt>
    <dgm:pt modelId="{F081B356-543C-6A4B-B263-EF28EAC99109}" type="sibTrans" cxnId="{64EB260A-EF9D-584F-A918-F3087BB2F785}">
      <dgm:prSet/>
      <dgm:spPr/>
      <dgm:t>
        <a:bodyPr/>
        <a:lstStyle/>
        <a:p>
          <a:endParaRPr lang="en-US"/>
        </a:p>
      </dgm:t>
    </dgm:pt>
    <dgm:pt modelId="{5A9F8D8F-A9FE-D549-8BB3-46255A89F474}" type="pres">
      <dgm:prSet presAssocID="{BBCBF183-BDC8-644D-A1E2-9F23C869EA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B868D1-5D85-1D4D-AF9B-E77275416A22}" type="pres">
      <dgm:prSet presAssocID="{D1C634C8-1C92-E543-B019-DE1A84AF6A4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BFB37-CDDB-3C48-BA2D-AE8FABE39833}" type="pres">
      <dgm:prSet presAssocID="{C5E924BE-1722-5144-90E3-898600C32AF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0401647-1B85-3F44-A6DB-C0AECBBA47FD}" type="pres">
      <dgm:prSet presAssocID="{C5E924BE-1722-5144-90E3-898600C32AF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47E44D9-8704-ED45-8CB1-B667EB0D5DA0}" type="pres">
      <dgm:prSet presAssocID="{8D042A9E-49DC-344A-9945-DB2DD65A9BC2}" presName="node" presStyleLbl="node1" presStyleIdx="1" presStyleCnt="3" custRadScaleRad="103238" custRadScaleInc="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29F87-9735-6C44-9AD4-8DEBADE5B676}" type="pres">
      <dgm:prSet presAssocID="{FD75E91E-3442-FC49-9213-D873BEB3C1E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94F44BF-C3C1-A145-99AF-DAEF996AF365}" type="pres">
      <dgm:prSet presAssocID="{FD75E91E-3442-FC49-9213-D873BEB3C1E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A5F762-4012-B74D-A022-C1F25042B67C}" type="pres">
      <dgm:prSet presAssocID="{97964AD1-BA3B-3E4B-B71A-0059E644BA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DAAB0-D5C1-5047-BC7B-0074C2E40F63}" type="pres">
      <dgm:prSet presAssocID="{F081B356-543C-6A4B-B263-EF28EAC9910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E9C9F6-1A14-0C42-B538-3749F3A02A8C}" type="pres">
      <dgm:prSet presAssocID="{F081B356-543C-6A4B-B263-EF28EAC9910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33F174B-0987-2A42-9B81-D09F134F56BC}" type="presOf" srcId="{D1C634C8-1C92-E543-B019-DE1A84AF6A46}" destId="{D5B868D1-5D85-1D4D-AF9B-E77275416A22}" srcOrd="0" destOrd="0" presId="urn:microsoft.com/office/officeart/2005/8/layout/cycle7"/>
    <dgm:cxn modelId="{2B6E9BAC-B241-D943-A069-1EB93B11E2A0}" type="presOf" srcId="{97964AD1-BA3B-3E4B-B71A-0059E644BAED}" destId="{7BA5F762-4012-B74D-A022-C1F25042B67C}" srcOrd="0" destOrd="0" presId="urn:microsoft.com/office/officeart/2005/8/layout/cycle7"/>
    <dgm:cxn modelId="{D1C6E5B3-D228-3C4B-BD25-CE414FF10D53}" srcId="{BBCBF183-BDC8-644D-A1E2-9F23C869EABB}" destId="{8D042A9E-49DC-344A-9945-DB2DD65A9BC2}" srcOrd="1" destOrd="0" parTransId="{0718981A-F600-D743-B0F5-DD5913D9EDD3}" sibTransId="{FD75E91E-3442-FC49-9213-D873BEB3C1E2}"/>
    <dgm:cxn modelId="{936E71C4-9AFF-9C4C-ACD7-68A4F99A6F69}" type="presOf" srcId="{BBCBF183-BDC8-644D-A1E2-9F23C869EABB}" destId="{5A9F8D8F-A9FE-D549-8BB3-46255A89F474}" srcOrd="0" destOrd="0" presId="urn:microsoft.com/office/officeart/2005/8/layout/cycle7"/>
    <dgm:cxn modelId="{33FA2767-9248-3445-BECA-450138C00FFC}" type="presOf" srcId="{8D042A9E-49DC-344A-9945-DB2DD65A9BC2}" destId="{E47E44D9-8704-ED45-8CB1-B667EB0D5DA0}" srcOrd="0" destOrd="0" presId="urn:microsoft.com/office/officeart/2005/8/layout/cycle7"/>
    <dgm:cxn modelId="{316003A1-559D-3E42-98EB-8B8CEDED9BC4}" srcId="{BBCBF183-BDC8-644D-A1E2-9F23C869EABB}" destId="{D1C634C8-1C92-E543-B019-DE1A84AF6A46}" srcOrd="0" destOrd="0" parTransId="{D7E3ED7F-55A7-5A47-B6CD-1738A3D8907B}" sibTransId="{C5E924BE-1722-5144-90E3-898600C32AF7}"/>
    <dgm:cxn modelId="{AF3565A3-CC5B-994B-BEFD-E68B12B89E9C}" type="presOf" srcId="{FD75E91E-3442-FC49-9213-D873BEB3C1E2}" destId="{094F44BF-C3C1-A145-99AF-DAEF996AF365}" srcOrd="1" destOrd="0" presId="urn:microsoft.com/office/officeart/2005/8/layout/cycle7"/>
    <dgm:cxn modelId="{D80A3104-E5C1-D248-8CA2-2E61A6C3CBE5}" type="presOf" srcId="{FD75E91E-3442-FC49-9213-D873BEB3C1E2}" destId="{23A29F87-9735-6C44-9AD4-8DEBADE5B676}" srcOrd="0" destOrd="0" presId="urn:microsoft.com/office/officeart/2005/8/layout/cycle7"/>
    <dgm:cxn modelId="{64EB260A-EF9D-584F-A918-F3087BB2F785}" srcId="{BBCBF183-BDC8-644D-A1E2-9F23C869EABB}" destId="{97964AD1-BA3B-3E4B-B71A-0059E644BAED}" srcOrd="2" destOrd="0" parTransId="{5A966239-932D-BA45-A247-9C004D1589C5}" sibTransId="{F081B356-543C-6A4B-B263-EF28EAC99109}"/>
    <dgm:cxn modelId="{A6467FD8-C2C5-E743-86EA-1855CAAE3F56}" type="presOf" srcId="{F081B356-543C-6A4B-B263-EF28EAC99109}" destId="{9C8DAAB0-D5C1-5047-BC7B-0074C2E40F63}" srcOrd="0" destOrd="0" presId="urn:microsoft.com/office/officeart/2005/8/layout/cycle7"/>
    <dgm:cxn modelId="{0D9A9221-3DE4-7848-82A5-1E7D8A5A5DA7}" type="presOf" srcId="{F081B356-543C-6A4B-B263-EF28EAC99109}" destId="{47E9C9F6-1A14-0C42-B538-3749F3A02A8C}" srcOrd="1" destOrd="0" presId="urn:microsoft.com/office/officeart/2005/8/layout/cycle7"/>
    <dgm:cxn modelId="{A98AC1C0-8C79-994A-90F5-B398CAECB4BA}" type="presOf" srcId="{C5E924BE-1722-5144-90E3-898600C32AF7}" destId="{C0401647-1B85-3F44-A6DB-C0AECBBA47FD}" srcOrd="1" destOrd="0" presId="urn:microsoft.com/office/officeart/2005/8/layout/cycle7"/>
    <dgm:cxn modelId="{D976FFDF-076F-2944-8CD2-C0F7CDD2DFC9}" type="presOf" srcId="{C5E924BE-1722-5144-90E3-898600C32AF7}" destId="{B33BFB37-CDDB-3C48-BA2D-AE8FABE39833}" srcOrd="0" destOrd="0" presId="urn:microsoft.com/office/officeart/2005/8/layout/cycle7"/>
    <dgm:cxn modelId="{D2D43767-5413-9D47-9DA4-211680C413A9}" type="presParOf" srcId="{5A9F8D8F-A9FE-D549-8BB3-46255A89F474}" destId="{D5B868D1-5D85-1D4D-AF9B-E77275416A22}" srcOrd="0" destOrd="0" presId="urn:microsoft.com/office/officeart/2005/8/layout/cycle7"/>
    <dgm:cxn modelId="{F701721B-6EDC-3145-8D04-5029DBBCCEBA}" type="presParOf" srcId="{5A9F8D8F-A9FE-D549-8BB3-46255A89F474}" destId="{B33BFB37-CDDB-3C48-BA2D-AE8FABE39833}" srcOrd="1" destOrd="0" presId="urn:microsoft.com/office/officeart/2005/8/layout/cycle7"/>
    <dgm:cxn modelId="{4638B661-5B26-9D41-8F3F-02F8D87D05B4}" type="presParOf" srcId="{B33BFB37-CDDB-3C48-BA2D-AE8FABE39833}" destId="{C0401647-1B85-3F44-A6DB-C0AECBBA47FD}" srcOrd="0" destOrd="0" presId="urn:microsoft.com/office/officeart/2005/8/layout/cycle7"/>
    <dgm:cxn modelId="{94FB31DC-0B67-1A46-B4EB-A7A60763CAC3}" type="presParOf" srcId="{5A9F8D8F-A9FE-D549-8BB3-46255A89F474}" destId="{E47E44D9-8704-ED45-8CB1-B667EB0D5DA0}" srcOrd="2" destOrd="0" presId="urn:microsoft.com/office/officeart/2005/8/layout/cycle7"/>
    <dgm:cxn modelId="{0A76A222-A0BF-C54D-B5BD-CC7D09B8A0EF}" type="presParOf" srcId="{5A9F8D8F-A9FE-D549-8BB3-46255A89F474}" destId="{23A29F87-9735-6C44-9AD4-8DEBADE5B676}" srcOrd="3" destOrd="0" presId="urn:microsoft.com/office/officeart/2005/8/layout/cycle7"/>
    <dgm:cxn modelId="{43A16C0F-C79D-624C-BBB8-A89186D5E483}" type="presParOf" srcId="{23A29F87-9735-6C44-9AD4-8DEBADE5B676}" destId="{094F44BF-C3C1-A145-99AF-DAEF996AF365}" srcOrd="0" destOrd="0" presId="urn:microsoft.com/office/officeart/2005/8/layout/cycle7"/>
    <dgm:cxn modelId="{2ED0073E-F9AD-2642-9201-8E4AE7720B2A}" type="presParOf" srcId="{5A9F8D8F-A9FE-D549-8BB3-46255A89F474}" destId="{7BA5F762-4012-B74D-A022-C1F25042B67C}" srcOrd="4" destOrd="0" presId="urn:microsoft.com/office/officeart/2005/8/layout/cycle7"/>
    <dgm:cxn modelId="{7B6D38CF-87ED-1C4D-82BF-74E7D18680E7}" type="presParOf" srcId="{5A9F8D8F-A9FE-D549-8BB3-46255A89F474}" destId="{9C8DAAB0-D5C1-5047-BC7B-0074C2E40F63}" srcOrd="5" destOrd="0" presId="urn:microsoft.com/office/officeart/2005/8/layout/cycle7"/>
    <dgm:cxn modelId="{2FACB53C-D20C-364F-BD45-0421F3B0A499}" type="presParOf" srcId="{9C8DAAB0-D5C1-5047-BC7B-0074C2E40F63}" destId="{47E9C9F6-1A14-0C42-B538-3749F3A02A8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868D1-5D85-1D4D-AF9B-E77275416A22}">
      <dsp:nvSpPr>
        <dsp:cNvPr id="0" name=""/>
        <dsp:cNvSpPr/>
      </dsp:nvSpPr>
      <dsp:spPr>
        <a:xfrm>
          <a:off x="1614363" y="866"/>
          <a:ext cx="1576820" cy="788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Tests therapeutic over or under expression</a:t>
          </a:r>
          <a:endParaRPr lang="en-US" sz="1300" kern="1200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sp:txBody>
      <dsp:txXfrm>
        <a:off x="1637455" y="23958"/>
        <a:ext cx="1530636" cy="742226"/>
      </dsp:txXfrm>
    </dsp:sp>
    <dsp:sp modelId="{B33BFB37-CDDB-3C48-BA2D-AE8FABE39833}">
      <dsp:nvSpPr>
        <dsp:cNvPr id="0" name=""/>
        <dsp:cNvSpPr/>
      </dsp:nvSpPr>
      <dsp:spPr>
        <a:xfrm rot="3560163">
          <a:off x="2646541" y="1384864"/>
          <a:ext cx="849782" cy="2759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29324" y="1440053"/>
        <a:ext cx="684216" cy="165565"/>
      </dsp:txXfrm>
    </dsp:sp>
    <dsp:sp modelId="{E47E44D9-8704-ED45-8CB1-B667EB0D5DA0}">
      <dsp:nvSpPr>
        <dsp:cNvPr id="0" name=""/>
        <dsp:cNvSpPr/>
      </dsp:nvSpPr>
      <dsp:spPr>
        <a:xfrm>
          <a:off x="2951681" y="2256396"/>
          <a:ext cx="1576820" cy="788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Diagnostic MicroRNA</a:t>
          </a:r>
          <a:endParaRPr lang="en-US" sz="1300" kern="1200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sp:txBody>
      <dsp:txXfrm>
        <a:off x="2974773" y="2279488"/>
        <a:ext cx="1530636" cy="742226"/>
      </dsp:txXfrm>
    </dsp:sp>
    <dsp:sp modelId="{23A29F87-9735-6C44-9AD4-8DEBADE5B676}">
      <dsp:nvSpPr>
        <dsp:cNvPr id="0" name=""/>
        <dsp:cNvSpPr/>
      </dsp:nvSpPr>
      <dsp:spPr>
        <a:xfrm rot="10801128">
          <a:off x="1995675" y="2512196"/>
          <a:ext cx="849782" cy="2759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078458" y="2567385"/>
        <a:ext cx="684216" cy="165565"/>
      </dsp:txXfrm>
    </dsp:sp>
    <dsp:sp modelId="{7BA5F762-4012-B74D-A022-C1F25042B67C}">
      <dsp:nvSpPr>
        <dsp:cNvPr id="0" name=""/>
        <dsp:cNvSpPr/>
      </dsp:nvSpPr>
      <dsp:spPr>
        <a:xfrm>
          <a:off x="312632" y="2255530"/>
          <a:ext cx="1576820" cy="788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rPr>
            <a:t>Computer Modelling to find biomarkers</a:t>
          </a:r>
          <a:endParaRPr lang="en-US" sz="1300" kern="1200" dirty="0">
            <a:solidFill>
              <a:schemeClr val="accent4"/>
            </a:solidFill>
            <a:latin typeface="Century Gothic" charset="0"/>
            <a:ea typeface="Century Gothic" charset="0"/>
            <a:cs typeface="Century Gothic" charset="0"/>
          </a:endParaRPr>
        </a:p>
      </dsp:txBody>
      <dsp:txXfrm>
        <a:off x="335724" y="2278622"/>
        <a:ext cx="1530636" cy="742226"/>
      </dsp:txXfrm>
    </dsp:sp>
    <dsp:sp modelId="{9C8DAAB0-D5C1-5047-BC7B-0074C2E40F63}">
      <dsp:nvSpPr>
        <dsp:cNvPr id="0" name=""/>
        <dsp:cNvSpPr/>
      </dsp:nvSpPr>
      <dsp:spPr>
        <a:xfrm rot="18000000">
          <a:off x="1327017" y="1384431"/>
          <a:ext cx="849782" cy="2759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09800" y="1439620"/>
        <a:ext cx="684216" cy="165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Advantage</a:t>
            </a:r>
            <a:r>
              <a:rPr lang="en-US" baseline="0" dirty="0" smtClean="0"/>
              <a:t> of using computer modeling: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Able to distinguish between subtypes, circulating </a:t>
            </a:r>
            <a:r>
              <a:rPr lang="en-US" baseline="0" dirty="0" err="1" smtClean="0"/>
              <a:t>microrna</a:t>
            </a:r>
            <a:r>
              <a:rPr lang="en-US" baseline="0" dirty="0" smtClean="0"/>
              <a:t> is hard to determine experimentally but is incredibly useful in tracking the progression of cancers by distinguishing stages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Of course can account for the heterogeneity among samples and provide statistically sound evidence of </a:t>
            </a:r>
            <a:r>
              <a:rPr lang="en-US" baseline="0" dirty="0" err="1" smtClean="0"/>
              <a:t>microrna</a:t>
            </a:r>
            <a:r>
              <a:rPr lang="en-US" baseline="0" dirty="0" smtClean="0"/>
              <a:t> biomarkers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is evidence to suggest that what</a:t>
            </a:r>
            <a:r>
              <a:rPr lang="en-US" baseline="0" dirty="0" smtClean="0"/>
              <a:t> was found to be a diagnostic microRNA of cancer can also be determined to have significant impacts on the effectiveness of patients’ treatments.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Subtypes of renal cell carcinoma: clear cell, </a:t>
            </a:r>
            <a:r>
              <a:rPr lang="en-US" dirty="0" err="1" smtClean="0"/>
              <a:t>multicular</a:t>
            </a:r>
            <a:r>
              <a:rPr lang="en-US" dirty="0" smtClean="0"/>
              <a:t>,</a:t>
            </a:r>
            <a:r>
              <a:rPr lang="en-US" baseline="0" dirty="0" smtClean="0"/>
              <a:t> papillary, </a:t>
            </a:r>
            <a:r>
              <a:rPr lang="en-US" baseline="0" dirty="0" err="1" smtClean="0"/>
              <a:t>chromophobe</a:t>
            </a:r>
            <a:r>
              <a:rPr lang="en-US" baseline="0" dirty="0" smtClean="0"/>
              <a:t>, collecting duct, renal </a:t>
            </a:r>
            <a:r>
              <a:rPr lang="en-US" baseline="0" dirty="0" err="1" smtClean="0"/>
              <a:t>mudullary</a:t>
            </a:r>
            <a:r>
              <a:rPr lang="en-US" baseline="0" dirty="0" smtClean="0"/>
              <a:t>, and mucinous </a:t>
            </a:r>
            <a:r>
              <a:rPr lang="en-US" baseline="0" dirty="0" err="1" smtClean="0"/>
              <a:t>tublar</a:t>
            </a:r>
            <a:r>
              <a:rPr lang="en-US" baseline="0" dirty="0" smtClean="0"/>
              <a:t>. No biomarker has been researched into for various subtypes of renal cell carcinoma, which is why machine learning is so necessary.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33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f1f67f3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f1f67f3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dbDEMC</a:t>
            </a:r>
            <a:r>
              <a:rPr lang="en-US" baseline="0" dirty="0" smtClean="0"/>
              <a:t> 2.0: database of </a:t>
            </a:r>
            <a:r>
              <a:rPr lang="en-US" baseline="0" dirty="0" err="1" smtClean="0"/>
              <a:t>diffretnitally</a:t>
            </a:r>
            <a:r>
              <a:rPr lang="en-US" baseline="0" dirty="0" smtClean="0"/>
              <a:t> expressed </a:t>
            </a:r>
            <a:r>
              <a:rPr lang="en-US" baseline="0" dirty="0" err="1" smtClean="0"/>
              <a:t>microRNAS</a:t>
            </a:r>
            <a:r>
              <a:rPr lang="en-US" baseline="0" dirty="0" smtClean="0"/>
              <a:t> in human cancers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209 expression </a:t>
            </a:r>
            <a:r>
              <a:rPr lang="en-US" baseline="0" dirty="0" err="1" smtClean="0"/>
              <a:t>profilingss</a:t>
            </a:r>
            <a:r>
              <a:rPr lang="en-US" baseline="0" dirty="0" smtClean="0"/>
              <a:t>, 36 cancer, 73 subtypes, and 2224 </a:t>
            </a:r>
            <a:r>
              <a:rPr lang="en-US" baseline="0" dirty="0" err="1" smtClean="0"/>
              <a:t>microrna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 smtClean="0"/>
              <a:t>MiRCANCer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docuemnts</a:t>
            </a:r>
            <a:r>
              <a:rPr lang="en-US" baseline="0" dirty="0" smtClean="0"/>
              <a:t> 578 </a:t>
            </a:r>
            <a:r>
              <a:rPr lang="en-US" baseline="0" dirty="0" err="1" smtClean="0"/>
              <a:t>relationshipbs</a:t>
            </a:r>
            <a:r>
              <a:rPr lang="en-US" baseline="0" dirty="0" smtClean="0"/>
              <a:t> between 236 </a:t>
            </a:r>
            <a:r>
              <a:rPr lang="en-US" baseline="0" dirty="0" err="1" smtClean="0"/>
              <a:t>microRNAS</a:t>
            </a:r>
            <a:r>
              <a:rPr lang="en-US" baseline="0" dirty="0" smtClean="0"/>
              <a:t> and 79 cancers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the Us, more than 200,000 people</a:t>
            </a:r>
            <a:r>
              <a:rPr lang="en-US" baseline="0" dirty="0" smtClean="0"/>
              <a:t> are thought to be living with renal carcinoma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21278" y="2280063"/>
            <a:ext cx="7152428" cy="158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 for </a:t>
            </a:r>
            <a:r>
              <a:rPr lang="en" dirty="0" smtClean="0">
                <a:latin typeface="Century Gothic" charset="0"/>
                <a:ea typeface="Century Gothic" charset="0"/>
                <a:cs typeface="Century Gothic" charset="0"/>
              </a:rPr>
              <a:t>MicroRNA </a:t>
            </a: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Biomarkers </a:t>
            </a:r>
            <a:r>
              <a:rPr lang="en" dirty="0" smtClean="0">
                <a:latin typeface="Century Gothic" charset="0"/>
                <a:ea typeface="Century Gothic" charset="0"/>
                <a:cs typeface="Century Gothic" charset="0"/>
              </a:rPr>
              <a:t>of Renal Carcinoma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6760825" y="374825"/>
            <a:ext cx="2998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5B69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Zara Thalji</a:t>
            </a:r>
            <a:endParaRPr dirty="0">
              <a:solidFill>
                <a:srgbClr val="F35B69"/>
              </a:solidFill>
              <a:latin typeface="Century Gothic" charset="0"/>
              <a:ea typeface="Century Gothic" charset="0"/>
              <a:cs typeface="Century Gothic" charset="0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l="16667" r="16661"/>
          <a:stretch/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entury Gothic" charset="0"/>
                <a:ea typeface="Century Gothic" charset="0"/>
                <a:cs typeface="Century Gothic" charset="0"/>
              </a:rPr>
              <a:t>Purpose</a:t>
            </a:r>
            <a:endParaRPr sz="3000" dirty="0">
              <a:solidFill>
                <a:srgbClr val="39C0B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3467150" y="1215950"/>
            <a:ext cx="5431500" cy="54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35B69"/>
                </a:solidFill>
                <a:latin typeface="Century Gothic" charset="0"/>
                <a:ea typeface="Century Gothic" charset="0"/>
                <a:cs typeface="Century Gothic" charset="0"/>
              </a:rPr>
              <a:t>Machine learning </a:t>
            </a:r>
            <a:r>
              <a:rPr lang="en" sz="24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algorithms will be applied to the databases of healthy and </a:t>
            </a:r>
            <a:r>
              <a:rPr lang="en" sz="2400" dirty="0">
                <a:solidFill>
                  <a:srgbClr val="F35B69"/>
                </a:solidFill>
                <a:latin typeface="Century Gothic" charset="0"/>
                <a:ea typeface="Century Gothic" charset="0"/>
                <a:cs typeface="Century Gothic" charset="0"/>
              </a:rPr>
              <a:t>renal cell carcinoma</a:t>
            </a:r>
            <a:r>
              <a:rPr lang="en" sz="24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 tissue to determine a new downregulated or upregulated microRNA biomarker, from which the </a:t>
            </a:r>
            <a:r>
              <a:rPr lang="en" sz="2400" dirty="0">
                <a:solidFill>
                  <a:srgbClr val="F35B69"/>
                </a:solidFill>
                <a:latin typeface="Century Gothic" charset="0"/>
                <a:ea typeface="Century Gothic" charset="0"/>
                <a:cs typeface="Century Gothic" charset="0"/>
              </a:rPr>
              <a:t>diagnostic</a:t>
            </a:r>
            <a:r>
              <a:rPr lang="en" sz="24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" sz="2400" dirty="0">
                <a:solidFill>
                  <a:srgbClr val="F35B69"/>
                </a:solidFill>
                <a:latin typeface="Century Gothic" charset="0"/>
                <a:ea typeface="Century Gothic" charset="0"/>
                <a:cs typeface="Century Gothic" charset="0"/>
              </a:rPr>
              <a:t>therapeutic </a:t>
            </a:r>
            <a:r>
              <a:rPr lang="en" sz="24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application will be tested. </a:t>
            </a:r>
            <a:endParaRPr sz="24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charset="0"/>
                <a:ea typeface="Century Gothic" charset="0"/>
                <a:cs typeface="Century Gothic" charset="0"/>
              </a:rPr>
              <a:t>The Research Before This…. </a:t>
            </a:r>
            <a:endParaRPr sz="2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14024" y="1935678"/>
            <a:ext cx="50826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Machine learning: When computers learn from data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to discern 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patterns with either supervised, unsupervised, or  reinforcement algorithms </a:t>
            </a: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MicroRNA: non-coding, tiny RNAS  that target messenger RNAS to regulate gene expression</a:t>
            </a: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Repetitive regulatory network patterns that exist in gene regulation which microRNA is involved in can be coded for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r="12254"/>
          <a:stretch/>
        </p:blipFill>
        <p:spPr>
          <a:xfrm>
            <a:off x="6309347" y="570680"/>
            <a:ext cx="2475010" cy="1650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charset="0"/>
                <a:ea typeface="Century Gothic" charset="0"/>
                <a:cs typeface="Century Gothic" charset="0"/>
              </a:rPr>
              <a:t>The Research Before This…. </a:t>
            </a:r>
            <a:endParaRPr sz="2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674421" y="1495800"/>
            <a:ext cx="68487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miR-128 was associated with a subtype of leukemia and found to create DNA damage when overly expressed in cells (Wang et al., 2018)</a:t>
            </a: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Higher miR-155-5p in pancreatic ductal adenocarcinomas was shown to have chemo resistance and poor prognosis for gemcitabine treatment (Hernandez &amp; Lucas, 2016)</a:t>
            </a: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Renal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Cell Carcinoma: Malignant cancer of the kidneys with various genetic and biological factors dividing it into 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types</a:t>
            </a:r>
          </a:p>
          <a:p>
            <a:pPr marL="28575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lvl="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Lou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et al. in 2017 found that miR-144-3p was a novel plasma diagnostic biomarker through microarray experimentation for clear cell renal carcinoma</a:t>
            </a:r>
          </a:p>
          <a:p>
            <a:pPr marL="285750" lvl="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lvl="0" indent="-285750">
              <a:lnSpc>
                <a:spcPct val="150000"/>
              </a:lnSpc>
              <a:buClrTx/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lvl="0" indent="-285750">
              <a:buClrTx/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5721" y="1341912"/>
            <a:ext cx="378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entury Gothic" charset="0"/>
                <a:ea typeface="Century Gothic" charset="0"/>
                <a:cs typeface="Century Gothic" charset="0"/>
              </a:rPr>
              <a:t>How MicroRNA helps with therapy</a:t>
            </a:r>
            <a:endParaRPr lang="en-US" b="1" dirty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114" y="3472769"/>
            <a:ext cx="2281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entury Gothic" charset="0"/>
                <a:ea typeface="Century Gothic" charset="0"/>
                <a:cs typeface="Century Gothic" charset="0"/>
              </a:rPr>
              <a:t>Our Cancer of Research</a:t>
            </a:r>
            <a:endParaRPr lang="en-US" b="1" dirty="0">
              <a:solidFill>
                <a:schemeClr val="accent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20" y="64103"/>
            <a:ext cx="2154437" cy="1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201101" y="597668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entury Gothic" charset="0"/>
                <a:ea typeface="Century Gothic" charset="0"/>
                <a:cs typeface="Century Gothic" charset="0"/>
              </a:rPr>
              <a:t>What’s new...</a:t>
            </a:r>
            <a:endParaRPr sz="2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195107" y="1390288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  <a:sym typeface="Quicksand"/>
            </a:endParaRPr>
          </a:p>
          <a:p>
            <a:pPr marL="457200" indent="-342900">
              <a:spcBef>
                <a:spcPts val="600"/>
              </a:spcBef>
              <a:buClr>
                <a:srgbClr val="FFFFFF"/>
              </a:buClr>
              <a:buSzPts val="1800"/>
              <a:buFont typeface="Quicksand"/>
              <a:buChar char="●"/>
            </a:pPr>
            <a:r>
              <a:rPr lang="en-US" sz="18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Only 1 known microRNA biomarker of renal carcinoma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●"/>
            </a:pPr>
            <a:r>
              <a:rPr lang="en" sz="1800" dirty="0" smtClean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No </a:t>
            </a:r>
            <a:r>
              <a:rPr lang="en" sz="18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computer modeling has found microRNA biomarkers of renal cell </a:t>
            </a:r>
            <a:r>
              <a:rPr lang="en" sz="1800" dirty="0" smtClean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carcinoma</a:t>
            </a:r>
            <a:endParaRPr sz="18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  <a:sym typeface="Quicksa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  <a:sym typeface="Quicksand"/>
            </a:endParaRPr>
          </a:p>
          <a:p>
            <a:pPr marL="457200" lvl="0" indent="-342900">
              <a:spcBef>
                <a:spcPts val="600"/>
              </a:spcBef>
              <a:buClr>
                <a:srgbClr val="FFFFFF"/>
              </a:buClr>
              <a:buSzPts val="1800"/>
              <a:buFont typeface="Quicksand"/>
              <a:buChar char="●"/>
            </a:pPr>
            <a:r>
              <a:rPr lang="en-US" sz="1800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Quicksand"/>
              </a:rPr>
              <a:t>Tests the diagnostic and therapeutic ability of the microRNA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  <a:sym typeface="Quicksand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4425974"/>
              </p:ext>
            </p:extLst>
          </p:nvPr>
        </p:nvGraphicFramePr>
        <p:xfrm>
          <a:off x="716064" y="1390288"/>
          <a:ext cx="4805548" cy="3044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ubTitle" idx="4294967295"/>
          </p:nvPr>
        </p:nvSpPr>
        <p:spPr>
          <a:xfrm>
            <a:off x="1851750" y="371075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Century Gothic" charset="0"/>
                <a:ea typeface="Century Gothic" charset="0"/>
                <a:cs typeface="Century Gothic" charset="0"/>
              </a:rPr>
              <a:t>The Plan</a:t>
            </a:r>
            <a:endParaRPr sz="3600" b="1" dirty="0">
              <a:solidFill>
                <a:srgbClr val="F3F3F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2400457" y="1381001"/>
            <a:ext cx="66714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arenR"/>
            </a:pPr>
            <a:r>
              <a:rPr lang="en" sz="2200" b="1" dirty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Use either PicTAR or random forest algorithms to comb through dbDEMC 2.0 and the miRCancer databases </a:t>
            </a:r>
            <a:endParaRPr sz="2200" b="1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arenR"/>
            </a:pPr>
            <a:r>
              <a:rPr lang="en-US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Senior Year: </a:t>
            </a:r>
            <a:r>
              <a:rPr lang="en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Find </a:t>
            </a:r>
            <a:r>
              <a:rPr lang="en" sz="2200" b="1" dirty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possible biomarkers and determine their existence in lab with CRL-1932 cell line</a:t>
            </a:r>
            <a:endParaRPr sz="2200" b="1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arenR"/>
            </a:pPr>
            <a:r>
              <a:rPr lang="en" sz="2200" b="1" dirty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Modify the expression of </a:t>
            </a:r>
            <a:r>
              <a:rPr lang="en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micro</a:t>
            </a:r>
            <a:r>
              <a:rPr lang="en-US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RNA</a:t>
            </a:r>
            <a:r>
              <a:rPr lang="en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" sz="2200" b="1" dirty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depending on whether it’s up or </a:t>
            </a:r>
            <a:r>
              <a:rPr lang="en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down</a:t>
            </a:r>
            <a:r>
              <a:rPr lang="en-US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" sz="2200" b="1" dirty="0" smtClean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regulated </a:t>
            </a:r>
            <a:endParaRPr sz="2200" b="1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l="16247" r="16253"/>
          <a:stretch/>
        </p:blipFill>
        <p:spPr>
          <a:xfrm>
            <a:off x="87750" y="2399000"/>
            <a:ext cx="2384700" cy="23847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WHY IS THIS IMPORTANT?</a:t>
            </a:r>
            <a:endParaRPr dirty="0">
              <a:solidFill>
                <a:srgbClr val="39C0B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165475" y="1125875"/>
            <a:ext cx="7469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Renal Cell Carcinoma</a:t>
            </a:r>
            <a:r>
              <a:rPr lang="en" dirty="0" smtClean="0">
                <a:latin typeface="Century Gothic" charset="0"/>
                <a:ea typeface="Century Gothic" charset="0"/>
                <a:cs typeface="Century Gothic" charset="0"/>
              </a:rPr>
              <a:t>:</a:t>
            </a:r>
            <a:endParaRPr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has no previous machine learning applications</a:t>
            </a:r>
            <a:endParaRPr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 dirty="0" smtClean="0">
                <a:latin typeface="Century Gothic" charset="0"/>
                <a:ea typeface="Century Gothic" charset="0"/>
                <a:cs typeface="Century Gothic" charset="0"/>
              </a:rPr>
              <a:t>19</a:t>
            </a: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%, 26%, 47%, and 92% mortality rate for stages I, II, III, &amp; IV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Therapeutic ability could have implications for the entire field of cancer research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E3037"/>
                </a:solidFill>
                <a:latin typeface="Century Gothic" charset="0"/>
                <a:ea typeface="Century Gothic" charset="0"/>
                <a:cs typeface="Century Gothic" charset="0"/>
              </a:rPr>
              <a:t>Thanks!</a:t>
            </a:r>
            <a:endParaRPr sz="2200" b="1" dirty="0">
              <a:solidFill>
                <a:srgbClr val="2E303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  <a:latin typeface="Century Gothic" charset="0"/>
                <a:ea typeface="Century Gothic" charset="0"/>
                <a:cs typeface="Century Gothic" charset="0"/>
              </a:rPr>
              <a:t>ANY QUESTIONS?</a:t>
            </a:r>
            <a:endParaRPr sz="3600" b="1" dirty="0">
              <a:solidFill>
                <a:srgbClr val="F3F3F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References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530175" y="35908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Hernandez &amp; Lucas,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(2016).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Novel microRNA biomarker of in pancreatic ductal adenocarcinomas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. Journal of Public Health, 11, 105-115.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doi:10.1759-796-12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Lou N.,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Ruan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A.M, &amp; 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Qui B. (2017)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miR-144-3p as a novel plasma diagnostic biomarker for clear cell renal cell carcinoma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Urol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Oncol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, 109, 36-37.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doi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: 10.1016 </a:t>
            </a:r>
          </a:p>
          <a:p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ang, 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Z., Michalski, S. G., 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Durka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, W. (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2018). miR-128 effect on the DNA damage of leukemia.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Journal of 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Public Health, </a:t>
            </a:r>
            <a:r>
              <a:rPr lang="en-US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10, 213-221. 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doi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  <a:r>
              <a:rPr lang="mr-IN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10.1128%2FJVI.02386-12</a:t>
            </a:r>
            <a:endParaRPr lang="en-US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dirty="0"/>
          </a:p>
        </p:txBody>
      </p:sp>
      <p:sp>
        <p:nvSpPr>
          <p:cNvPr id="118" name="Google Shape;118;p1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648</Words>
  <Application>Microsoft Macintosh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Quicksand</vt:lpstr>
      <vt:lpstr>Eleanor template</vt:lpstr>
      <vt:lpstr>Machine Learning for MicroRNA Biomarkers of Renal Carcinoma</vt:lpstr>
      <vt:lpstr>Purpose</vt:lpstr>
      <vt:lpstr>The Research Before This…. </vt:lpstr>
      <vt:lpstr>The Research Before This…. </vt:lpstr>
      <vt:lpstr>What’s new...</vt:lpstr>
      <vt:lpstr>PowerPoint Presentation</vt:lpstr>
      <vt:lpstr>WHY IS THIS IMPORTANT?</vt:lpstr>
      <vt:lpstr>Thanks!</vt:lpstr>
      <vt:lpstr>References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MicroRNA Biomarkers for Therapeutics of Renal Carcinoma</dc:title>
  <cp:lastModifiedBy>Hassan Thalji</cp:lastModifiedBy>
  <cp:revision>26</cp:revision>
  <dcterms:modified xsi:type="dcterms:W3CDTF">2019-06-21T19:30:13Z</dcterms:modified>
</cp:coreProperties>
</file>