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7BA4CC2-CA51-46D4-8FB2-C04B30D004BB}">
  <a:tblStyle styleId="{47BA4CC2-CA51-46D4-8FB2-C04B30D004B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4" name="Google Shape;7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 name="Google Shape;75;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1e8f1dc3b_0_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1e8f1dc3b_0_6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We then reconstructed our data using the MFPCs and we obtained plots very similar to our original plots.</a:t>
            </a:r>
            <a:endParaRPr/>
          </a:p>
        </p:txBody>
      </p:sp>
      <p:sp>
        <p:nvSpPr>
          <p:cNvPr id="155" name="Google Shape;155;g121e8f1dc3b_0_61: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1e8f1dc3b_0_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1e8f1dc3b_0_6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For COP, the model needed only 3 components to explain at least 95% of variance in both x and y elements. </a:t>
            </a:r>
            <a:endParaRPr/>
          </a:p>
        </p:txBody>
      </p:sp>
      <p:sp>
        <p:nvSpPr>
          <p:cNvPr id="162" name="Google Shape;162;g121e8f1dc3b_0_67: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1e8f1dc3b_0_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1e8f1dc3b_0_10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The distribution plots look slightly skewed.</a:t>
            </a:r>
            <a:endParaRPr/>
          </a:p>
        </p:txBody>
      </p:sp>
      <p:sp>
        <p:nvSpPr>
          <p:cNvPr id="169" name="Google Shape;169;g121e8f1dc3b_0_101: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1e8f1dc3b_0_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1e8f1dc3b_0_8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The reconstructed plots again resemble original plots. </a:t>
            </a:r>
            <a:endParaRPr/>
          </a:p>
        </p:txBody>
      </p:sp>
      <p:sp>
        <p:nvSpPr>
          <p:cNvPr id="176" name="Google Shape;176;g121e8f1dc3b_0_8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3a7434b22_0_6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2" name="Google Shape;182;g123a7434b22_0_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 name="Google Shape;183;g123a7434b22_0_6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want to understand MFPCA better and we are currently reading up on the behind it. We still need to figure a way to calculate total variance explained and component loading and then refine our models.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Our ambitious target is to use AutoEncoders for </a:t>
            </a:r>
            <a:r>
              <a:rPr lang="en-US"/>
              <a:t>dimension</a:t>
            </a:r>
            <a:r>
              <a:rPr lang="en-US"/>
              <a:t> reduction and we will get started on this in the coming week!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2" name="Google Shape;8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 name="Google Shape;83;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85750" lvl="0" marL="457200" rtl="0" algn="l">
              <a:spcBef>
                <a:spcPts val="0"/>
              </a:spcBef>
              <a:spcAft>
                <a:spcPts val="0"/>
              </a:spcAft>
              <a:buClr>
                <a:schemeClr val="dk1"/>
              </a:buClr>
              <a:buSzPts val="900"/>
              <a:buChar char="●"/>
            </a:pPr>
            <a:r>
              <a:rPr lang="en-US"/>
              <a:t>This week we started off by fitting a univariate FPCA model with BSpline basis for all the variables of interest. We decided to fit a model that would explain atleast 90% of the variance in the data and we chose the number of components accordingly. Here, the first plot shows the mean of all observations of V_GRF, the second plot shows the functional principal components, the third plot shows a scatter plot matrix with distributions of the observations for the FPCs. The table on the right shows the total variance explained and the loading on the different components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1e8f1dc3b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1e8f1dc3b_0_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285750" lvl="0" marL="457200" rtl="0" algn="l">
              <a:spcBef>
                <a:spcPts val="0"/>
              </a:spcBef>
              <a:spcAft>
                <a:spcPts val="0"/>
              </a:spcAft>
              <a:buClr>
                <a:schemeClr val="dk1"/>
              </a:buClr>
              <a:buSzPts val="900"/>
              <a:buChar char="●"/>
            </a:pPr>
            <a:r>
              <a:rPr lang="en-US"/>
              <a:t>For ML_GRF we needed 3 components to explain more than 90% variance. We see that the observations look like they are normally distributed (or slightly skewed in some cases) for different FPCs. </a:t>
            </a:r>
            <a:endParaRPr/>
          </a:p>
        </p:txBody>
      </p:sp>
      <p:sp>
        <p:nvSpPr>
          <p:cNvPr id="94" name="Google Shape;94;g121e8f1dc3b_0_7: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1e8f1dc3b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1e8f1dc3b_0_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For all the variables UFPCA results show that there is a heavy loading on the first component</a:t>
            </a:r>
            <a:endParaRPr/>
          </a:p>
        </p:txBody>
      </p:sp>
      <p:sp>
        <p:nvSpPr>
          <p:cNvPr id="104" name="Google Shape;104;g121e8f1dc3b_0_21: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1e8f1dc3b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1e8f1dc3b_0_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For some variables we needed 2 components while for some we needed 3. </a:t>
            </a:r>
            <a:endParaRPr/>
          </a:p>
        </p:txBody>
      </p:sp>
      <p:sp>
        <p:nvSpPr>
          <p:cNvPr id="114" name="Google Shape;114;g121e8f1dc3b_0_27: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686131c41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686131c41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4" name="Google Shape;124;g12686131c41_0_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1e8f1dc3b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1e8f1dc3b_0_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For some of the variables we were able to get very high(almost 100%) Variance </a:t>
            </a:r>
            <a:r>
              <a:rPr lang="en-US"/>
              <a:t>explanation</a:t>
            </a:r>
            <a:r>
              <a:rPr lang="en-US"/>
              <a:t> with just 2 components. </a:t>
            </a:r>
            <a:endParaRPr/>
          </a:p>
        </p:txBody>
      </p:sp>
      <p:sp>
        <p:nvSpPr>
          <p:cNvPr id="130" name="Google Shape;130;g121e8f1dc3b_0_33: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3a7434b22_0_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9" name="Google Shape;139;g123a7434b22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 name="Google Shape;140;g123a7434b22_0_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solidFill>
                  <a:srgbClr val="404040"/>
                </a:solidFill>
                <a:highlight>
                  <a:srgbClr val="FCFCFC"/>
                </a:highlight>
              </a:rPr>
              <a:t>Later on we tried Multivariate FPCA. Multivariate Functional Data consists of simultaneous variations of more than one random function. Since the 3 elements of GRF or 2 elements of COP in our data are just simultaneous variations along different axes of the same measure, we would be able to apply statistical techniques designed for MFD. MFPCA directly addresses any potential covariation between V, ML or AP elements in our data and thus is able to address any multicollinearity issues that might arise later in prediction modeling phase. </a:t>
            </a:r>
            <a:br>
              <a:rPr lang="en-US" sz="1100">
                <a:solidFill>
                  <a:srgbClr val="404040"/>
                </a:solidFill>
                <a:highlight>
                  <a:srgbClr val="FCFCFC"/>
                </a:highlight>
              </a:rPr>
            </a:br>
            <a:r>
              <a:rPr lang="en-US" sz="1100">
                <a:solidFill>
                  <a:srgbClr val="404040"/>
                </a:solidFill>
                <a:highlight>
                  <a:srgbClr val="FCFCFC"/>
                </a:highlight>
              </a:rPr>
              <a:t>While building an MFPCA model we can choose what %of variance we need the model to explain for each of the elements in the MFD and the model appropriately chooses the number of components required. When we specified that at least 95% of the variance needed to be explained for each element of MFD, the model outputted 11 components. The above graphs show how the 11 components vary for each of the elements in GRF</a:t>
            </a:r>
            <a:endParaRPr sz="1100">
              <a:solidFill>
                <a:srgbClr val="404040"/>
              </a:solidFill>
              <a:highlight>
                <a:srgbClr val="FCFCFC"/>
              </a:highlight>
            </a:endParaRPr>
          </a:p>
          <a:p>
            <a:pPr indent="0" lvl="0" marL="0" rtl="0" algn="l">
              <a:lnSpc>
                <a:spcPct val="115000"/>
              </a:lnSpc>
              <a:spcBef>
                <a:spcPts val="0"/>
              </a:spcBef>
              <a:spcAft>
                <a:spcPts val="0"/>
              </a:spcAft>
              <a:buClr>
                <a:schemeClr val="dk1"/>
              </a:buClr>
              <a:buSzPts val="1100"/>
              <a:buFont typeface="Arial"/>
              <a:buNone/>
            </a:pPr>
            <a:r>
              <a:rPr lang="en-US" sz="1100">
                <a:solidFill>
                  <a:srgbClr val="404040"/>
                </a:solidFill>
                <a:highlight>
                  <a:srgbClr val="FCFCFC"/>
                </a:highlight>
              </a:rPr>
              <a:t>				</a:t>
            </a:r>
            <a:endParaRPr sz="1100">
              <a:solidFill>
                <a:srgbClr val="404040"/>
              </a:solidFill>
              <a:highlight>
                <a:srgbClr val="FCFCFC"/>
              </a:highlight>
            </a:endParaRPr>
          </a:p>
          <a:p>
            <a:pPr indent="0" lvl="0" marL="0" rtl="0" algn="l">
              <a:spcBef>
                <a:spcPts val="0"/>
              </a:spcBef>
              <a:spcAft>
                <a:spcPts val="0"/>
              </a:spcAft>
              <a:buClr>
                <a:schemeClr val="dk1"/>
              </a:buClr>
              <a:buSzPts val="1100"/>
              <a:buFont typeface="Arial"/>
              <a:buNone/>
            </a:pPr>
            <a:r>
              <a:rPr lang="en-US" sz="1100">
                <a:solidFill>
                  <a:srgbClr val="404040"/>
                </a:solidFill>
                <a:highlight>
                  <a:srgbClr val="FCFCFC"/>
                </a:highlight>
              </a:rPr>
              <a:t>			</a:t>
            </a:r>
            <a:endParaRPr sz="1100">
              <a:solidFill>
                <a:srgbClr val="404040"/>
              </a:solidFill>
              <a:highlight>
                <a:srgbClr val="FCFCFC"/>
              </a:highlight>
            </a:endParaRPr>
          </a:p>
          <a:p>
            <a:pPr indent="0" lvl="0" marL="0" rtl="0" algn="l">
              <a:spcBef>
                <a:spcPts val="0"/>
              </a:spcBef>
              <a:spcAft>
                <a:spcPts val="0"/>
              </a:spcAft>
              <a:buClr>
                <a:schemeClr val="dk1"/>
              </a:buClr>
              <a:buSzPts val="1100"/>
              <a:buFont typeface="Arial"/>
              <a:buNone/>
            </a:pPr>
            <a:r>
              <a:rPr lang="en-US" sz="1100">
                <a:solidFill>
                  <a:srgbClr val="404040"/>
                </a:solidFill>
                <a:highlight>
                  <a:srgbClr val="FCFCFC"/>
                </a:highlight>
              </a:rPr>
              <a:t>		</a:t>
            </a:r>
            <a:endParaRPr sz="1100">
              <a:solidFill>
                <a:srgbClr val="404040"/>
              </a:solidFill>
              <a:highlight>
                <a:srgbClr val="FCFCFC"/>
              </a:highlight>
            </a:endParaRPr>
          </a:p>
          <a:p>
            <a:pPr indent="0" lvl="0" marL="0" rtl="0" algn="l">
              <a:spcBef>
                <a:spcPts val="0"/>
              </a:spcBef>
              <a:spcAft>
                <a:spcPts val="0"/>
              </a:spcAft>
              <a:buNone/>
            </a:pPr>
            <a:r>
              <a:t/>
            </a:r>
            <a:endParaRPr sz="1100">
              <a:solidFill>
                <a:srgbClr val="404040"/>
              </a:solidFill>
              <a:highlight>
                <a:srgbClr val="FCFCFC"/>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1e8f1dc3b_0_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1e8f1dc3b_0_9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THe above plot shows a scatterplot and distribution of observations for each of the PCs. We observe that observations are normally distributed for most of the PCs. </a:t>
            </a:r>
            <a:endParaRPr/>
          </a:p>
        </p:txBody>
      </p:sp>
      <p:sp>
        <p:nvSpPr>
          <p:cNvPr id="148" name="Google Shape;148;g121e8f1dc3b_0_92: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pic>
        <p:nvPicPr>
          <p:cNvPr id="19" name="Google Shape;19;p2"/>
          <p:cNvPicPr preferRelativeResize="0"/>
          <p:nvPr/>
        </p:nvPicPr>
        <p:blipFill rotWithShape="1">
          <a:blip r:embed="rId2">
            <a:alphaModFix/>
          </a:blip>
          <a:srcRect b="0" l="0" r="0" t="0"/>
          <a:stretch/>
        </p:blipFill>
        <p:spPr>
          <a:xfrm>
            <a:off x="7543800" y="6118225"/>
            <a:ext cx="968375" cy="434975"/>
          </a:xfrm>
          <a:prstGeom prst="rect">
            <a:avLst/>
          </a:prstGeom>
          <a:noFill/>
          <a:ln>
            <a:noFill/>
          </a:ln>
        </p:spPr>
      </p:pic>
      <p:sp>
        <p:nvSpPr>
          <p:cNvPr id="20" name="Google Shape;20;p2"/>
          <p:cNvSpPr/>
          <p:nvPr/>
        </p:nvSpPr>
        <p:spPr>
          <a:xfrm>
            <a:off x="0" y="-76200"/>
            <a:ext cx="9144000" cy="2895600"/>
          </a:xfrm>
          <a:prstGeom prst="rect">
            <a:avLst/>
          </a:prstGeom>
          <a:gradFill>
            <a:gsLst>
              <a:gs pos="0">
                <a:srgbClr val="333333"/>
              </a:gs>
              <a:gs pos="100000">
                <a:schemeClr val="dk1"/>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1" name="Google Shape;21;p2"/>
          <p:cNvSpPr/>
          <p:nvPr/>
        </p:nvSpPr>
        <p:spPr>
          <a:xfrm>
            <a:off x="609600" y="6172200"/>
            <a:ext cx="4664075"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u="none" cap="none" strike="noStrike">
                <a:solidFill>
                  <a:schemeClr val="dk1"/>
                </a:solidFill>
                <a:latin typeface="Arial"/>
                <a:ea typeface="Arial"/>
                <a:cs typeface="Arial"/>
                <a:sym typeface="Arial"/>
              </a:rPr>
              <a:t>Boston University</a:t>
            </a:r>
            <a:r>
              <a:rPr b="0" i="0" lang="en-US" sz="1200" u="none" cap="none" strike="noStrike">
                <a:solidFill>
                  <a:schemeClr val="dk1"/>
                </a:solidFill>
                <a:latin typeface="Arial"/>
                <a:ea typeface="Arial"/>
                <a:cs typeface="Arial"/>
                <a:sym typeface="Arial"/>
              </a:rPr>
              <a:t> </a:t>
            </a:r>
            <a:r>
              <a:rPr lang="en-US" sz="1200">
                <a:solidFill>
                  <a:schemeClr val="dk1"/>
                </a:solidFill>
              </a:rPr>
              <a:t>MSSP</a:t>
            </a:r>
            <a:endParaRPr/>
          </a:p>
        </p:txBody>
      </p:sp>
      <p:sp>
        <p:nvSpPr>
          <p:cNvPr id="22" name="Google Shape;22;p2"/>
          <p:cNvSpPr txBox="1"/>
          <p:nvPr>
            <p:ph idx="1" type="subTitle"/>
          </p:nvPr>
        </p:nvSpPr>
        <p:spPr>
          <a:xfrm>
            <a:off x="685800" y="3200400"/>
            <a:ext cx="7772400" cy="1752600"/>
          </a:xfrm>
          <a:prstGeom prst="rect">
            <a:avLst/>
          </a:prstGeom>
          <a:noFill/>
          <a:ln>
            <a:noFill/>
          </a:ln>
        </p:spPr>
        <p:txBody>
          <a:bodyPr anchorCtr="0" anchor="t" bIns="45700" lIns="91425" spcFirstLastPara="1" rIns="91425" wrap="square" tIns="45700">
            <a:noAutofit/>
          </a:bodyPr>
          <a:lstStyle>
            <a:lvl1pPr lvl="0" algn="l">
              <a:spcBef>
                <a:spcPts val="360"/>
              </a:spcBef>
              <a:spcAft>
                <a:spcPts val="0"/>
              </a:spcAft>
              <a:buSzPts val="1800"/>
              <a:buFont typeface="Noto Sans Symbols"/>
              <a:buNone/>
              <a:defRPr sz="1800">
                <a:solidFill>
                  <a:srgbClr val="CCCCCC"/>
                </a:solidFill>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23" name="Google Shape;23;p2"/>
          <p:cNvSpPr txBox="1"/>
          <p:nvPr>
            <p:ph type="ctrTitle"/>
          </p:nvPr>
        </p:nvSpPr>
        <p:spPr>
          <a:xfrm>
            <a:off x="685800" y="16002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67" name="Shape 67"/>
        <p:cNvGrpSpPr/>
        <p:nvPr/>
      </p:nvGrpSpPr>
      <p:grpSpPr>
        <a:xfrm>
          <a:off x="0" y="0"/>
          <a:ext cx="0" cy="0"/>
          <a:chOff x="0" y="0"/>
          <a:chExt cx="0" cy="0"/>
        </a:xfrm>
      </p:grpSpPr>
      <p:sp>
        <p:nvSpPr>
          <p:cNvPr id="68" name="Google Shape;68;p11"/>
          <p:cNvSpPr txBox="1"/>
          <p:nvPr/>
        </p:nvSpPr>
        <p:spPr>
          <a:xfrm>
            <a:off x="6477000" y="730250"/>
            <a:ext cx="2303463" cy="49847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Click to edit Master title style</a:t>
            </a:r>
            <a:endParaRPr/>
          </a:p>
        </p:txBody>
      </p:sp>
      <p:sp>
        <p:nvSpPr>
          <p:cNvPr id="69" name="Google Shape;69;p11"/>
          <p:cNvSpPr txBox="1"/>
          <p:nvPr>
            <p:ph idx="1" type="body"/>
          </p:nvPr>
        </p:nvSpPr>
        <p:spPr>
          <a:xfrm>
            <a:off x="609599" y="729512"/>
            <a:ext cx="5638801" cy="49854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1"/>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0" type="dt"/>
          </p:nvPr>
        </p:nvSpPr>
        <p:spPr>
          <a:xfrm>
            <a:off x="8001000" y="76200"/>
            <a:ext cx="1066800" cy="2286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609600" y="762000"/>
            <a:ext cx="7924800" cy="685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 type="body"/>
          </p:nvPr>
        </p:nvSpPr>
        <p:spPr>
          <a:xfrm>
            <a:off x="609600" y="1828800"/>
            <a:ext cx="7924800" cy="3886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3"/>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0" type="dt"/>
          </p:nvPr>
        </p:nvSpPr>
        <p:spPr>
          <a:xfrm>
            <a:off x="8001000" y="76200"/>
            <a:ext cx="1066800" cy="2286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4"/>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SzPts val="2400"/>
              <a:buNone/>
              <a:defRPr sz="2400"/>
            </a:lvl1pPr>
            <a:lvl2pPr indent="-228600" lvl="1" marL="914400" algn="l">
              <a:spcBef>
                <a:spcPts val="400"/>
              </a:spcBef>
              <a:spcAft>
                <a:spcPts val="0"/>
              </a:spcAft>
              <a:buSzPts val="2000"/>
              <a:buNone/>
              <a:defRPr sz="2000"/>
            </a:lvl2pPr>
            <a:lvl3pPr indent="-228600" lvl="2" marL="1371600" algn="l">
              <a:spcBef>
                <a:spcPts val="360"/>
              </a:spcBef>
              <a:spcAft>
                <a:spcPts val="0"/>
              </a:spcAft>
              <a:buSzPts val="1800"/>
              <a:buNone/>
              <a:defRPr sz="1800"/>
            </a:lvl3pPr>
            <a:lvl4pPr indent="-228600" lvl="3" marL="1828800" algn="l">
              <a:spcBef>
                <a:spcPts val="320"/>
              </a:spcBef>
              <a:spcAft>
                <a:spcPts val="0"/>
              </a:spcAft>
              <a:buSzPts val="1600"/>
              <a:buNone/>
              <a:defRPr sz="1600"/>
            </a:lvl4pPr>
            <a:lvl5pPr indent="-228600" lvl="4" marL="2286000" algn="l">
              <a:spcBef>
                <a:spcPts val="320"/>
              </a:spcBef>
              <a:spcAft>
                <a:spcPts val="0"/>
              </a:spcAft>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32" name="Google Shape;32;p4"/>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0" type="dt"/>
          </p:nvPr>
        </p:nvSpPr>
        <p:spPr>
          <a:xfrm>
            <a:off x="8001000" y="76200"/>
            <a:ext cx="1066800" cy="2286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5"/>
          <p:cNvSpPr txBox="1"/>
          <p:nvPr>
            <p:ph type="title"/>
          </p:nvPr>
        </p:nvSpPr>
        <p:spPr>
          <a:xfrm>
            <a:off x="609600" y="762000"/>
            <a:ext cx="7924800" cy="685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 type="body"/>
          </p:nvPr>
        </p:nvSpPr>
        <p:spPr>
          <a:xfrm>
            <a:off x="609600" y="1828800"/>
            <a:ext cx="3886200" cy="3886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2" type="body"/>
          </p:nvPr>
        </p:nvSpPr>
        <p:spPr>
          <a:xfrm>
            <a:off x="4648200" y="1828800"/>
            <a:ext cx="3886200" cy="3886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5"/>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0" type="dt"/>
          </p:nvPr>
        </p:nvSpPr>
        <p:spPr>
          <a:xfrm>
            <a:off x="8001000" y="76200"/>
            <a:ext cx="1066800" cy="2286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630238" y="365125"/>
            <a:ext cx="7886700" cy="132556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0" type="dt"/>
          </p:nvPr>
        </p:nvSpPr>
        <p:spPr>
          <a:xfrm>
            <a:off x="8001000" y="76200"/>
            <a:ext cx="1066800" cy="2286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609600" y="762000"/>
            <a:ext cx="7924800" cy="685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0" type="dt"/>
          </p:nvPr>
        </p:nvSpPr>
        <p:spPr>
          <a:xfrm>
            <a:off x="8001000" y="76200"/>
            <a:ext cx="1066800" cy="2286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8"/>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0" type="dt"/>
          </p:nvPr>
        </p:nvSpPr>
        <p:spPr>
          <a:xfrm>
            <a:off x="8001000" y="76200"/>
            <a:ext cx="1066800" cy="2286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8" name="Google Shape;58;p9"/>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600"/>
              <a:buNone/>
              <a:defRPr sz="1600"/>
            </a:lvl1pPr>
            <a:lvl2pPr indent="-228600" lvl="1" marL="914400" algn="l">
              <a:spcBef>
                <a:spcPts val="280"/>
              </a:spcBef>
              <a:spcAft>
                <a:spcPts val="0"/>
              </a:spcAft>
              <a:buSzPts val="1400"/>
              <a:buNone/>
              <a:defRPr sz="1400"/>
            </a:lvl2pPr>
            <a:lvl3pPr indent="-228600" lvl="2" marL="1371600" algn="l">
              <a:spcBef>
                <a:spcPts val="240"/>
              </a:spcBef>
              <a:spcAft>
                <a:spcPts val="0"/>
              </a:spcAft>
              <a:buSzPts val="1200"/>
              <a:buNone/>
              <a:defRPr sz="1200"/>
            </a:lvl3pPr>
            <a:lvl4pPr indent="-228600" lvl="3" marL="1828800" algn="l">
              <a:spcBef>
                <a:spcPts val="200"/>
              </a:spcBef>
              <a:spcAft>
                <a:spcPts val="0"/>
              </a:spcAft>
              <a:buSzPts val="1000"/>
              <a:buNone/>
              <a:defRPr sz="1000"/>
            </a:lvl4pPr>
            <a:lvl5pPr indent="-228600" lvl="4" marL="2286000" algn="l">
              <a:spcBef>
                <a:spcPts val="2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9"/>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0" type="dt"/>
          </p:nvPr>
        </p:nvSpPr>
        <p:spPr>
          <a:xfrm>
            <a:off x="8001000" y="76200"/>
            <a:ext cx="1066800" cy="2286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p:nvPr>
            <p:ph idx="2" type="pic"/>
          </p:nvPr>
        </p:nvSpPr>
        <p:spPr>
          <a:xfrm>
            <a:off x="3887788" y="987425"/>
            <a:ext cx="4629150" cy="4873625"/>
          </a:xfrm>
          <a:prstGeom prst="rect">
            <a:avLst/>
          </a:prstGeom>
          <a:noFill/>
          <a:ln>
            <a:noFill/>
          </a:ln>
        </p:spPr>
      </p:sp>
      <p:sp>
        <p:nvSpPr>
          <p:cNvPr id="64" name="Google Shape;64;p10"/>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600"/>
              <a:buNone/>
              <a:defRPr sz="1600"/>
            </a:lvl1pPr>
            <a:lvl2pPr indent="-228600" lvl="1" marL="914400" algn="l">
              <a:spcBef>
                <a:spcPts val="280"/>
              </a:spcBef>
              <a:spcAft>
                <a:spcPts val="0"/>
              </a:spcAft>
              <a:buSzPts val="1400"/>
              <a:buNone/>
              <a:defRPr sz="1400"/>
            </a:lvl2pPr>
            <a:lvl3pPr indent="-228600" lvl="2" marL="1371600" algn="l">
              <a:spcBef>
                <a:spcPts val="240"/>
              </a:spcBef>
              <a:spcAft>
                <a:spcPts val="0"/>
              </a:spcAft>
              <a:buSzPts val="1200"/>
              <a:buNone/>
              <a:defRPr sz="1200"/>
            </a:lvl3pPr>
            <a:lvl4pPr indent="-228600" lvl="3" marL="1828800" algn="l">
              <a:spcBef>
                <a:spcPts val="200"/>
              </a:spcBef>
              <a:spcAft>
                <a:spcPts val="0"/>
              </a:spcAft>
              <a:buSzPts val="1000"/>
              <a:buNone/>
              <a:defRPr sz="1000"/>
            </a:lvl4pPr>
            <a:lvl5pPr indent="-228600" lvl="4" marL="2286000" algn="l">
              <a:spcBef>
                <a:spcPts val="2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0" type="dt"/>
          </p:nvPr>
        </p:nvSpPr>
        <p:spPr>
          <a:xfrm>
            <a:off x="8001000" y="76200"/>
            <a:ext cx="1066800" cy="2286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42863"/>
            <a:ext cx="9144000" cy="347663"/>
          </a:xfrm>
          <a:prstGeom prst="rect">
            <a:avLst/>
          </a:prstGeom>
          <a:gradFill>
            <a:gsLst>
              <a:gs pos="0">
                <a:srgbClr val="333333"/>
              </a:gs>
              <a:gs pos="100000">
                <a:schemeClr val="dk1"/>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1" name="Google Shape;11;p1"/>
          <p:cNvSpPr txBox="1"/>
          <p:nvPr>
            <p:ph type="title"/>
          </p:nvPr>
        </p:nvSpPr>
        <p:spPr>
          <a:xfrm>
            <a:off x="609600" y="762000"/>
            <a:ext cx="7924800" cy="6858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2" name="Google Shape;12;p1"/>
          <p:cNvSpPr txBox="1"/>
          <p:nvPr>
            <p:ph idx="1" type="body"/>
          </p:nvPr>
        </p:nvSpPr>
        <p:spPr>
          <a:xfrm>
            <a:off x="609600" y="1828800"/>
            <a:ext cx="79248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2675B4"/>
              </a:buClr>
              <a:buSzPts val="2400"/>
              <a:buFont typeface="Noto Sans Symbols"/>
              <a:buChar char="▪"/>
              <a:defRPr b="0" i="0" sz="2400" u="none" cap="none" strike="noStrike">
                <a:solidFill>
                  <a:schemeClr val="dk1"/>
                </a:solidFill>
                <a:latin typeface="Arial"/>
                <a:ea typeface="Arial"/>
                <a:cs typeface="Arial"/>
                <a:sym typeface="Arial"/>
              </a:defRPr>
            </a:lvl1pPr>
            <a:lvl2pPr indent="-342900" lvl="1" marL="914400" marR="0" rtl="0" algn="l">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4" name="Google Shape;14;p1"/>
          <p:cNvSpPr txBox="1"/>
          <p:nvPr/>
        </p:nvSpPr>
        <p:spPr>
          <a:xfrm>
            <a:off x="609600" y="1524000"/>
            <a:ext cx="7924800"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u="none" cap="none" strike="noStrike">
                <a:solidFill>
                  <a:schemeClr val="lt1"/>
                </a:solidFill>
                <a:latin typeface="Arial"/>
                <a:ea typeface="Arial"/>
                <a:cs typeface="Arial"/>
                <a:sym typeface="Arial"/>
              </a:rPr>
              <a:t>Boston University</a:t>
            </a:r>
            <a:r>
              <a:rPr b="0" i="0" lang="en-US" sz="1200" u="none" cap="none" strike="noStrike">
                <a:solidFill>
                  <a:schemeClr val="lt1"/>
                </a:solidFill>
                <a:latin typeface="Arial"/>
                <a:ea typeface="Arial"/>
                <a:cs typeface="Arial"/>
                <a:sym typeface="Arial"/>
              </a:rPr>
              <a:t> Slideshow Title Goes Here</a:t>
            </a:r>
            <a:endParaRPr/>
          </a:p>
        </p:txBody>
      </p:sp>
      <p:pic>
        <p:nvPicPr>
          <p:cNvPr id="15" name="Google Shape;15;p1"/>
          <p:cNvPicPr preferRelativeResize="0"/>
          <p:nvPr/>
        </p:nvPicPr>
        <p:blipFill rotWithShape="1">
          <a:blip r:embed="rId1">
            <a:alphaModFix/>
          </a:blip>
          <a:srcRect b="0" l="0" r="0" t="0"/>
          <a:stretch/>
        </p:blipFill>
        <p:spPr>
          <a:xfrm>
            <a:off x="7543800" y="6118225"/>
            <a:ext cx="968375" cy="434975"/>
          </a:xfrm>
          <a:prstGeom prst="rect">
            <a:avLst/>
          </a:prstGeom>
          <a:noFill/>
          <a:ln>
            <a:noFill/>
          </a:ln>
        </p:spPr>
      </p:pic>
      <p:sp>
        <p:nvSpPr>
          <p:cNvPr id="16" name="Google Shape;16;p1"/>
          <p:cNvSpPr txBox="1"/>
          <p:nvPr>
            <p:ph idx="10" type="dt"/>
          </p:nvPr>
        </p:nvSpPr>
        <p:spPr>
          <a:xfrm>
            <a:off x="8001000" y="76200"/>
            <a:ext cx="1066800" cy="2286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baseline="30000" i="0" sz="1200" u="none" cap="none" strike="noStrike">
                <a:solidFill>
                  <a:srgbClr val="CCCCCC"/>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7" name="Google Shape;17;p1"/>
          <p:cNvSpPr/>
          <p:nvPr/>
        </p:nvSpPr>
        <p:spPr>
          <a:xfrm>
            <a:off x="609600" y="6172200"/>
            <a:ext cx="4664075"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u="none" cap="none" strike="noStrike">
                <a:solidFill>
                  <a:schemeClr val="dk1"/>
                </a:solidFill>
                <a:latin typeface="Arial"/>
                <a:ea typeface="Arial"/>
                <a:cs typeface="Arial"/>
                <a:sym typeface="Arial"/>
              </a:rPr>
              <a:t>Boston University</a:t>
            </a:r>
            <a:r>
              <a:rPr b="0" i="0" lang="en-US" sz="1200" u="none" cap="none" strike="noStrike">
                <a:solidFill>
                  <a:schemeClr val="dk1"/>
                </a:solidFill>
                <a:latin typeface="Arial"/>
                <a:ea typeface="Arial"/>
                <a:cs typeface="Arial"/>
                <a:sym typeface="Arial"/>
              </a:rPr>
              <a:t> </a:t>
            </a:r>
            <a:r>
              <a:rPr lang="en-US" sz="1200">
                <a:solidFill>
                  <a:schemeClr val="dk1"/>
                </a:solidFill>
              </a:rPr>
              <a:t>MSSP</a:t>
            </a:r>
            <a:endParaRPr sz="1200">
              <a:solidFill>
                <a:schemeClr val="dk1"/>
              </a:solidFill>
            </a:endParaRPr>
          </a:p>
          <a:p>
            <a:pPr indent="0" lvl="0" marL="0" marR="0" rtl="0" algn="l">
              <a:spcBef>
                <a:spcPts val="0"/>
              </a:spcBef>
              <a:spcAft>
                <a:spcPts val="0"/>
              </a:spcAft>
              <a:buNone/>
            </a:pPr>
            <a:r>
              <a:t/>
            </a:r>
            <a:endParaRPr sz="1200">
              <a:solidFill>
                <a:schemeClr val="dk1"/>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7.png"/><Relationship Id="rId5"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3.png"/><Relationship Id="rId5"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2"/>
          <p:cNvSpPr txBox="1"/>
          <p:nvPr>
            <p:ph type="ctrTitle"/>
          </p:nvPr>
        </p:nvSpPr>
        <p:spPr>
          <a:xfrm>
            <a:off x="685800" y="1600200"/>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MA679</a:t>
            </a:r>
            <a:endParaRPr/>
          </a:p>
          <a:p>
            <a:pPr indent="0" lvl="0" marL="0" rtl="0" algn="l">
              <a:spcBef>
                <a:spcPts val="0"/>
              </a:spcBef>
              <a:spcAft>
                <a:spcPts val="0"/>
              </a:spcAft>
              <a:buNone/>
            </a:pPr>
            <a:r>
              <a:rPr lang="en-US"/>
              <a:t>Physical Therapy Project</a:t>
            </a:r>
            <a:endParaRPr/>
          </a:p>
        </p:txBody>
      </p:sp>
      <p:sp>
        <p:nvSpPr>
          <p:cNvPr id="78" name="Google Shape;78;p12"/>
          <p:cNvSpPr txBox="1"/>
          <p:nvPr>
            <p:ph idx="1" type="subTitle"/>
          </p:nvPr>
        </p:nvSpPr>
        <p:spPr>
          <a:xfrm>
            <a:off x="685800" y="3200400"/>
            <a:ext cx="7772400" cy="626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US" sz="2500">
                <a:solidFill>
                  <a:schemeClr val="dk1"/>
                </a:solidFill>
              </a:rPr>
              <a:t>Week 2 Update: Preliminary Analysis</a:t>
            </a:r>
            <a:endParaRPr b="1" sz="2500">
              <a:solidFill>
                <a:schemeClr val="dk1"/>
              </a:solidFill>
            </a:endParaRPr>
          </a:p>
        </p:txBody>
      </p:sp>
      <p:sp>
        <p:nvSpPr>
          <p:cNvPr id="79" name="Google Shape;79;p12"/>
          <p:cNvSpPr txBox="1"/>
          <p:nvPr/>
        </p:nvSpPr>
        <p:spPr>
          <a:xfrm>
            <a:off x="685800" y="4209725"/>
            <a:ext cx="7580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lt1"/>
                </a:solidFill>
                <a:highlight>
                  <a:srgbClr val="B7B7B7"/>
                </a:highlight>
              </a:rPr>
              <a:t>William Zen, Zara Waheed, Pruthvi Bharadwaj</a:t>
            </a:r>
            <a:endParaRPr sz="2400">
              <a:solidFill>
                <a:schemeClr val="lt1"/>
              </a:solidFill>
              <a:highlight>
                <a:srgbClr val="B7B7B7"/>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1"/>
          <p:cNvPicPr preferRelativeResize="0"/>
          <p:nvPr/>
        </p:nvPicPr>
        <p:blipFill>
          <a:blip r:embed="rId3">
            <a:alphaModFix/>
          </a:blip>
          <a:stretch>
            <a:fillRect/>
          </a:stretch>
        </p:blipFill>
        <p:spPr>
          <a:xfrm>
            <a:off x="152400" y="1955800"/>
            <a:ext cx="8839201" cy="2946400"/>
          </a:xfrm>
          <a:prstGeom prst="rect">
            <a:avLst/>
          </a:prstGeom>
          <a:noFill/>
          <a:ln>
            <a:noFill/>
          </a:ln>
        </p:spPr>
      </p:pic>
      <p:sp>
        <p:nvSpPr>
          <p:cNvPr id="158" name="Google Shape;158;p21"/>
          <p:cNvSpPr txBox="1"/>
          <p:nvPr>
            <p:ph idx="4294967295" type="subTitle"/>
          </p:nvPr>
        </p:nvSpPr>
        <p:spPr>
          <a:xfrm>
            <a:off x="318375" y="507750"/>
            <a:ext cx="7772400" cy="626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US" sz="3000"/>
              <a:t>MFPCA - GRF - Reconstructed plots</a:t>
            </a:r>
            <a:endParaRPr b="1" sz="30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2"/>
          <p:cNvPicPr preferRelativeResize="0"/>
          <p:nvPr/>
        </p:nvPicPr>
        <p:blipFill>
          <a:blip r:embed="rId3">
            <a:alphaModFix/>
          </a:blip>
          <a:stretch>
            <a:fillRect/>
          </a:stretch>
        </p:blipFill>
        <p:spPr>
          <a:xfrm>
            <a:off x="2713501" y="1105876"/>
            <a:ext cx="3717000" cy="4646250"/>
          </a:xfrm>
          <a:prstGeom prst="rect">
            <a:avLst/>
          </a:prstGeom>
          <a:noFill/>
          <a:ln>
            <a:noFill/>
          </a:ln>
        </p:spPr>
      </p:pic>
      <p:sp>
        <p:nvSpPr>
          <p:cNvPr id="165" name="Google Shape;165;p22"/>
          <p:cNvSpPr txBox="1"/>
          <p:nvPr>
            <p:ph idx="4294967295" type="subTitle"/>
          </p:nvPr>
        </p:nvSpPr>
        <p:spPr>
          <a:xfrm>
            <a:off x="318400" y="552100"/>
            <a:ext cx="7772400" cy="626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US" sz="3000"/>
              <a:t>MFPCA - COP</a:t>
            </a:r>
            <a:endParaRPr b="1" sz="3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3"/>
          <p:cNvPicPr preferRelativeResize="0"/>
          <p:nvPr/>
        </p:nvPicPr>
        <p:blipFill>
          <a:blip r:embed="rId3">
            <a:alphaModFix/>
          </a:blip>
          <a:stretch>
            <a:fillRect/>
          </a:stretch>
        </p:blipFill>
        <p:spPr>
          <a:xfrm>
            <a:off x="2275924" y="1132950"/>
            <a:ext cx="4592149" cy="4592100"/>
          </a:xfrm>
          <a:prstGeom prst="rect">
            <a:avLst/>
          </a:prstGeom>
          <a:noFill/>
          <a:ln>
            <a:noFill/>
          </a:ln>
        </p:spPr>
      </p:pic>
      <p:sp>
        <p:nvSpPr>
          <p:cNvPr id="172" name="Google Shape;172;p23"/>
          <p:cNvSpPr txBox="1"/>
          <p:nvPr>
            <p:ph idx="4294967295" type="subTitle"/>
          </p:nvPr>
        </p:nvSpPr>
        <p:spPr>
          <a:xfrm>
            <a:off x="303625" y="566900"/>
            <a:ext cx="7772400" cy="626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US" sz="3000"/>
              <a:t>MFPCA - COP - Scatterplot</a:t>
            </a:r>
            <a:endParaRPr b="1" sz="30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4"/>
          <p:cNvPicPr preferRelativeResize="0"/>
          <p:nvPr/>
        </p:nvPicPr>
        <p:blipFill>
          <a:blip r:embed="rId3">
            <a:alphaModFix/>
          </a:blip>
          <a:stretch>
            <a:fillRect/>
          </a:stretch>
        </p:blipFill>
        <p:spPr>
          <a:xfrm>
            <a:off x="760825" y="1714500"/>
            <a:ext cx="6858000" cy="3429000"/>
          </a:xfrm>
          <a:prstGeom prst="rect">
            <a:avLst/>
          </a:prstGeom>
          <a:noFill/>
          <a:ln>
            <a:noFill/>
          </a:ln>
        </p:spPr>
      </p:pic>
      <p:sp>
        <p:nvSpPr>
          <p:cNvPr id="179" name="Google Shape;179;p24"/>
          <p:cNvSpPr txBox="1"/>
          <p:nvPr>
            <p:ph idx="4294967295" type="subTitle"/>
          </p:nvPr>
        </p:nvSpPr>
        <p:spPr>
          <a:xfrm>
            <a:off x="303625" y="566900"/>
            <a:ext cx="7772400" cy="626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US" sz="3000"/>
              <a:t>MFPCA - COP - Reconstructed plots</a:t>
            </a:r>
            <a:endParaRPr b="1" sz="30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p:nvPr/>
        </p:nvSpPr>
        <p:spPr>
          <a:xfrm>
            <a:off x="-2060575" y="-676275"/>
            <a:ext cx="1842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6" name="Google Shape;186;p25"/>
          <p:cNvSpPr txBox="1"/>
          <p:nvPr>
            <p:ph idx="4294967295" type="subTitle"/>
          </p:nvPr>
        </p:nvSpPr>
        <p:spPr>
          <a:xfrm>
            <a:off x="318400" y="552100"/>
            <a:ext cx="7772400" cy="626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US" sz="2900"/>
              <a:t>Goal and Next Steps</a:t>
            </a:r>
            <a:endParaRPr b="1" sz="2900">
              <a:solidFill>
                <a:schemeClr val="dk1"/>
              </a:solidFill>
            </a:endParaRPr>
          </a:p>
        </p:txBody>
      </p:sp>
      <p:sp>
        <p:nvSpPr>
          <p:cNvPr id="187" name="Google Shape;187;p25"/>
          <p:cNvSpPr txBox="1"/>
          <p:nvPr/>
        </p:nvSpPr>
        <p:spPr>
          <a:xfrm>
            <a:off x="508700" y="1620300"/>
            <a:ext cx="7969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300"/>
          </a:p>
        </p:txBody>
      </p:sp>
      <p:sp>
        <p:nvSpPr>
          <p:cNvPr id="188" name="Google Shape;188;p25"/>
          <p:cNvSpPr txBox="1"/>
          <p:nvPr>
            <p:ph idx="4294967295" type="subTitle"/>
          </p:nvPr>
        </p:nvSpPr>
        <p:spPr>
          <a:xfrm>
            <a:off x="434800" y="1443500"/>
            <a:ext cx="7772400" cy="1837800"/>
          </a:xfrm>
          <a:prstGeom prst="rect">
            <a:avLst/>
          </a:prstGeom>
          <a:noFill/>
          <a:ln>
            <a:noFill/>
          </a:ln>
        </p:spPr>
        <p:txBody>
          <a:bodyPr anchorCtr="0" anchor="t" bIns="45700" lIns="91425" spcFirstLastPara="1" rIns="91425" wrap="square" tIns="45700">
            <a:noAutofit/>
          </a:bodyPr>
          <a:lstStyle/>
          <a:p>
            <a:pPr indent="-374650" lvl="0" marL="457200" rtl="0" algn="l">
              <a:spcBef>
                <a:spcPts val="0"/>
              </a:spcBef>
              <a:spcAft>
                <a:spcPts val="0"/>
              </a:spcAft>
              <a:buSzPts val="2300"/>
              <a:buAutoNum type="arabicPeriod"/>
            </a:pPr>
            <a:r>
              <a:rPr lang="en-US" sz="2300"/>
              <a:t>Refine and interpret the MFPCA model</a:t>
            </a:r>
            <a:endParaRPr sz="2300"/>
          </a:p>
          <a:p>
            <a:pPr indent="0" lvl="0" marL="0" rtl="0" algn="l">
              <a:spcBef>
                <a:spcPts val="0"/>
              </a:spcBef>
              <a:spcAft>
                <a:spcPts val="0"/>
              </a:spcAft>
              <a:buSzPts val="1800"/>
              <a:buNone/>
            </a:pPr>
            <a:r>
              <a:t/>
            </a:r>
            <a:endParaRPr sz="2300"/>
          </a:p>
          <a:p>
            <a:pPr indent="-374650" lvl="0" marL="457200" rtl="0" algn="l">
              <a:spcBef>
                <a:spcPts val="0"/>
              </a:spcBef>
              <a:spcAft>
                <a:spcPts val="0"/>
              </a:spcAft>
              <a:buSzPts val="2300"/>
              <a:buAutoNum type="arabicPeriod"/>
            </a:pPr>
            <a:r>
              <a:rPr lang="en-US" sz="2300"/>
              <a:t>Explore AutoEncoders</a:t>
            </a:r>
            <a:endParaRPr sz="2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p:nvPr/>
        </p:nvSpPr>
        <p:spPr>
          <a:xfrm>
            <a:off x="-2060575" y="-676275"/>
            <a:ext cx="18415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86" name="Google Shape;86;p13"/>
          <p:cNvSpPr txBox="1"/>
          <p:nvPr>
            <p:ph idx="4294967295" type="subTitle"/>
          </p:nvPr>
        </p:nvSpPr>
        <p:spPr>
          <a:xfrm>
            <a:off x="318400" y="537325"/>
            <a:ext cx="7772400" cy="626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US" sz="3000"/>
              <a:t>FPCA - V_GRF</a:t>
            </a:r>
            <a:endParaRPr b="1" sz="3000">
              <a:solidFill>
                <a:schemeClr val="dk1"/>
              </a:solidFill>
            </a:endParaRPr>
          </a:p>
        </p:txBody>
      </p:sp>
      <p:pic>
        <p:nvPicPr>
          <p:cNvPr id="87" name="Google Shape;87;p13"/>
          <p:cNvPicPr preferRelativeResize="0"/>
          <p:nvPr/>
        </p:nvPicPr>
        <p:blipFill>
          <a:blip r:embed="rId3">
            <a:alphaModFix/>
          </a:blip>
          <a:stretch>
            <a:fillRect/>
          </a:stretch>
        </p:blipFill>
        <p:spPr>
          <a:xfrm>
            <a:off x="318400" y="1331200"/>
            <a:ext cx="3326525" cy="2231188"/>
          </a:xfrm>
          <a:prstGeom prst="rect">
            <a:avLst/>
          </a:prstGeom>
          <a:noFill/>
          <a:ln>
            <a:noFill/>
          </a:ln>
        </p:spPr>
      </p:pic>
      <p:pic>
        <p:nvPicPr>
          <p:cNvPr id="88" name="Google Shape;88;p13"/>
          <p:cNvPicPr preferRelativeResize="0"/>
          <p:nvPr/>
        </p:nvPicPr>
        <p:blipFill>
          <a:blip r:embed="rId4">
            <a:alphaModFix/>
          </a:blip>
          <a:stretch>
            <a:fillRect/>
          </a:stretch>
        </p:blipFill>
        <p:spPr>
          <a:xfrm>
            <a:off x="4571990" y="1331200"/>
            <a:ext cx="3538061" cy="2231200"/>
          </a:xfrm>
          <a:prstGeom prst="rect">
            <a:avLst/>
          </a:prstGeom>
          <a:noFill/>
          <a:ln>
            <a:noFill/>
          </a:ln>
        </p:spPr>
      </p:pic>
      <p:pic>
        <p:nvPicPr>
          <p:cNvPr id="89" name="Google Shape;89;p13"/>
          <p:cNvPicPr preferRelativeResize="0"/>
          <p:nvPr/>
        </p:nvPicPr>
        <p:blipFill>
          <a:blip r:embed="rId5">
            <a:alphaModFix/>
          </a:blip>
          <a:stretch>
            <a:fillRect/>
          </a:stretch>
        </p:blipFill>
        <p:spPr>
          <a:xfrm>
            <a:off x="418750" y="3729581"/>
            <a:ext cx="3538050" cy="2325243"/>
          </a:xfrm>
          <a:prstGeom prst="rect">
            <a:avLst/>
          </a:prstGeom>
          <a:noFill/>
          <a:ln>
            <a:noFill/>
          </a:ln>
        </p:spPr>
      </p:pic>
      <p:graphicFrame>
        <p:nvGraphicFramePr>
          <p:cNvPr id="90" name="Google Shape;90;p13"/>
          <p:cNvGraphicFramePr/>
          <p:nvPr/>
        </p:nvGraphicFramePr>
        <p:xfrm>
          <a:off x="5040138" y="4327363"/>
          <a:ext cx="3000000" cy="3000000"/>
        </p:xfrm>
        <a:graphic>
          <a:graphicData uri="http://schemas.openxmlformats.org/drawingml/2006/table">
            <a:tbl>
              <a:tblPr>
                <a:noFill/>
                <a:tableStyleId>{47BA4CC2-CA51-46D4-8FB2-C04B30D004BB}</a:tableStyleId>
              </a:tblPr>
              <a:tblGrid>
                <a:gridCol w="1908625"/>
                <a:gridCol w="693125"/>
              </a:tblGrid>
              <a:tr h="100000">
                <a:tc>
                  <a:txBody>
                    <a:bodyPr/>
                    <a:lstStyle/>
                    <a:p>
                      <a:pPr indent="0" lvl="0" marL="0" rtl="0" algn="l">
                        <a:spcBef>
                          <a:spcPts val="0"/>
                        </a:spcBef>
                        <a:spcAft>
                          <a:spcPts val="0"/>
                        </a:spcAft>
                        <a:buNone/>
                      </a:pPr>
                      <a:r>
                        <a:rPr b="1" lang="en-US" sz="1200">
                          <a:latin typeface="Calibri"/>
                          <a:ea typeface="Calibri"/>
                          <a:cs typeface="Calibri"/>
                          <a:sym typeface="Calibri"/>
                        </a:rPr>
                        <a:t>Total Variance Explained</a:t>
                      </a:r>
                      <a:endParaRPr b="1" sz="1200">
                        <a:latin typeface="Calibri"/>
                        <a:ea typeface="Calibri"/>
                        <a:cs typeface="Calibri"/>
                        <a:sym typeface="Calibri"/>
                      </a:endParaRPr>
                    </a:p>
                  </a:txBody>
                  <a:tcPr marT="9525" marB="91425" marR="9525" marL="9525" anchor="b">
                    <a:lnL cap="flat" cmpd="sng" w="6325">
                      <a:solidFill>
                        <a:srgbClr val="000000"/>
                      </a:solidFill>
                      <a:prstDash val="solid"/>
                      <a:round/>
                      <a:headEnd len="sm" w="sm" type="none"/>
                      <a:tailEnd len="sm" w="sm" type="none"/>
                    </a:lnL>
                    <a:lnR cap="flat" cmpd="sng" w="6325">
                      <a:solidFill>
                        <a:srgbClr val="000000"/>
                      </a:solidFill>
                      <a:prstDash val="solid"/>
                      <a:round/>
                      <a:headEnd len="sm" w="sm" type="none"/>
                      <a:tailEnd len="sm" w="sm" type="none"/>
                    </a:lnR>
                    <a:lnT cap="flat" cmpd="sng" w="6325">
                      <a:solidFill>
                        <a:srgbClr val="000000"/>
                      </a:solidFill>
                      <a:prstDash val="solid"/>
                      <a:round/>
                      <a:headEnd len="sm" w="sm" type="none"/>
                      <a:tailEnd len="sm" w="sm" type="none"/>
                    </a:lnT>
                    <a:lnB cap="flat" cmpd="sng" w="63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a:latin typeface="Courier New"/>
                          <a:ea typeface="Courier New"/>
                          <a:cs typeface="Courier New"/>
                          <a:sym typeface="Courier New"/>
                        </a:rPr>
                        <a:t>93.3%</a:t>
                      </a:r>
                      <a:endParaRPr>
                        <a:latin typeface="Courier New"/>
                        <a:ea typeface="Courier New"/>
                        <a:cs typeface="Courier New"/>
                        <a:sym typeface="Courier New"/>
                      </a:endParaRPr>
                    </a:p>
                  </a:txBody>
                  <a:tcPr marT="9525" marB="91425" marR="9525" marL="9525" anchor="b">
                    <a:lnL cap="flat" cmpd="sng" w="6325">
                      <a:solidFill>
                        <a:srgbClr val="000000"/>
                      </a:solidFill>
                      <a:prstDash val="solid"/>
                      <a:round/>
                      <a:headEnd len="sm" w="sm" type="none"/>
                      <a:tailEnd len="sm" w="sm" type="none"/>
                    </a:lnL>
                    <a:lnR cap="flat" cmpd="sng" w="6325">
                      <a:solidFill>
                        <a:srgbClr val="000000"/>
                      </a:solidFill>
                      <a:prstDash val="solid"/>
                      <a:round/>
                      <a:headEnd len="sm" w="sm" type="none"/>
                      <a:tailEnd len="sm" w="sm" type="none"/>
                    </a:lnR>
                    <a:lnT cap="flat" cmpd="sng" w="6325">
                      <a:solidFill>
                        <a:srgbClr val="000000"/>
                      </a:solidFill>
                      <a:prstDash val="solid"/>
                      <a:round/>
                      <a:headEnd len="sm" w="sm" type="none"/>
                      <a:tailEnd len="sm" w="sm" type="none"/>
                    </a:lnT>
                    <a:lnB cap="flat" cmpd="sng" w="6325">
                      <a:solidFill>
                        <a:srgbClr val="000000"/>
                      </a:solidFill>
                      <a:prstDash val="solid"/>
                      <a:round/>
                      <a:headEnd len="sm" w="sm" type="none"/>
                      <a:tailEnd len="sm" w="sm" type="none"/>
                    </a:lnB>
                  </a:tcPr>
                </a:tc>
              </a:tr>
              <a:tr h="238125">
                <a:tc>
                  <a:txBody>
                    <a:bodyPr/>
                    <a:lstStyle/>
                    <a:p>
                      <a:pPr indent="0" lvl="0" marL="0" rtl="0" algn="l">
                        <a:spcBef>
                          <a:spcPts val="0"/>
                        </a:spcBef>
                        <a:spcAft>
                          <a:spcPts val="0"/>
                        </a:spcAft>
                        <a:buNone/>
                      </a:pPr>
                      <a:r>
                        <a:rPr b="1" lang="en-US" sz="1200">
                          <a:latin typeface="Calibri"/>
                          <a:ea typeface="Calibri"/>
                          <a:cs typeface="Calibri"/>
                          <a:sym typeface="Calibri"/>
                        </a:rPr>
                        <a:t>PC1</a:t>
                      </a:r>
                      <a:endParaRPr b="1" sz="1200">
                        <a:latin typeface="Calibri"/>
                        <a:ea typeface="Calibri"/>
                        <a:cs typeface="Calibri"/>
                        <a:sym typeface="Calibri"/>
                      </a:endParaRPr>
                    </a:p>
                  </a:txBody>
                  <a:tcPr marT="9525" marB="91425" marR="9525" marL="9525" anchor="b">
                    <a:lnL cap="flat" cmpd="sng" w="6325">
                      <a:solidFill>
                        <a:srgbClr val="000000"/>
                      </a:solidFill>
                      <a:prstDash val="solid"/>
                      <a:round/>
                      <a:headEnd len="sm" w="sm" type="none"/>
                      <a:tailEnd len="sm" w="sm" type="none"/>
                    </a:lnL>
                    <a:lnR cap="flat" cmpd="sng" w="6325">
                      <a:solidFill>
                        <a:srgbClr val="000000"/>
                      </a:solidFill>
                      <a:prstDash val="solid"/>
                      <a:round/>
                      <a:headEnd len="sm" w="sm" type="none"/>
                      <a:tailEnd len="sm" w="sm" type="none"/>
                    </a:lnR>
                    <a:lnT cap="flat" cmpd="sng" w="6325">
                      <a:solidFill>
                        <a:srgbClr val="000000"/>
                      </a:solidFill>
                      <a:prstDash val="solid"/>
                      <a:round/>
                      <a:headEnd len="sm" w="sm" type="none"/>
                      <a:tailEnd len="sm" w="sm" type="none"/>
                    </a:lnT>
                    <a:lnB cap="flat" cmpd="sng" w="63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a:latin typeface="Courier New"/>
                          <a:ea typeface="Courier New"/>
                          <a:cs typeface="Courier New"/>
                          <a:sym typeface="Courier New"/>
                        </a:rPr>
                        <a:t>80.4%</a:t>
                      </a:r>
                      <a:endParaRPr>
                        <a:latin typeface="Courier New"/>
                        <a:ea typeface="Courier New"/>
                        <a:cs typeface="Courier New"/>
                        <a:sym typeface="Courier New"/>
                      </a:endParaRPr>
                    </a:p>
                  </a:txBody>
                  <a:tcPr marT="9525" marB="91425" marR="9525" marL="9525" anchor="b">
                    <a:lnL cap="flat" cmpd="sng" w="6325">
                      <a:solidFill>
                        <a:srgbClr val="000000"/>
                      </a:solidFill>
                      <a:prstDash val="solid"/>
                      <a:round/>
                      <a:headEnd len="sm" w="sm" type="none"/>
                      <a:tailEnd len="sm" w="sm" type="none"/>
                    </a:lnL>
                    <a:lnR cap="flat" cmpd="sng" w="6325">
                      <a:solidFill>
                        <a:srgbClr val="000000"/>
                      </a:solidFill>
                      <a:prstDash val="solid"/>
                      <a:round/>
                      <a:headEnd len="sm" w="sm" type="none"/>
                      <a:tailEnd len="sm" w="sm" type="none"/>
                    </a:lnR>
                    <a:lnT cap="flat" cmpd="sng" w="6325">
                      <a:solidFill>
                        <a:srgbClr val="000000"/>
                      </a:solidFill>
                      <a:prstDash val="solid"/>
                      <a:round/>
                      <a:headEnd len="sm" w="sm" type="none"/>
                      <a:tailEnd len="sm" w="sm" type="none"/>
                    </a:lnT>
                    <a:lnB cap="flat" cmpd="sng" w="6325">
                      <a:solidFill>
                        <a:srgbClr val="000000"/>
                      </a:solidFill>
                      <a:prstDash val="solid"/>
                      <a:round/>
                      <a:headEnd len="sm" w="sm" type="none"/>
                      <a:tailEnd len="sm" w="sm" type="none"/>
                    </a:lnB>
                  </a:tcPr>
                </a:tc>
              </a:tr>
              <a:tr h="238125">
                <a:tc>
                  <a:txBody>
                    <a:bodyPr/>
                    <a:lstStyle/>
                    <a:p>
                      <a:pPr indent="0" lvl="0" marL="0" rtl="0" algn="l">
                        <a:spcBef>
                          <a:spcPts val="0"/>
                        </a:spcBef>
                        <a:spcAft>
                          <a:spcPts val="0"/>
                        </a:spcAft>
                        <a:buNone/>
                      </a:pPr>
                      <a:r>
                        <a:rPr b="1" lang="en-US" sz="1200">
                          <a:latin typeface="Calibri"/>
                          <a:ea typeface="Calibri"/>
                          <a:cs typeface="Calibri"/>
                          <a:sym typeface="Calibri"/>
                        </a:rPr>
                        <a:t>PC2</a:t>
                      </a:r>
                      <a:endParaRPr b="1" sz="1200">
                        <a:latin typeface="Calibri"/>
                        <a:ea typeface="Calibri"/>
                        <a:cs typeface="Calibri"/>
                        <a:sym typeface="Calibri"/>
                      </a:endParaRPr>
                    </a:p>
                  </a:txBody>
                  <a:tcPr marT="9525" marB="91425" marR="9525" marL="9525" anchor="b">
                    <a:lnL cap="flat" cmpd="sng" w="6325">
                      <a:solidFill>
                        <a:srgbClr val="000000"/>
                      </a:solidFill>
                      <a:prstDash val="solid"/>
                      <a:round/>
                      <a:headEnd len="sm" w="sm" type="none"/>
                      <a:tailEnd len="sm" w="sm" type="none"/>
                    </a:lnL>
                    <a:lnR cap="flat" cmpd="sng" w="6325">
                      <a:solidFill>
                        <a:srgbClr val="000000"/>
                      </a:solidFill>
                      <a:prstDash val="solid"/>
                      <a:round/>
                      <a:headEnd len="sm" w="sm" type="none"/>
                      <a:tailEnd len="sm" w="sm" type="none"/>
                    </a:lnR>
                    <a:lnT cap="flat" cmpd="sng" w="6325">
                      <a:solidFill>
                        <a:srgbClr val="000000"/>
                      </a:solidFill>
                      <a:prstDash val="solid"/>
                      <a:round/>
                      <a:headEnd len="sm" w="sm" type="none"/>
                      <a:tailEnd len="sm" w="sm" type="none"/>
                    </a:lnT>
                    <a:lnB cap="flat" cmpd="sng" w="63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a:latin typeface="Courier New"/>
                          <a:ea typeface="Courier New"/>
                          <a:cs typeface="Courier New"/>
                          <a:sym typeface="Courier New"/>
                        </a:rPr>
                        <a:t>12.9%</a:t>
                      </a:r>
                      <a:endParaRPr>
                        <a:latin typeface="Courier New"/>
                        <a:ea typeface="Courier New"/>
                        <a:cs typeface="Courier New"/>
                        <a:sym typeface="Courier New"/>
                      </a:endParaRPr>
                    </a:p>
                  </a:txBody>
                  <a:tcPr marT="9525" marB="91425" marR="9525" marL="9525" anchor="b">
                    <a:lnL cap="flat" cmpd="sng" w="6325">
                      <a:solidFill>
                        <a:srgbClr val="000000"/>
                      </a:solidFill>
                      <a:prstDash val="solid"/>
                      <a:round/>
                      <a:headEnd len="sm" w="sm" type="none"/>
                      <a:tailEnd len="sm" w="sm" type="none"/>
                    </a:lnL>
                    <a:lnR cap="flat" cmpd="sng" w="6325">
                      <a:solidFill>
                        <a:srgbClr val="000000"/>
                      </a:solidFill>
                      <a:prstDash val="solid"/>
                      <a:round/>
                      <a:headEnd len="sm" w="sm" type="none"/>
                      <a:tailEnd len="sm" w="sm" type="none"/>
                    </a:lnR>
                    <a:lnT cap="flat" cmpd="sng" w="6325">
                      <a:solidFill>
                        <a:srgbClr val="000000"/>
                      </a:solidFill>
                      <a:prstDash val="solid"/>
                      <a:round/>
                      <a:headEnd len="sm" w="sm" type="none"/>
                      <a:tailEnd len="sm" w="sm" type="none"/>
                    </a:lnT>
                    <a:lnB cap="flat" cmpd="sng" w="6325">
                      <a:solidFill>
                        <a:srgbClr val="000000"/>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4"/>
          <p:cNvPicPr preferRelativeResize="0"/>
          <p:nvPr/>
        </p:nvPicPr>
        <p:blipFill>
          <a:blip r:embed="rId3">
            <a:alphaModFix/>
          </a:blip>
          <a:stretch>
            <a:fillRect/>
          </a:stretch>
        </p:blipFill>
        <p:spPr>
          <a:xfrm>
            <a:off x="536675" y="1180525"/>
            <a:ext cx="3347801" cy="2163525"/>
          </a:xfrm>
          <a:prstGeom prst="rect">
            <a:avLst/>
          </a:prstGeom>
          <a:noFill/>
          <a:ln>
            <a:noFill/>
          </a:ln>
        </p:spPr>
      </p:pic>
      <p:pic>
        <p:nvPicPr>
          <p:cNvPr id="97" name="Google Shape;97;p14"/>
          <p:cNvPicPr preferRelativeResize="0"/>
          <p:nvPr/>
        </p:nvPicPr>
        <p:blipFill>
          <a:blip r:embed="rId4">
            <a:alphaModFix/>
          </a:blip>
          <a:stretch>
            <a:fillRect/>
          </a:stretch>
        </p:blipFill>
        <p:spPr>
          <a:xfrm>
            <a:off x="314975" y="3429001"/>
            <a:ext cx="3779125" cy="2581774"/>
          </a:xfrm>
          <a:prstGeom prst="rect">
            <a:avLst/>
          </a:prstGeom>
          <a:noFill/>
          <a:ln>
            <a:noFill/>
          </a:ln>
        </p:spPr>
      </p:pic>
      <p:pic>
        <p:nvPicPr>
          <p:cNvPr id="98" name="Google Shape;98;p14"/>
          <p:cNvPicPr preferRelativeResize="0"/>
          <p:nvPr/>
        </p:nvPicPr>
        <p:blipFill>
          <a:blip r:embed="rId5">
            <a:alphaModFix/>
          </a:blip>
          <a:stretch>
            <a:fillRect/>
          </a:stretch>
        </p:blipFill>
        <p:spPr>
          <a:xfrm>
            <a:off x="5112125" y="1176637"/>
            <a:ext cx="3335725" cy="2163506"/>
          </a:xfrm>
          <a:prstGeom prst="rect">
            <a:avLst/>
          </a:prstGeom>
          <a:noFill/>
          <a:ln>
            <a:noFill/>
          </a:ln>
        </p:spPr>
      </p:pic>
      <p:graphicFrame>
        <p:nvGraphicFramePr>
          <p:cNvPr id="99" name="Google Shape;99;p14"/>
          <p:cNvGraphicFramePr/>
          <p:nvPr/>
        </p:nvGraphicFramePr>
        <p:xfrm>
          <a:off x="5546500" y="3847625"/>
          <a:ext cx="3000000" cy="3000000"/>
        </p:xfrm>
        <a:graphic>
          <a:graphicData uri="http://schemas.openxmlformats.org/drawingml/2006/table">
            <a:tbl>
              <a:tblPr>
                <a:noFill/>
                <a:tableStyleId>{47BA4CC2-CA51-46D4-8FB2-C04B30D004BB}</a:tableStyleId>
              </a:tblPr>
              <a:tblGrid>
                <a:gridCol w="1809750"/>
                <a:gridCol w="657225"/>
              </a:tblGrid>
              <a:tr h="232200">
                <a:tc>
                  <a:txBody>
                    <a:bodyPr/>
                    <a:lstStyle/>
                    <a:p>
                      <a:pPr indent="0" lvl="0" marL="0" rtl="0" algn="l">
                        <a:spcBef>
                          <a:spcPts val="0"/>
                        </a:spcBef>
                        <a:spcAft>
                          <a:spcPts val="0"/>
                        </a:spcAft>
                        <a:buNone/>
                      </a:pPr>
                      <a:r>
                        <a:rPr b="1" lang="en-US" sz="1200">
                          <a:latin typeface="Calibri"/>
                          <a:ea typeface="Calibri"/>
                          <a:cs typeface="Calibri"/>
                          <a:sym typeface="Calibri"/>
                        </a:rPr>
                        <a:t>Total Variance Explained</a:t>
                      </a:r>
                      <a:endParaRPr b="1" sz="1200">
                        <a:latin typeface="Calibri"/>
                        <a:ea typeface="Calibri"/>
                        <a:cs typeface="Calibri"/>
                        <a:sym typeface="Calibri"/>
                      </a:endParaRPr>
                    </a:p>
                  </a:txBody>
                  <a:tcPr marT="9525" marB="91425" marR="9525" marL="9525" anchor="b">
                    <a:lnL cap="flat" cmpd="sng" w="6325">
                      <a:solidFill>
                        <a:srgbClr val="000000"/>
                      </a:solidFill>
                      <a:prstDash val="solid"/>
                      <a:round/>
                      <a:headEnd len="sm" w="sm" type="none"/>
                      <a:tailEnd len="sm" w="sm" type="none"/>
                    </a:lnL>
                    <a:lnR cap="flat" cmpd="sng" w="6325">
                      <a:solidFill>
                        <a:srgbClr val="000000"/>
                      </a:solidFill>
                      <a:prstDash val="solid"/>
                      <a:round/>
                      <a:headEnd len="sm" w="sm" type="none"/>
                      <a:tailEnd len="sm" w="sm" type="none"/>
                    </a:lnR>
                    <a:lnT cap="flat" cmpd="sng" w="6325">
                      <a:solidFill>
                        <a:srgbClr val="000000"/>
                      </a:solidFill>
                      <a:prstDash val="solid"/>
                      <a:round/>
                      <a:headEnd len="sm" w="sm" type="none"/>
                      <a:tailEnd len="sm" w="sm" type="none"/>
                    </a:lnT>
                    <a:lnB cap="flat" cmpd="sng" w="63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a:latin typeface="Courier New"/>
                          <a:ea typeface="Courier New"/>
                          <a:cs typeface="Courier New"/>
                          <a:sym typeface="Courier New"/>
                        </a:rPr>
                        <a:t>92.1%</a:t>
                      </a:r>
                      <a:endParaRPr>
                        <a:latin typeface="Courier New"/>
                        <a:ea typeface="Courier New"/>
                        <a:cs typeface="Courier New"/>
                        <a:sym typeface="Courier New"/>
                      </a:endParaRPr>
                    </a:p>
                  </a:txBody>
                  <a:tcPr marT="9525" marB="91425" marR="9525" marL="9525" anchor="b">
                    <a:lnL cap="flat" cmpd="sng" w="6325">
                      <a:solidFill>
                        <a:srgbClr val="000000"/>
                      </a:solidFill>
                      <a:prstDash val="solid"/>
                      <a:round/>
                      <a:headEnd len="sm" w="sm" type="none"/>
                      <a:tailEnd len="sm" w="sm" type="none"/>
                    </a:lnL>
                    <a:lnR cap="flat" cmpd="sng" w="6325">
                      <a:solidFill>
                        <a:srgbClr val="000000"/>
                      </a:solidFill>
                      <a:prstDash val="solid"/>
                      <a:round/>
                      <a:headEnd len="sm" w="sm" type="none"/>
                      <a:tailEnd len="sm" w="sm" type="none"/>
                    </a:lnR>
                    <a:lnT cap="flat" cmpd="sng" w="6325">
                      <a:solidFill>
                        <a:srgbClr val="000000"/>
                      </a:solidFill>
                      <a:prstDash val="solid"/>
                      <a:round/>
                      <a:headEnd len="sm" w="sm" type="none"/>
                      <a:tailEnd len="sm" w="sm" type="none"/>
                    </a:lnT>
                    <a:lnB cap="flat" cmpd="sng" w="6325">
                      <a:solidFill>
                        <a:srgbClr val="000000"/>
                      </a:solidFill>
                      <a:prstDash val="solid"/>
                      <a:round/>
                      <a:headEnd len="sm" w="sm" type="none"/>
                      <a:tailEnd len="sm" w="sm" type="none"/>
                    </a:lnB>
                  </a:tcPr>
                </a:tc>
              </a:tr>
              <a:tr h="365225">
                <a:tc>
                  <a:txBody>
                    <a:bodyPr/>
                    <a:lstStyle/>
                    <a:p>
                      <a:pPr indent="0" lvl="0" marL="0" rtl="0" algn="l">
                        <a:spcBef>
                          <a:spcPts val="0"/>
                        </a:spcBef>
                        <a:spcAft>
                          <a:spcPts val="0"/>
                        </a:spcAft>
                        <a:buNone/>
                      </a:pPr>
                      <a:r>
                        <a:rPr b="1" lang="en-US" sz="1200">
                          <a:latin typeface="Calibri"/>
                          <a:ea typeface="Calibri"/>
                          <a:cs typeface="Calibri"/>
                          <a:sym typeface="Calibri"/>
                        </a:rPr>
                        <a:t>PC1</a:t>
                      </a:r>
                      <a:endParaRPr b="1" sz="1200">
                        <a:latin typeface="Calibri"/>
                        <a:ea typeface="Calibri"/>
                        <a:cs typeface="Calibri"/>
                        <a:sym typeface="Calibri"/>
                      </a:endParaRPr>
                    </a:p>
                  </a:txBody>
                  <a:tcPr marT="9525" marB="91425" marR="9525" marL="9525" anchor="b">
                    <a:lnL cap="flat" cmpd="sng" w="6325">
                      <a:solidFill>
                        <a:srgbClr val="000000"/>
                      </a:solidFill>
                      <a:prstDash val="solid"/>
                      <a:round/>
                      <a:headEnd len="sm" w="sm" type="none"/>
                      <a:tailEnd len="sm" w="sm" type="none"/>
                    </a:lnL>
                    <a:lnR cap="flat" cmpd="sng" w="6325">
                      <a:solidFill>
                        <a:srgbClr val="000000"/>
                      </a:solidFill>
                      <a:prstDash val="solid"/>
                      <a:round/>
                      <a:headEnd len="sm" w="sm" type="none"/>
                      <a:tailEnd len="sm" w="sm" type="none"/>
                    </a:lnR>
                    <a:lnT cap="flat" cmpd="sng" w="6325">
                      <a:solidFill>
                        <a:srgbClr val="000000"/>
                      </a:solidFill>
                      <a:prstDash val="solid"/>
                      <a:round/>
                      <a:headEnd len="sm" w="sm" type="none"/>
                      <a:tailEnd len="sm" w="sm" type="none"/>
                    </a:lnT>
                    <a:lnB cap="flat" cmpd="sng" w="63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a:latin typeface="Courier New"/>
                          <a:ea typeface="Courier New"/>
                          <a:cs typeface="Courier New"/>
                          <a:sym typeface="Courier New"/>
                        </a:rPr>
                        <a:t>77.5%</a:t>
                      </a:r>
                      <a:endParaRPr>
                        <a:latin typeface="Courier New"/>
                        <a:ea typeface="Courier New"/>
                        <a:cs typeface="Courier New"/>
                        <a:sym typeface="Courier New"/>
                      </a:endParaRPr>
                    </a:p>
                  </a:txBody>
                  <a:tcPr marT="9525" marB="91425" marR="9525" marL="9525" anchor="b">
                    <a:lnL cap="flat" cmpd="sng" w="6325">
                      <a:solidFill>
                        <a:srgbClr val="000000"/>
                      </a:solidFill>
                      <a:prstDash val="solid"/>
                      <a:round/>
                      <a:headEnd len="sm" w="sm" type="none"/>
                      <a:tailEnd len="sm" w="sm" type="none"/>
                    </a:lnL>
                    <a:lnR cap="flat" cmpd="sng" w="6325">
                      <a:solidFill>
                        <a:srgbClr val="000000"/>
                      </a:solidFill>
                      <a:prstDash val="solid"/>
                      <a:round/>
                      <a:headEnd len="sm" w="sm" type="none"/>
                      <a:tailEnd len="sm" w="sm" type="none"/>
                    </a:lnR>
                    <a:lnT cap="flat" cmpd="sng" w="6325">
                      <a:solidFill>
                        <a:srgbClr val="000000"/>
                      </a:solidFill>
                      <a:prstDash val="solid"/>
                      <a:round/>
                      <a:headEnd len="sm" w="sm" type="none"/>
                      <a:tailEnd len="sm" w="sm" type="none"/>
                    </a:lnT>
                    <a:lnB cap="flat" cmpd="sng" w="6325">
                      <a:solidFill>
                        <a:srgbClr val="000000"/>
                      </a:solidFill>
                      <a:prstDash val="solid"/>
                      <a:round/>
                      <a:headEnd len="sm" w="sm" type="none"/>
                      <a:tailEnd len="sm" w="sm" type="none"/>
                    </a:lnB>
                  </a:tcPr>
                </a:tc>
              </a:tr>
              <a:tr h="365225">
                <a:tc>
                  <a:txBody>
                    <a:bodyPr/>
                    <a:lstStyle/>
                    <a:p>
                      <a:pPr indent="0" lvl="0" marL="0" rtl="0" algn="l">
                        <a:spcBef>
                          <a:spcPts val="0"/>
                        </a:spcBef>
                        <a:spcAft>
                          <a:spcPts val="0"/>
                        </a:spcAft>
                        <a:buNone/>
                      </a:pPr>
                      <a:r>
                        <a:rPr b="1" lang="en-US" sz="1200">
                          <a:latin typeface="Calibri"/>
                          <a:ea typeface="Calibri"/>
                          <a:cs typeface="Calibri"/>
                          <a:sym typeface="Calibri"/>
                        </a:rPr>
                        <a:t>PC2</a:t>
                      </a:r>
                      <a:endParaRPr b="1" sz="1200">
                        <a:latin typeface="Calibri"/>
                        <a:ea typeface="Calibri"/>
                        <a:cs typeface="Calibri"/>
                        <a:sym typeface="Calibri"/>
                      </a:endParaRPr>
                    </a:p>
                  </a:txBody>
                  <a:tcPr marT="9525" marB="91425" marR="9525" marL="9525" anchor="b">
                    <a:lnL cap="flat" cmpd="sng" w="6325">
                      <a:solidFill>
                        <a:srgbClr val="000000"/>
                      </a:solidFill>
                      <a:prstDash val="solid"/>
                      <a:round/>
                      <a:headEnd len="sm" w="sm" type="none"/>
                      <a:tailEnd len="sm" w="sm" type="none"/>
                    </a:lnL>
                    <a:lnR cap="flat" cmpd="sng" w="6325">
                      <a:solidFill>
                        <a:srgbClr val="000000"/>
                      </a:solidFill>
                      <a:prstDash val="solid"/>
                      <a:round/>
                      <a:headEnd len="sm" w="sm" type="none"/>
                      <a:tailEnd len="sm" w="sm" type="none"/>
                    </a:lnR>
                    <a:lnT cap="flat" cmpd="sng" w="6325">
                      <a:solidFill>
                        <a:srgbClr val="000000"/>
                      </a:solidFill>
                      <a:prstDash val="solid"/>
                      <a:round/>
                      <a:headEnd len="sm" w="sm" type="none"/>
                      <a:tailEnd len="sm" w="sm" type="none"/>
                    </a:lnT>
                    <a:lnB cap="flat" cmpd="sng" w="63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a:latin typeface="Courier New"/>
                          <a:ea typeface="Courier New"/>
                          <a:cs typeface="Courier New"/>
                          <a:sym typeface="Courier New"/>
                        </a:rPr>
                        <a:t>8.3%</a:t>
                      </a:r>
                      <a:endParaRPr>
                        <a:latin typeface="Courier New"/>
                        <a:ea typeface="Courier New"/>
                        <a:cs typeface="Courier New"/>
                        <a:sym typeface="Courier New"/>
                      </a:endParaRPr>
                    </a:p>
                  </a:txBody>
                  <a:tcPr marT="9525" marB="91425" marR="9525" marL="9525" anchor="b">
                    <a:lnL cap="flat" cmpd="sng" w="6325">
                      <a:solidFill>
                        <a:srgbClr val="000000"/>
                      </a:solidFill>
                      <a:prstDash val="solid"/>
                      <a:round/>
                      <a:headEnd len="sm" w="sm" type="none"/>
                      <a:tailEnd len="sm" w="sm" type="none"/>
                    </a:lnL>
                    <a:lnR cap="flat" cmpd="sng" w="6325">
                      <a:solidFill>
                        <a:srgbClr val="000000"/>
                      </a:solidFill>
                      <a:prstDash val="solid"/>
                      <a:round/>
                      <a:headEnd len="sm" w="sm" type="none"/>
                      <a:tailEnd len="sm" w="sm" type="none"/>
                    </a:lnR>
                    <a:lnT cap="flat" cmpd="sng" w="6325">
                      <a:solidFill>
                        <a:srgbClr val="000000"/>
                      </a:solidFill>
                      <a:prstDash val="solid"/>
                      <a:round/>
                      <a:headEnd len="sm" w="sm" type="none"/>
                      <a:tailEnd len="sm" w="sm" type="none"/>
                    </a:lnT>
                    <a:lnB cap="flat" cmpd="sng" w="6325">
                      <a:solidFill>
                        <a:srgbClr val="000000"/>
                      </a:solidFill>
                      <a:prstDash val="solid"/>
                      <a:round/>
                      <a:headEnd len="sm" w="sm" type="none"/>
                      <a:tailEnd len="sm" w="sm" type="none"/>
                    </a:lnB>
                  </a:tcPr>
                </a:tc>
              </a:tr>
              <a:tr h="365225">
                <a:tc>
                  <a:txBody>
                    <a:bodyPr/>
                    <a:lstStyle/>
                    <a:p>
                      <a:pPr indent="0" lvl="0" marL="0" rtl="0" algn="l">
                        <a:spcBef>
                          <a:spcPts val="0"/>
                        </a:spcBef>
                        <a:spcAft>
                          <a:spcPts val="0"/>
                        </a:spcAft>
                        <a:buNone/>
                      </a:pPr>
                      <a:r>
                        <a:rPr b="1" lang="en-US" sz="1200">
                          <a:latin typeface="Calibri"/>
                          <a:ea typeface="Calibri"/>
                          <a:cs typeface="Calibri"/>
                          <a:sym typeface="Calibri"/>
                        </a:rPr>
                        <a:t>PC3</a:t>
                      </a:r>
                      <a:endParaRPr b="1" sz="1200">
                        <a:latin typeface="Calibri"/>
                        <a:ea typeface="Calibri"/>
                        <a:cs typeface="Calibri"/>
                        <a:sym typeface="Calibri"/>
                      </a:endParaRPr>
                    </a:p>
                  </a:txBody>
                  <a:tcPr marT="9525" marB="91425" marR="9525" marL="9525" anchor="b">
                    <a:lnL cap="flat" cmpd="sng" w="6325">
                      <a:solidFill>
                        <a:srgbClr val="000000"/>
                      </a:solidFill>
                      <a:prstDash val="solid"/>
                      <a:round/>
                      <a:headEnd len="sm" w="sm" type="none"/>
                      <a:tailEnd len="sm" w="sm" type="none"/>
                    </a:lnL>
                    <a:lnR cap="flat" cmpd="sng" w="6325">
                      <a:solidFill>
                        <a:srgbClr val="000000"/>
                      </a:solidFill>
                      <a:prstDash val="solid"/>
                      <a:round/>
                      <a:headEnd len="sm" w="sm" type="none"/>
                      <a:tailEnd len="sm" w="sm" type="none"/>
                    </a:lnR>
                    <a:lnT cap="flat" cmpd="sng" w="6325">
                      <a:solidFill>
                        <a:srgbClr val="000000"/>
                      </a:solidFill>
                      <a:prstDash val="solid"/>
                      <a:round/>
                      <a:headEnd len="sm" w="sm" type="none"/>
                      <a:tailEnd len="sm" w="sm" type="none"/>
                    </a:lnT>
                    <a:lnB cap="flat" cmpd="sng" w="63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a:latin typeface="Courier New"/>
                          <a:ea typeface="Courier New"/>
                          <a:cs typeface="Courier New"/>
                          <a:sym typeface="Courier New"/>
                        </a:rPr>
                        <a:t>6.3%</a:t>
                      </a:r>
                      <a:endParaRPr>
                        <a:latin typeface="Courier New"/>
                        <a:ea typeface="Courier New"/>
                        <a:cs typeface="Courier New"/>
                        <a:sym typeface="Courier New"/>
                      </a:endParaRPr>
                    </a:p>
                  </a:txBody>
                  <a:tcPr marT="9525" marB="91425" marR="9525" marL="9525" anchor="b">
                    <a:lnL cap="flat" cmpd="sng" w="6325">
                      <a:solidFill>
                        <a:srgbClr val="000000"/>
                      </a:solidFill>
                      <a:prstDash val="solid"/>
                      <a:round/>
                      <a:headEnd len="sm" w="sm" type="none"/>
                      <a:tailEnd len="sm" w="sm" type="none"/>
                    </a:lnL>
                    <a:lnR cap="flat" cmpd="sng" w="6325">
                      <a:solidFill>
                        <a:srgbClr val="000000"/>
                      </a:solidFill>
                      <a:prstDash val="solid"/>
                      <a:round/>
                      <a:headEnd len="sm" w="sm" type="none"/>
                      <a:tailEnd len="sm" w="sm" type="none"/>
                    </a:lnR>
                    <a:lnT cap="flat" cmpd="sng" w="6325">
                      <a:solidFill>
                        <a:srgbClr val="000000"/>
                      </a:solidFill>
                      <a:prstDash val="solid"/>
                      <a:round/>
                      <a:headEnd len="sm" w="sm" type="none"/>
                      <a:tailEnd len="sm" w="sm" type="none"/>
                    </a:lnT>
                    <a:lnB cap="flat" cmpd="sng" w="6325">
                      <a:solidFill>
                        <a:srgbClr val="000000"/>
                      </a:solidFill>
                      <a:prstDash val="solid"/>
                      <a:round/>
                      <a:headEnd len="sm" w="sm" type="none"/>
                      <a:tailEnd len="sm" w="sm" type="none"/>
                    </a:lnB>
                  </a:tcPr>
                </a:tc>
              </a:tr>
            </a:tbl>
          </a:graphicData>
        </a:graphic>
      </p:graphicFrame>
      <p:sp>
        <p:nvSpPr>
          <p:cNvPr id="100" name="Google Shape;100;p14"/>
          <p:cNvSpPr txBox="1"/>
          <p:nvPr>
            <p:ph idx="4294967295" type="subTitle"/>
          </p:nvPr>
        </p:nvSpPr>
        <p:spPr>
          <a:xfrm>
            <a:off x="241075" y="522525"/>
            <a:ext cx="7772400" cy="626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US" sz="3000"/>
              <a:t>FPCA - ML_GRF</a:t>
            </a:r>
            <a:endParaRPr b="1" sz="3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5"/>
          <p:cNvPicPr preferRelativeResize="0"/>
          <p:nvPr/>
        </p:nvPicPr>
        <p:blipFill>
          <a:blip r:embed="rId3">
            <a:alphaModFix/>
          </a:blip>
          <a:stretch>
            <a:fillRect/>
          </a:stretch>
        </p:blipFill>
        <p:spPr>
          <a:xfrm>
            <a:off x="507125" y="1285900"/>
            <a:ext cx="3705151" cy="2438725"/>
          </a:xfrm>
          <a:prstGeom prst="rect">
            <a:avLst/>
          </a:prstGeom>
          <a:noFill/>
          <a:ln>
            <a:noFill/>
          </a:ln>
        </p:spPr>
      </p:pic>
      <p:pic>
        <p:nvPicPr>
          <p:cNvPr id="107" name="Google Shape;107;p15"/>
          <p:cNvPicPr preferRelativeResize="0"/>
          <p:nvPr/>
        </p:nvPicPr>
        <p:blipFill>
          <a:blip r:embed="rId4">
            <a:alphaModFix/>
          </a:blip>
          <a:stretch>
            <a:fillRect/>
          </a:stretch>
        </p:blipFill>
        <p:spPr>
          <a:xfrm>
            <a:off x="4906363" y="1333892"/>
            <a:ext cx="3705149" cy="2342746"/>
          </a:xfrm>
          <a:prstGeom prst="rect">
            <a:avLst/>
          </a:prstGeom>
          <a:noFill/>
          <a:ln>
            <a:noFill/>
          </a:ln>
        </p:spPr>
      </p:pic>
      <p:pic>
        <p:nvPicPr>
          <p:cNvPr id="108" name="Google Shape;108;p15"/>
          <p:cNvPicPr preferRelativeResize="0"/>
          <p:nvPr/>
        </p:nvPicPr>
        <p:blipFill>
          <a:blip r:embed="rId5">
            <a:alphaModFix/>
          </a:blip>
          <a:stretch>
            <a:fillRect/>
          </a:stretch>
        </p:blipFill>
        <p:spPr>
          <a:xfrm>
            <a:off x="641300" y="3724625"/>
            <a:ext cx="3570985" cy="2438724"/>
          </a:xfrm>
          <a:prstGeom prst="rect">
            <a:avLst/>
          </a:prstGeom>
          <a:noFill/>
          <a:ln>
            <a:noFill/>
          </a:ln>
        </p:spPr>
      </p:pic>
      <p:graphicFrame>
        <p:nvGraphicFramePr>
          <p:cNvPr id="109" name="Google Shape;109;p15"/>
          <p:cNvGraphicFramePr/>
          <p:nvPr/>
        </p:nvGraphicFramePr>
        <p:xfrm>
          <a:off x="5515925" y="4096050"/>
          <a:ext cx="3000000" cy="3000000"/>
        </p:xfrm>
        <a:graphic>
          <a:graphicData uri="http://schemas.openxmlformats.org/drawingml/2006/table">
            <a:tbl>
              <a:tblPr>
                <a:noFill/>
                <a:tableStyleId>{47BA4CC2-CA51-46D4-8FB2-C04B30D004BB}</a:tableStyleId>
              </a:tblPr>
              <a:tblGrid>
                <a:gridCol w="1809750"/>
                <a:gridCol w="676275"/>
              </a:tblGrid>
              <a:tr h="100000">
                <a:tc>
                  <a:txBody>
                    <a:bodyPr/>
                    <a:lstStyle/>
                    <a:p>
                      <a:pPr indent="0" lvl="0" marL="0" rtl="0" algn="l">
                        <a:spcBef>
                          <a:spcPts val="0"/>
                        </a:spcBef>
                        <a:spcAft>
                          <a:spcPts val="0"/>
                        </a:spcAft>
                        <a:buNone/>
                      </a:pPr>
                      <a:r>
                        <a:rPr b="1" lang="en-US" sz="1200">
                          <a:latin typeface="Calibri"/>
                          <a:ea typeface="Calibri"/>
                          <a:cs typeface="Calibri"/>
                          <a:sym typeface="Calibri"/>
                        </a:rPr>
                        <a:t>Total Variance Explained</a:t>
                      </a:r>
                      <a:endParaRPr b="1" sz="1200">
                        <a:latin typeface="Calibri"/>
                        <a:ea typeface="Calibri"/>
                        <a:cs typeface="Calibri"/>
                        <a:sym typeface="Calibri"/>
                      </a:endParaRPr>
                    </a:p>
                  </a:txBody>
                  <a:tcPr marT="9525" marB="91425" marR="9525" marL="9525" anchor="b">
                    <a:lnL cap="flat" cmpd="sng" w="6325">
                      <a:solidFill>
                        <a:srgbClr val="000000"/>
                      </a:solidFill>
                      <a:prstDash val="solid"/>
                      <a:round/>
                      <a:headEnd len="sm" w="sm" type="none"/>
                      <a:tailEnd len="sm" w="sm" type="none"/>
                    </a:lnL>
                    <a:lnR cap="flat" cmpd="sng" w="6325">
                      <a:solidFill>
                        <a:srgbClr val="000000"/>
                      </a:solidFill>
                      <a:prstDash val="solid"/>
                      <a:round/>
                      <a:headEnd len="sm" w="sm" type="none"/>
                      <a:tailEnd len="sm" w="sm" type="none"/>
                    </a:lnR>
                    <a:lnT cap="flat" cmpd="sng" w="6325">
                      <a:solidFill>
                        <a:srgbClr val="000000"/>
                      </a:solidFill>
                      <a:prstDash val="solid"/>
                      <a:round/>
                      <a:headEnd len="sm" w="sm" type="none"/>
                      <a:tailEnd len="sm" w="sm" type="none"/>
                    </a:lnT>
                    <a:lnB cap="flat" cmpd="sng" w="63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a:latin typeface="Courier New"/>
                          <a:ea typeface="Courier New"/>
                          <a:cs typeface="Courier New"/>
                          <a:sym typeface="Courier New"/>
                        </a:rPr>
                        <a:t>90.6%</a:t>
                      </a:r>
                      <a:endParaRPr>
                        <a:latin typeface="Courier New"/>
                        <a:ea typeface="Courier New"/>
                        <a:cs typeface="Courier New"/>
                        <a:sym typeface="Courier New"/>
                      </a:endParaRPr>
                    </a:p>
                  </a:txBody>
                  <a:tcPr marT="9525" marB="91425" marR="9525" marL="9525" anchor="b">
                    <a:lnL cap="flat" cmpd="sng" w="6325">
                      <a:solidFill>
                        <a:srgbClr val="000000"/>
                      </a:solidFill>
                      <a:prstDash val="solid"/>
                      <a:round/>
                      <a:headEnd len="sm" w="sm" type="none"/>
                      <a:tailEnd len="sm" w="sm" type="none"/>
                    </a:lnL>
                    <a:lnR cap="flat" cmpd="sng" w="6325">
                      <a:solidFill>
                        <a:srgbClr val="000000"/>
                      </a:solidFill>
                      <a:prstDash val="solid"/>
                      <a:round/>
                      <a:headEnd len="sm" w="sm" type="none"/>
                      <a:tailEnd len="sm" w="sm" type="none"/>
                    </a:lnR>
                    <a:lnT cap="flat" cmpd="sng" w="6325">
                      <a:solidFill>
                        <a:srgbClr val="000000"/>
                      </a:solidFill>
                      <a:prstDash val="solid"/>
                      <a:round/>
                      <a:headEnd len="sm" w="sm" type="none"/>
                      <a:tailEnd len="sm" w="sm" type="none"/>
                    </a:lnT>
                    <a:lnB cap="flat" cmpd="sng" w="6325">
                      <a:solidFill>
                        <a:srgbClr val="000000"/>
                      </a:solidFill>
                      <a:prstDash val="solid"/>
                      <a:round/>
                      <a:headEnd len="sm" w="sm" type="none"/>
                      <a:tailEnd len="sm" w="sm" type="none"/>
                    </a:lnB>
                  </a:tcPr>
                </a:tc>
              </a:tr>
              <a:tr h="238125">
                <a:tc>
                  <a:txBody>
                    <a:bodyPr/>
                    <a:lstStyle/>
                    <a:p>
                      <a:pPr indent="0" lvl="0" marL="0" rtl="0" algn="l">
                        <a:spcBef>
                          <a:spcPts val="0"/>
                        </a:spcBef>
                        <a:spcAft>
                          <a:spcPts val="0"/>
                        </a:spcAft>
                        <a:buNone/>
                      </a:pPr>
                      <a:r>
                        <a:rPr b="1" lang="en-US" sz="1200">
                          <a:latin typeface="Calibri"/>
                          <a:ea typeface="Calibri"/>
                          <a:cs typeface="Calibri"/>
                          <a:sym typeface="Calibri"/>
                        </a:rPr>
                        <a:t>PC1</a:t>
                      </a:r>
                      <a:endParaRPr b="1" sz="1200">
                        <a:latin typeface="Calibri"/>
                        <a:ea typeface="Calibri"/>
                        <a:cs typeface="Calibri"/>
                        <a:sym typeface="Calibri"/>
                      </a:endParaRPr>
                    </a:p>
                  </a:txBody>
                  <a:tcPr marT="9525" marB="91425" marR="9525" marL="9525" anchor="b">
                    <a:lnL cap="flat" cmpd="sng" w="6325">
                      <a:solidFill>
                        <a:srgbClr val="000000"/>
                      </a:solidFill>
                      <a:prstDash val="solid"/>
                      <a:round/>
                      <a:headEnd len="sm" w="sm" type="none"/>
                      <a:tailEnd len="sm" w="sm" type="none"/>
                    </a:lnL>
                    <a:lnR cap="flat" cmpd="sng" w="6325">
                      <a:solidFill>
                        <a:srgbClr val="000000"/>
                      </a:solidFill>
                      <a:prstDash val="solid"/>
                      <a:round/>
                      <a:headEnd len="sm" w="sm" type="none"/>
                      <a:tailEnd len="sm" w="sm" type="none"/>
                    </a:lnR>
                    <a:lnT cap="flat" cmpd="sng" w="6325">
                      <a:solidFill>
                        <a:srgbClr val="000000"/>
                      </a:solidFill>
                      <a:prstDash val="solid"/>
                      <a:round/>
                      <a:headEnd len="sm" w="sm" type="none"/>
                      <a:tailEnd len="sm" w="sm" type="none"/>
                    </a:lnT>
                    <a:lnB cap="flat" cmpd="sng" w="63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a:latin typeface="Courier New"/>
                          <a:ea typeface="Courier New"/>
                          <a:cs typeface="Courier New"/>
                          <a:sym typeface="Courier New"/>
                        </a:rPr>
                        <a:t>74.9%</a:t>
                      </a:r>
                      <a:endParaRPr>
                        <a:latin typeface="Courier New"/>
                        <a:ea typeface="Courier New"/>
                        <a:cs typeface="Courier New"/>
                        <a:sym typeface="Courier New"/>
                      </a:endParaRPr>
                    </a:p>
                  </a:txBody>
                  <a:tcPr marT="9525" marB="91425" marR="9525" marL="9525" anchor="b">
                    <a:lnL cap="flat" cmpd="sng" w="6325">
                      <a:solidFill>
                        <a:srgbClr val="000000"/>
                      </a:solidFill>
                      <a:prstDash val="solid"/>
                      <a:round/>
                      <a:headEnd len="sm" w="sm" type="none"/>
                      <a:tailEnd len="sm" w="sm" type="none"/>
                    </a:lnL>
                    <a:lnR cap="flat" cmpd="sng" w="6325">
                      <a:solidFill>
                        <a:srgbClr val="000000"/>
                      </a:solidFill>
                      <a:prstDash val="solid"/>
                      <a:round/>
                      <a:headEnd len="sm" w="sm" type="none"/>
                      <a:tailEnd len="sm" w="sm" type="none"/>
                    </a:lnR>
                    <a:lnT cap="flat" cmpd="sng" w="6325">
                      <a:solidFill>
                        <a:srgbClr val="000000"/>
                      </a:solidFill>
                      <a:prstDash val="solid"/>
                      <a:round/>
                      <a:headEnd len="sm" w="sm" type="none"/>
                      <a:tailEnd len="sm" w="sm" type="none"/>
                    </a:lnT>
                    <a:lnB cap="flat" cmpd="sng" w="6325">
                      <a:solidFill>
                        <a:srgbClr val="000000"/>
                      </a:solidFill>
                      <a:prstDash val="solid"/>
                      <a:round/>
                      <a:headEnd len="sm" w="sm" type="none"/>
                      <a:tailEnd len="sm" w="sm" type="none"/>
                    </a:lnB>
                  </a:tcPr>
                </a:tc>
              </a:tr>
              <a:tr h="238125">
                <a:tc>
                  <a:txBody>
                    <a:bodyPr/>
                    <a:lstStyle/>
                    <a:p>
                      <a:pPr indent="0" lvl="0" marL="0" rtl="0" algn="l">
                        <a:spcBef>
                          <a:spcPts val="0"/>
                        </a:spcBef>
                        <a:spcAft>
                          <a:spcPts val="0"/>
                        </a:spcAft>
                        <a:buNone/>
                      </a:pPr>
                      <a:r>
                        <a:rPr b="1" lang="en-US" sz="1200">
                          <a:latin typeface="Calibri"/>
                          <a:ea typeface="Calibri"/>
                          <a:cs typeface="Calibri"/>
                          <a:sym typeface="Calibri"/>
                        </a:rPr>
                        <a:t>PC2</a:t>
                      </a:r>
                      <a:endParaRPr b="1" sz="1200">
                        <a:latin typeface="Calibri"/>
                        <a:ea typeface="Calibri"/>
                        <a:cs typeface="Calibri"/>
                        <a:sym typeface="Calibri"/>
                      </a:endParaRPr>
                    </a:p>
                  </a:txBody>
                  <a:tcPr marT="9525" marB="91425" marR="9525" marL="9525" anchor="b">
                    <a:lnL cap="flat" cmpd="sng" w="6325">
                      <a:solidFill>
                        <a:srgbClr val="000000"/>
                      </a:solidFill>
                      <a:prstDash val="solid"/>
                      <a:round/>
                      <a:headEnd len="sm" w="sm" type="none"/>
                      <a:tailEnd len="sm" w="sm" type="none"/>
                    </a:lnL>
                    <a:lnR cap="flat" cmpd="sng" w="6325">
                      <a:solidFill>
                        <a:srgbClr val="000000"/>
                      </a:solidFill>
                      <a:prstDash val="solid"/>
                      <a:round/>
                      <a:headEnd len="sm" w="sm" type="none"/>
                      <a:tailEnd len="sm" w="sm" type="none"/>
                    </a:lnR>
                    <a:lnT cap="flat" cmpd="sng" w="6325">
                      <a:solidFill>
                        <a:srgbClr val="000000"/>
                      </a:solidFill>
                      <a:prstDash val="solid"/>
                      <a:round/>
                      <a:headEnd len="sm" w="sm" type="none"/>
                      <a:tailEnd len="sm" w="sm" type="none"/>
                    </a:lnT>
                    <a:lnB cap="flat" cmpd="sng" w="63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a:latin typeface="Courier New"/>
                          <a:ea typeface="Courier New"/>
                          <a:cs typeface="Courier New"/>
                          <a:sym typeface="Courier New"/>
                        </a:rPr>
                        <a:t>9.4%</a:t>
                      </a:r>
                      <a:endParaRPr>
                        <a:latin typeface="Courier New"/>
                        <a:ea typeface="Courier New"/>
                        <a:cs typeface="Courier New"/>
                        <a:sym typeface="Courier New"/>
                      </a:endParaRPr>
                    </a:p>
                  </a:txBody>
                  <a:tcPr marT="9525" marB="91425" marR="9525" marL="9525" anchor="b">
                    <a:lnL cap="flat" cmpd="sng" w="6325">
                      <a:solidFill>
                        <a:srgbClr val="000000"/>
                      </a:solidFill>
                      <a:prstDash val="solid"/>
                      <a:round/>
                      <a:headEnd len="sm" w="sm" type="none"/>
                      <a:tailEnd len="sm" w="sm" type="none"/>
                    </a:lnL>
                    <a:lnR cap="flat" cmpd="sng" w="6325">
                      <a:solidFill>
                        <a:srgbClr val="000000"/>
                      </a:solidFill>
                      <a:prstDash val="solid"/>
                      <a:round/>
                      <a:headEnd len="sm" w="sm" type="none"/>
                      <a:tailEnd len="sm" w="sm" type="none"/>
                    </a:lnR>
                    <a:lnT cap="flat" cmpd="sng" w="6325">
                      <a:solidFill>
                        <a:srgbClr val="000000"/>
                      </a:solidFill>
                      <a:prstDash val="solid"/>
                      <a:round/>
                      <a:headEnd len="sm" w="sm" type="none"/>
                      <a:tailEnd len="sm" w="sm" type="none"/>
                    </a:lnT>
                    <a:lnB cap="flat" cmpd="sng" w="6325">
                      <a:solidFill>
                        <a:srgbClr val="000000"/>
                      </a:solidFill>
                      <a:prstDash val="solid"/>
                      <a:round/>
                      <a:headEnd len="sm" w="sm" type="none"/>
                      <a:tailEnd len="sm" w="sm" type="none"/>
                    </a:lnB>
                  </a:tcPr>
                </a:tc>
              </a:tr>
              <a:tr h="238125">
                <a:tc>
                  <a:txBody>
                    <a:bodyPr/>
                    <a:lstStyle/>
                    <a:p>
                      <a:pPr indent="0" lvl="0" marL="0" rtl="0" algn="l">
                        <a:spcBef>
                          <a:spcPts val="0"/>
                        </a:spcBef>
                        <a:spcAft>
                          <a:spcPts val="0"/>
                        </a:spcAft>
                        <a:buNone/>
                      </a:pPr>
                      <a:r>
                        <a:rPr b="1" lang="en-US" sz="1200">
                          <a:latin typeface="Calibri"/>
                          <a:ea typeface="Calibri"/>
                          <a:cs typeface="Calibri"/>
                          <a:sym typeface="Calibri"/>
                        </a:rPr>
                        <a:t>PC3</a:t>
                      </a:r>
                      <a:endParaRPr b="1" sz="1200">
                        <a:latin typeface="Calibri"/>
                        <a:ea typeface="Calibri"/>
                        <a:cs typeface="Calibri"/>
                        <a:sym typeface="Calibri"/>
                      </a:endParaRPr>
                    </a:p>
                  </a:txBody>
                  <a:tcPr marT="9525" marB="91425" marR="9525" marL="9525" anchor="b">
                    <a:lnL cap="flat" cmpd="sng" w="6325">
                      <a:solidFill>
                        <a:srgbClr val="000000"/>
                      </a:solidFill>
                      <a:prstDash val="solid"/>
                      <a:round/>
                      <a:headEnd len="sm" w="sm" type="none"/>
                      <a:tailEnd len="sm" w="sm" type="none"/>
                    </a:lnL>
                    <a:lnR cap="flat" cmpd="sng" w="6325">
                      <a:solidFill>
                        <a:srgbClr val="000000"/>
                      </a:solidFill>
                      <a:prstDash val="solid"/>
                      <a:round/>
                      <a:headEnd len="sm" w="sm" type="none"/>
                      <a:tailEnd len="sm" w="sm" type="none"/>
                    </a:lnR>
                    <a:lnT cap="flat" cmpd="sng" w="6325">
                      <a:solidFill>
                        <a:srgbClr val="000000"/>
                      </a:solidFill>
                      <a:prstDash val="solid"/>
                      <a:round/>
                      <a:headEnd len="sm" w="sm" type="none"/>
                      <a:tailEnd len="sm" w="sm" type="none"/>
                    </a:lnT>
                    <a:lnB cap="flat" cmpd="sng" w="63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a:latin typeface="Courier New"/>
                          <a:ea typeface="Courier New"/>
                          <a:cs typeface="Courier New"/>
                          <a:sym typeface="Courier New"/>
                        </a:rPr>
                        <a:t>6.2%</a:t>
                      </a:r>
                      <a:endParaRPr>
                        <a:latin typeface="Courier New"/>
                        <a:ea typeface="Courier New"/>
                        <a:cs typeface="Courier New"/>
                        <a:sym typeface="Courier New"/>
                      </a:endParaRPr>
                    </a:p>
                  </a:txBody>
                  <a:tcPr marT="9525" marB="91425" marR="9525" marL="9525" anchor="b">
                    <a:lnL cap="flat" cmpd="sng" w="6325">
                      <a:solidFill>
                        <a:srgbClr val="000000"/>
                      </a:solidFill>
                      <a:prstDash val="solid"/>
                      <a:round/>
                      <a:headEnd len="sm" w="sm" type="none"/>
                      <a:tailEnd len="sm" w="sm" type="none"/>
                    </a:lnL>
                    <a:lnR cap="flat" cmpd="sng" w="6325">
                      <a:solidFill>
                        <a:srgbClr val="000000"/>
                      </a:solidFill>
                      <a:prstDash val="solid"/>
                      <a:round/>
                      <a:headEnd len="sm" w="sm" type="none"/>
                      <a:tailEnd len="sm" w="sm" type="none"/>
                    </a:lnR>
                    <a:lnT cap="flat" cmpd="sng" w="6325">
                      <a:solidFill>
                        <a:srgbClr val="000000"/>
                      </a:solidFill>
                      <a:prstDash val="solid"/>
                      <a:round/>
                      <a:headEnd len="sm" w="sm" type="none"/>
                      <a:tailEnd len="sm" w="sm" type="none"/>
                    </a:lnT>
                    <a:lnB cap="flat" cmpd="sng" w="6325">
                      <a:solidFill>
                        <a:srgbClr val="000000"/>
                      </a:solidFill>
                      <a:prstDash val="solid"/>
                      <a:round/>
                      <a:headEnd len="sm" w="sm" type="none"/>
                      <a:tailEnd len="sm" w="sm" type="none"/>
                    </a:lnB>
                  </a:tcPr>
                </a:tc>
              </a:tr>
            </a:tbl>
          </a:graphicData>
        </a:graphic>
      </p:graphicFrame>
      <p:sp>
        <p:nvSpPr>
          <p:cNvPr id="110" name="Google Shape;110;p15"/>
          <p:cNvSpPr txBox="1"/>
          <p:nvPr>
            <p:ph idx="4294967295" type="subTitle"/>
          </p:nvPr>
        </p:nvSpPr>
        <p:spPr>
          <a:xfrm>
            <a:off x="507125" y="589125"/>
            <a:ext cx="7772400" cy="626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US" sz="3000"/>
              <a:t>FPCA - AP_GRF</a:t>
            </a:r>
            <a:endParaRPr b="1" sz="3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6"/>
          <p:cNvPicPr preferRelativeResize="0"/>
          <p:nvPr/>
        </p:nvPicPr>
        <p:blipFill>
          <a:blip r:embed="rId3">
            <a:alphaModFix/>
          </a:blip>
          <a:stretch>
            <a:fillRect/>
          </a:stretch>
        </p:blipFill>
        <p:spPr>
          <a:xfrm>
            <a:off x="483475" y="1183547"/>
            <a:ext cx="3521949" cy="2329154"/>
          </a:xfrm>
          <a:prstGeom prst="rect">
            <a:avLst/>
          </a:prstGeom>
          <a:noFill/>
          <a:ln>
            <a:noFill/>
          </a:ln>
        </p:spPr>
      </p:pic>
      <p:graphicFrame>
        <p:nvGraphicFramePr>
          <p:cNvPr id="117" name="Google Shape;117;p16"/>
          <p:cNvGraphicFramePr/>
          <p:nvPr/>
        </p:nvGraphicFramePr>
        <p:xfrm>
          <a:off x="5251875" y="4182050"/>
          <a:ext cx="3000000" cy="3000000"/>
        </p:xfrm>
        <a:graphic>
          <a:graphicData uri="http://schemas.openxmlformats.org/drawingml/2006/table">
            <a:tbl>
              <a:tblPr>
                <a:noFill/>
                <a:tableStyleId>{47BA4CC2-CA51-46D4-8FB2-C04B30D004BB}</a:tableStyleId>
              </a:tblPr>
              <a:tblGrid>
                <a:gridCol w="1809750"/>
                <a:gridCol w="676275"/>
              </a:tblGrid>
              <a:tr h="100000">
                <a:tc>
                  <a:txBody>
                    <a:bodyPr/>
                    <a:lstStyle/>
                    <a:p>
                      <a:pPr indent="0" lvl="0" marL="0" rtl="0" algn="l">
                        <a:spcBef>
                          <a:spcPts val="0"/>
                        </a:spcBef>
                        <a:spcAft>
                          <a:spcPts val="0"/>
                        </a:spcAft>
                        <a:buNone/>
                      </a:pPr>
                      <a:r>
                        <a:rPr b="1" lang="en-US" sz="1200">
                          <a:latin typeface="Calibri"/>
                          <a:ea typeface="Calibri"/>
                          <a:cs typeface="Calibri"/>
                          <a:sym typeface="Calibri"/>
                        </a:rPr>
                        <a:t>Total Variance Explained</a:t>
                      </a:r>
                      <a:endParaRPr b="1" sz="1200">
                        <a:latin typeface="Calibri"/>
                        <a:ea typeface="Calibri"/>
                        <a:cs typeface="Calibri"/>
                        <a:sym typeface="Calibri"/>
                      </a:endParaRPr>
                    </a:p>
                  </a:txBody>
                  <a:tcPr marT="9525" marB="91425" marR="9525" marL="9525" anchor="b">
                    <a:lnL cap="flat" cmpd="sng" w="6325">
                      <a:solidFill>
                        <a:srgbClr val="000000"/>
                      </a:solidFill>
                      <a:prstDash val="solid"/>
                      <a:round/>
                      <a:headEnd len="sm" w="sm" type="none"/>
                      <a:tailEnd len="sm" w="sm" type="none"/>
                    </a:lnL>
                    <a:lnR cap="flat" cmpd="sng" w="6325">
                      <a:solidFill>
                        <a:srgbClr val="000000"/>
                      </a:solidFill>
                      <a:prstDash val="solid"/>
                      <a:round/>
                      <a:headEnd len="sm" w="sm" type="none"/>
                      <a:tailEnd len="sm" w="sm" type="none"/>
                    </a:lnR>
                    <a:lnT cap="flat" cmpd="sng" w="6325">
                      <a:solidFill>
                        <a:srgbClr val="000000"/>
                      </a:solidFill>
                      <a:prstDash val="solid"/>
                      <a:round/>
                      <a:headEnd len="sm" w="sm" type="none"/>
                      <a:tailEnd len="sm" w="sm" type="none"/>
                    </a:lnT>
                    <a:lnB cap="flat" cmpd="sng" w="63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a:latin typeface="Courier New"/>
                          <a:ea typeface="Courier New"/>
                          <a:cs typeface="Courier New"/>
                          <a:sym typeface="Courier New"/>
                        </a:rPr>
                        <a:t>97.0%</a:t>
                      </a:r>
                      <a:endParaRPr>
                        <a:latin typeface="Courier New"/>
                        <a:ea typeface="Courier New"/>
                        <a:cs typeface="Courier New"/>
                        <a:sym typeface="Courier New"/>
                      </a:endParaRPr>
                    </a:p>
                  </a:txBody>
                  <a:tcPr marT="9525" marB="91425" marR="9525" marL="9525" anchor="b">
                    <a:lnL cap="flat" cmpd="sng" w="6325">
                      <a:solidFill>
                        <a:srgbClr val="000000"/>
                      </a:solidFill>
                      <a:prstDash val="solid"/>
                      <a:round/>
                      <a:headEnd len="sm" w="sm" type="none"/>
                      <a:tailEnd len="sm" w="sm" type="none"/>
                    </a:lnL>
                    <a:lnR cap="flat" cmpd="sng" w="6325">
                      <a:solidFill>
                        <a:srgbClr val="000000"/>
                      </a:solidFill>
                      <a:prstDash val="solid"/>
                      <a:round/>
                      <a:headEnd len="sm" w="sm" type="none"/>
                      <a:tailEnd len="sm" w="sm" type="none"/>
                    </a:lnR>
                    <a:lnT cap="flat" cmpd="sng" w="6325">
                      <a:solidFill>
                        <a:srgbClr val="000000"/>
                      </a:solidFill>
                      <a:prstDash val="solid"/>
                      <a:round/>
                      <a:headEnd len="sm" w="sm" type="none"/>
                      <a:tailEnd len="sm" w="sm" type="none"/>
                    </a:lnT>
                    <a:lnB cap="flat" cmpd="sng" w="6325">
                      <a:solidFill>
                        <a:srgbClr val="000000"/>
                      </a:solidFill>
                      <a:prstDash val="solid"/>
                      <a:round/>
                      <a:headEnd len="sm" w="sm" type="none"/>
                      <a:tailEnd len="sm" w="sm" type="none"/>
                    </a:lnB>
                  </a:tcPr>
                </a:tc>
              </a:tr>
              <a:tr h="238125">
                <a:tc>
                  <a:txBody>
                    <a:bodyPr/>
                    <a:lstStyle/>
                    <a:p>
                      <a:pPr indent="0" lvl="0" marL="0" rtl="0" algn="l">
                        <a:spcBef>
                          <a:spcPts val="0"/>
                        </a:spcBef>
                        <a:spcAft>
                          <a:spcPts val="0"/>
                        </a:spcAft>
                        <a:buNone/>
                      </a:pPr>
                      <a:r>
                        <a:rPr b="1" lang="en-US" sz="1200">
                          <a:latin typeface="Calibri"/>
                          <a:ea typeface="Calibri"/>
                          <a:cs typeface="Calibri"/>
                          <a:sym typeface="Calibri"/>
                        </a:rPr>
                        <a:t>PC1</a:t>
                      </a:r>
                      <a:endParaRPr b="1" sz="1200">
                        <a:latin typeface="Calibri"/>
                        <a:ea typeface="Calibri"/>
                        <a:cs typeface="Calibri"/>
                        <a:sym typeface="Calibri"/>
                      </a:endParaRPr>
                    </a:p>
                  </a:txBody>
                  <a:tcPr marT="9525" marB="91425" marR="9525" marL="9525" anchor="b">
                    <a:lnL cap="flat" cmpd="sng" w="6325">
                      <a:solidFill>
                        <a:srgbClr val="000000"/>
                      </a:solidFill>
                      <a:prstDash val="solid"/>
                      <a:round/>
                      <a:headEnd len="sm" w="sm" type="none"/>
                      <a:tailEnd len="sm" w="sm" type="none"/>
                    </a:lnL>
                    <a:lnR cap="flat" cmpd="sng" w="6325">
                      <a:solidFill>
                        <a:srgbClr val="000000"/>
                      </a:solidFill>
                      <a:prstDash val="solid"/>
                      <a:round/>
                      <a:headEnd len="sm" w="sm" type="none"/>
                      <a:tailEnd len="sm" w="sm" type="none"/>
                    </a:lnR>
                    <a:lnT cap="flat" cmpd="sng" w="6325">
                      <a:solidFill>
                        <a:srgbClr val="000000"/>
                      </a:solidFill>
                      <a:prstDash val="solid"/>
                      <a:round/>
                      <a:headEnd len="sm" w="sm" type="none"/>
                      <a:tailEnd len="sm" w="sm" type="none"/>
                    </a:lnT>
                    <a:lnB cap="flat" cmpd="sng" w="63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a:latin typeface="Courier New"/>
                          <a:ea typeface="Courier New"/>
                          <a:cs typeface="Courier New"/>
                          <a:sym typeface="Courier New"/>
                        </a:rPr>
                        <a:t>94.2%</a:t>
                      </a:r>
                      <a:endParaRPr>
                        <a:latin typeface="Courier New"/>
                        <a:ea typeface="Courier New"/>
                        <a:cs typeface="Courier New"/>
                        <a:sym typeface="Courier New"/>
                      </a:endParaRPr>
                    </a:p>
                  </a:txBody>
                  <a:tcPr marT="9525" marB="91425" marR="9525" marL="9525" anchor="b">
                    <a:lnL cap="flat" cmpd="sng" w="6325">
                      <a:solidFill>
                        <a:srgbClr val="000000"/>
                      </a:solidFill>
                      <a:prstDash val="solid"/>
                      <a:round/>
                      <a:headEnd len="sm" w="sm" type="none"/>
                      <a:tailEnd len="sm" w="sm" type="none"/>
                    </a:lnL>
                    <a:lnR cap="flat" cmpd="sng" w="6325">
                      <a:solidFill>
                        <a:srgbClr val="000000"/>
                      </a:solidFill>
                      <a:prstDash val="solid"/>
                      <a:round/>
                      <a:headEnd len="sm" w="sm" type="none"/>
                      <a:tailEnd len="sm" w="sm" type="none"/>
                    </a:lnR>
                    <a:lnT cap="flat" cmpd="sng" w="6325">
                      <a:solidFill>
                        <a:srgbClr val="000000"/>
                      </a:solidFill>
                      <a:prstDash val="solid"/>
                      <a:round/>
                      <a:headEnd len="sm" w="sm" type="none"/>
                      <a:tailEnd len="sm" w="sm" type="none"/>
                    </a:lnT>
                    <a:lnB cap="flat" cmpd="sng" w="6325">
                      <a:solidFill>
                        <a:srgbClr val="000000"/>
                      </a:solidFill>
                      <a:prstDash val="solid"/>
                      <a:round/>
                      <a:headEnd len="sm" w="sm" type="none"/>
                      <a:tailEnd len="sm" w="sm" type="none"/>
                    </a:lnB>
                  </a:tcPr>
                </a:tc>
              </a:tr>
              <a:tr h="238125">
                <a:tc>
                  <a:txBody>
                    <a:bodyPr/>
                    <a:lstStyle/>
                    <a:p>
                      <a:pPr indent="0" lvl="0" marL="0" rtl="0" algn="l">
                        <a:spcBef>
                          <a:spcPts val="0"/>
                        </a:spcBef>
                        <a:spcAft>
                          <a:spcPts val="0"/>
                        </a:spcAft>
                        <a:buNone/>
                      </a:pPr>
                      <a:r>
                        <a:rPr b="1" lang="en-US" sz="1200">
                          <a:latin typeface="Calibri"/>
                          <a:ea typeface="Calibri"/>
                          <a:cs typeface="Calibri"/>
                          <a:sym typeface="Calibri"/>
                        </a:rPr>
                        <a:t>PC2</a:t>
                      </a:r>
                      <a:endParaRPr b="1" sz="1200">
                        <a:latin typeface="Calibri"/>
                        <a:ea typeface="Calibri"/>
                        <a:cs typeface="Calibri"/>
                        <a:sym typeface="Calibri"/>
                      </a:endParaRPr>
                    </a:p>
                  </a:txBody>
                  <a:tcPr marT="9525" marB="91425" marR="9525" marL="9525" anchor="b">
                    <a:lnL cap="flat" cmpd="sng" w="6325">
                      <a:solidFill>
                        <a:srgbClr val="000000"/>
                      </a:solidFill>
                      <a:prstDash val="solid"/>
                      <a:round/>
                      <a:headEnd len="sm" w="sm" type="none"/>
                      <a:tailEnd len="sm" w="sm" type="none"/>
                    </a:lnL>
                    <a:lnR cap="flat" cmpd="sng" w="6325">
                      <a:solidFill>
                        <a:srgbClr val="000000"/>
                      </a:solidFill>
                      <a:prstDash val="solid"/>
                      <a:round/>
                      <a:headEnd len="sm" w="sm" type="none"/>
                      <a:tailEnd len="sm" w="sm" type="none"/>
                    </a:lnR>
                    <a:lnT cap="flat" cmpd="sng" w="6325">
                      <a:solidFill>
                        <a:srgbClr val="000000"/>
                      </a:solidFill>
                      <a:prstDash val="solid"/>
                      <a:round/>
                      <a:headEnd len="sm" w="sm" type="none"/>
                      <a:tailEnd len="sm" w="sm" type="none"/>
                    </a:lnT>
                    <a:lnB cap="flat" cmpd="sng" w="63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a:latin typeface="Courier New"/>
                          <a:ea typeface="Courier New"/>
                          <a:cs typeface="Courier New"/>
                          <a:sym typeface="Courier New"/>
                        </a:rPr>
                        <a:t>2.8%</a:t>
                      </a:r>
                      <a:endParaRPr>
                        <a:latin typeface="Courier New"/>
                        <a:ea typeface="Courier New"/>
                        <a:cs typeface="Courier New"/>
                        <a:sym typeface="Courier New"/>
                      </a:endParaRPr>
                    </a:p>
                  </a:txBody>
                  <a:tcPr marT="9525" marB="91425" marR="9525" marL="9525" anchor="b">
                    <a:lnL cap="flat" cmpd="sng" w="6325">
                      <a:solidFill>
                        <a:srgbClr val="000000"/>
                      </a:solidFill>
                      <a:prstDash val="solid"/>
                      <a:round/>
                      <a:headEnd len="sm" w="sm" type="none"/>
                      <a:tailEnd len="sm" w="sm" type="none"/>
                    </a:lnL>
                    <a:lnR cap="flat" cmpd="sng" w="6325">
                      <a:solidFill>
                        <a:srgbClr val="000000"/>
                      </a:solidFill>
                      <a:prstDash val="solid"/>
                      <a:round/>
                      <a:headEnd len="sm" w="sm" type="none"/>
                      <a:tailEnd len="sm" w="sm" type="none"/>
                    </a:lnR>
                    <a:lnT cap="flat" cmpd="sng" w="6325">
                      <a:solidFill>
                        <a:srgbClr val="000000"/>
                      </a:solidFill>
                      <a:prstDash val="solid"/>
                      <a:round/>
                      <a:headEnd len="sm" w="sm" type="none"/>
                      <a:tailEnd len="sm" w="sm" type="none"/>
                    </a:lnT>
                    <a:lnB cap="flat" cmpd="sng" w="6325">
                      <a:solidFill>
                        <a:srgbClr val="000000"/>
                      </a:solidFill>
                      <a:prstDash val="solid"/>
                      <a:round/>
                      <a:headEnd len="sm" w="sm" type="none"/>
                      <a:tailEnd len="sm" w="sm" type="none"/>
                    </a:lnB>
                  </a:tcPr>
                </a:tc>
              </a:tr>
            </a:tbl>
          </a:graphicData>
        </a:graphic>
      </p:graphicFrame>
      <p:pic>
        <p:nvPicPr>
          <p:cNvPr id="118" name="Google Shape;118;p16"/>
          <p:cNvPicPr preferRelativeResize="0"/>
          <p:nvPr/>
        </p:nvPicPr>
        <p:blipFill>
          <a:blip r:embed="rId4">
            <a:alphaModFix/>
          </a:blip>
          <a:stretch>
            <a:fillRect/>
          </a:stretch>
        </p:blipFill>
        <p:spPr>
          <a:xfrm>
            <a:off x="540575" y="3598863"/>
            <a:ext cx="3407750" cy="2212175"/>
          </a:xfrm>
          <a:prstGeom prst="rect">
            <a:avLst/>
          </a:prstGeom>
          <a:noFill/>
          <a:ln>
            <a:noFill/>
          </a:ln>
        </p:spPr>
      </p:pic>
      <p:pic>
        <p:nvPicPr>
          <p:cNvPr id="119" name="Google Shape;119;p16"/>
          <p:cNvPicPr preferRelativeResize="0"/>
          <p:nvPr/>
        </p:nvPicPr>
        <p:blipFill>
          <a:blip r:embed="rId5">
            <a:alphaModFix/>
          </a:blip>
          <a:stretch>
            <a:fillRect/>
          </a:stretch>
        </p:blipFill>
        <p:spPr>
          <a:xfrm>
            <a:off x="4733913" y="1133522"/>
            <a:ext cx="3521951" cy="2429217"/>
          </a:xfrm>
          <a:prstGeom prst="rect">
            <a:avLst/>
          </a:prstGeom>
          <a:noFill/>
          <a:ln>
            <a:noFill/>
          </a:ln>
        </p:spPr>
      </p:pic>
      <p:sp>
        <p:nvSpPr>
          <p:cNvPr id="120" name="Google Shape;120;p16"/>
          <p:cNvSpPr txBox="1"/>
          <p:nvPr>
            <p:ph idx="4294967295" type="subTitle"/>
          </p:nvPr>
        </p:nvSpPr>
        <p:spPr>
          <a:xfrm>
            <a:off x="483475" y="507750"/>
            <a:ext cx="7772400" cy="626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US" sz="3000"/>
              <a:t>FPCA - COPx</a:t>
            </a:r>
            <a:endParaRPr b="1" sz="3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idx="1" type="body"/>
          </p:nvPr>
        </p:nvSpPr>
        <p:spPr>
          <a:xfrm>
            <a:off x="3745400" y="2978525"/>
            <a:ext cx="2394600" cy="626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US" sz="2900"/>
              <a:t>The End</a:t>
            </a:r>
            <a:endParaRPr b="1" sz="29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18"/>
          <p:cNvPicPr preferRelativeResize="0"/>
          <p:nvPr/>
        </p:nvPicPr>
        <p:blipFill>
          <a:blip r:embed="rId3">
            <a:alphaModFix/>
          </a:blip>
          <a:stretch>
            <a:fillRect/>
          </a:stretch>
        </p:blipFill>
        <p:spPr>
          <a:xfrm>
            <a:off x="318413" y="1193569"/>
            <a:ext cx="4129176" cy="2697356"/>
          </a:xfrm>
          <a:prstGeom prst="rect">
            <a:avLst/>
          </a:prstGeom>
          <a:noFill/>
          <a:ln>
            <a:noFill/>
          </a:ln>
        </p:spPr>
      </p:pic>
      <p:pic>
        <p:nvPicPr>
          <p:cNvPr id="133" name="Google Shape;133;p18"/>
          <p:cNvPicPr preferRelativeResize="0"/>
          <p:nvPr/>
        </p:nvPicPr>
        <p:blipFill>
          <a:blip r:embed="rId4">
            <a:alphaModFix/>
          </a:blip>
          <a:stretch>
            <a:fillRect/>
          </a:stretch>
        </p:blipFill>
        <p:spPr>
          <a:xfrm>
            <a:off x="4618050" y="1151531"/>
            <a:ext cx="4129175" cy="2781443"/>
          </a:xfrm>
          <a:prstGeom prst="rect">
            <a:avLst/>
          </a:prstGeom>
          <a:noFill/>
          <a:ln>
            <a:noFill/>
          </a:ln>
        </p:spPr>
      </p:pic>
      <p:graphicFrame>
        <p:nvGraphicFramePr>
          <p:cNvPr id="134" name="Google Shape;134;p18"/>
          <p:cNvGraphicFramePr/>
          <p:nvPr/>
        </p:nvGraphicFramePr>
        <p:xfrm>
          <a:off x="5439625" y="4482975"/>
          <a:ext cx="3000000" cy="3000000"/>
        </p:xfrm>
        <a:graphic>
          <a:graphicData uri="http://schemas.openxmlformats.org/drawingml/2006/table">
            <a:tbl>
              <a:tblPr>
                <a:noFill/>
                <a:tableStyleId>{47BA4CC2-CA51-46D4-8FB2-C04B30D004BB}</a:tableStyleId>
              </a:tblPr>
              <a:tblGrid>
                <a:gridCol w="1809750"/>
                <a:gridCol w="676275"/>
              </a:tblGrid>
              <a:tr h="238125">
                <a:tc>
                  <a:txBody>
                    <a:bodyPr/>
                    <a:lstStyle/>
                    <a:p>
                      <a:pPr indent="0" lvl="0" marL="0" rtl="0" algn="l">
                        <a:spcBef>
                          <a:spcPts val="0"/>
                        </a:spcBef>
                        <a:spcAft>
                          <a:spcPts val="0"/>
                        </a:spcAft>
                        <a:buNone/>
                      </a:pPr>
                      <a:r>
                        <a:rPr b="1" lang="en-US" sz="1200">
                          <a:latin typeface="Calibri"/>
                          <a:ea typeface="Calibri"/>
                          <a:cs typeface="Calibri"/>
                          <a:sym typeface="Calibri"/>
                        </a:rPr>
                        <a:t>Total Variance Explained</a:t>
                      </a:r>
                      <a:endParaRPr b="1" sz="1200">
                        <a:latin typeface="Calibri"/>
                        <a:ea typeface="Calibri"/>
                        <a:cs typeface="Calibri"/>
                        <a:sym typeface="Calibri"/>
                      </a:endParaRPr>
                    </a:p>
                  </a:txBody>
                  <a:tcPr marT="9525" marB="91425" marR="9525" marL="9525" anchor="b">
                    <a:lnL cap="flat" cmpd="sng" w="6325">
                      <a:solidFill>
                        <a:srgbClr val="000000"/>
                      </a:solidFill>
                      <a:prstDash val="solid"/>
                      <a:round/>
                      <a:headEnd len="sm" w="sm" type="none"/>
                      <a:tailEnd len="sm" w="sm" type="none"/>
                    </a:lnL>
                    <a:lnR cap="flat" cmpd="sng" w="6325">
                      <a:solidFill>
                        <a:srgbClr val="000000"/>
                      </a:solidFill>
                      <a:prstDash val="solid"/>
                      <a:round/>
                      <a:headEnd len="sm" w="sm" type="none"/>
                      <a:tailEnd len="sm" w="sm" type="none"/>
                    </a:lnR>
                    <a:lnT cap="flat" cmpd="sng" w="6325">
                      <a:solidFill>
                        <a:srgbClr val="000000"/>
                      </a:solidFill>
                      <a:prstDash val="solid"/>
                      <a:round/>
                      <a:headEnd len="sm" w="sm" type="none"/>
                      <a:tailEnd len="sm" w="sm" type="none"/>
                    </a:lnT>
                    <a:lnB cap="flat" cmpd="sng" w="63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a:latin typeface="Courier New"/>
                          <a:ea typeface="Courier New"/>
                          <a:cs typeface="Courier New"/>
                          <a:sym typeface="Courier New"/>
                        </a:rPr>
                        <a:t>99.6%</a:t>
                      </a:r>
                      <a:endParaRPr>
                        <a:latin typeface="Courier New"/>
                        <a:ea typeface="Courier New"/>
                        <a:cs typeface="Courier New"/>
                        <a:sym typeface="Courier New"/>
                      </a:endParaRPr>
                    </a:p>
                  </a:txBody>
                  <a:tcPr marT="9525" marB="91425" marR="9525" marL="9525" anchor="b">
                    <a:lnL cap="flat" cmpd="sng" w="6325">
                      <a:solidFill>
                        <a:srgbClr val="000000"/>
                      </a:solidFill>
                      <a:prstDash val="solid"/>
                      <a:round/>
                      <a:headEnd len="sm" w="sm" type="none"/>
                      <a:tailEnd len="sm" w="sm" type="none"/>
                    </a:lnL>
                    <a:lnR cap="flat" cmpd="sng" w="6325">
                      <a:solidFill>
                        <a:srgbClr val="000000"/>
                      </a:solidFill>
                      <a:prstDash val="solid"/>
                      <a:round/>
                      <a:headEnd len="sm" w="sm" type="none"/>
                      <a:tailEnd len="sm" w="sm" type="none"/>
                    </a:lnR>
                    <a:lnT cap="flat" cmpd="sng" w="6325">
                      <a:solidFill>
                        <a:srgbClr val="000000"/>
                      </a:solidFill>
                      <a:prstDash val="solid"/>
                      <a:round/>
                      <a:headEnd len="sm" w="sm" type="none"/>
                      <a:tailEnd len="sm" w="sm" type="none"/>
                    </a:lnT>
                    <a:lnB cap="flat" cmpd="sng" w="6325">
                      <a:solidFill>
                        <a:srgbClr val="000000"/>
                      </a:solidFill>
                      <a:prstDash val="solid"/>
                      <a:round/>
                      <a:headEnd len="sm" w="sm" type="none"/>
                      <a:tailEnd len="sm" w="sm" type="none"/>
                    </a:lnB>
                  </a:tcPr>
                </a:tc>
              </a:tr>
              <a:tr h="238125">
                <a:tc>
                  <a:txBody>
                    <a:bodyPr/>
                    <a:lstStyle/>
                    <a:p>
                      <a:pPr indent="0" lvl="0" marL="0" rtl="0" algn="l">
                        <a:spcBef>
                          <a:spcPts val="0"/>
                        </a:spcBef>
                        <a:spcAft>
                          <a:spcPts val="0"/>
                        </a:spcAft>
                        <a:buNone/>
                      </a:pPr>
                      <a:r>
                        <a:rPr b="1" lang="en-US" sz="1200">
                          <a:latin typeface="Calibri"/>
                          <a:ea typeface="Calibri"/>
                          <a:cs typeface="Calibri"/>
                          <a:sym typeface="Calibri"/>
                        </a:rPr>
                        <a:t>PC1</a:t>
                      </a:r>
                      <a:endParaRPr b="1" sz="1200">
                        <a:latin typeface="Calibri"/>
                        <a:ea typeface="Calibri"/>
                        <a:cs typeface="Calibri"/>
                        <a:sym typeface="Calibri"/>
                      </a:endParaRPr>
                    </a:p>
                  </a:txBody>
                  <a:tcPr marT="9525" marB="91425" marR="9525" marL="9525" anchor="b">
                    <a:lnL cap="flat" cmpd="sng" w="6325">
                      <a:solidFill>
                        <a:srgbClr val="000000"/>
                      </a:solidFill>
                      <a:prstDash val="solid"/>
                      <a:round/>
                      <a:headEnd len="sm" w="sm" type="none"/>
                      <a:tailEnd len="sm" w="sm" type="none"/>
                    </a:lnL>
                    <a:lnR cap="flat" cmpd="sng" w="6325">
                      <a:solidFill>
                        <a:srgbClr val="000000"/>
                      </a:solidFill>
                      <a:prstDash val="solid"/>
                      <a:round/>
                      <a:headEnd len="sm" w="sm" type="none"/>
                      <a:tailEnd len="sm" w="sm" type="none"/>
                    </a:lnR>
                    <a:lnT cap="flat" cmpd="sng" w="6325">
                      <a:solidFill>
                        <a:srgbClr val="000000"/>
                      </a:solidFill>
                      <a:prstDash val="solid"/>
                      <a:round/>
                      <a:headEnd len="sm" w="sm" type="none"/>
                      <a:tailEnd len="sm" w="sm" type="none"/>
                    </a:lnT>
                    <a:lnB cap="flat" cmpd="sng" w="63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a:latin typeface="Courier New"/>
                          <a:ea typeface="Courier New"/>
                          <a:cs typeface="Courier New"/>
                          <a:sym typeface="Courier New"/>
                        </a:rPr>
                        <a:t>98.7%</a:t>
                      </a:r>
                      <a:endParaRPr>
                        <a:latin typeface="Courier New"/>
                        <a:ea typeface="Courier New"/>
                        <a:cs typeface="Courier New"/>
                        <a:sym typeface="Courier New"/>
                      </a:endParaRPr>
                    </a:p>
                  </a:txBody>
                  <a:tcPr marT="9525" marB="91425" marR="9525" marL="9525" anchor="b">
                    <a:lnL cap="flat" cmpd="sng" w="6325">
                      <a:solidFill>
                        <a:srgbClr val="000000"/>
                      </a:solidFill>
                      <a:prstDash val="solid"/>
                      <a:round/>
                      <a:headEnd len="sm" w="sm" type="none"/>
                      <a:tailEnd len="sm" w="sm" type="none"/>
                    </a:lnL>
                    <a:lnR cap="flat" cmpd="sng" w="6325">
                      <a:solidFill>
                        <a:srgbClr val="000000"/>
                      </a:solidFill>
                      <a:prstDash val="solid"/>
                      <a:round/>
                      <a:headEnd len="sm" w="sm" type="none"/>
                      <a:tailEnd len="sm" w="sm" type="none"/>
                    </a:lnR>
                    <a:lnT cap="flat" cmpd="sng" w="6325">
                      <a:solidFill>
                        <a:srgbClr val="000000"/>
                      </a:solidFill>
                      <a:prstDash val="solid"/>
                      <a:round/>
                      <a:headEnd len="sm" w="sm" type="none"/>
                      <a:tailEnd len="sm" w="sm" type="none"/>
                    </a:lnT>
                    <a:lnB cap="flat" cmpd="sng" w="6325">
                      <a:solidFill>
                        <a:srgbClr val="000000"/>
                      </a:solidFill>
                      <a:prstDash val="solid"/>
                      <a:round/>
                      <a:headEnd len="sm" w="sm" type="none"/>
                      <a:tailEnd len="sm" w="sm" type="none"/>
                    </a:lnB>
                  </a:tcPr>
                </a:tc>
              </a:tr>
              <a:tr h="238125">
                <a:tc>
                  <a:txBody>
                    <a:bodyPr/>
                    <a:lstStyle/>
                    <a:p>
                      <a:pPr indent="0" lvl="0" marL="0" rtl="0" algn="l">
                        <a:spcBef>
                          <a:spcPts val="0"/>
                        </a:spcBef>
                        <a:spcAft>
                          <a:spcPts val="0"/>
                        </a:spcAft>
                        <a:buNone/>
                      </a:pPr>
                      <a:r>
                        <a:rPr b="1" lang="en-US" sz="1200">
                          <a:latin typeface="Calibri"/>
                          <a:ea typeface="Calibri"/>
                          <a:cs typeface="Calibri"/>
                          <a:sym typeface="Calibri"/>
                        </a:rPr>
                        <a:t>PC2</a:t>
                      </a:r>
                      <a:endParaRPr b="1" sz="1200">
                        <a:latin typeface="Calibri"/>
                        <a:ea typeface="Calibri"/>
                        <a:cs typeface="Calibri"/>
                        <a:sym typeface="Calibri"/>
                      </a:endParaRPr>
                    </a:p>
                  </a:txBody>
                  <a:tcPr marT="9525" marB="91425" marR="9525" marL="9525" anchor="b">
                    <a:lnL cap="flat" cmpd="sng" w="6325">
                      <a:solidFill>
                        <a:srgbClr val="000000"/>
                      </a:solidFill>
                      <a:prstDash val="solid"/>
                      <a:round/>
                      <a:headEnd len="sm" w="sm" type="none"/>
                      <a:tailEnd len="sm" w="sm" type="none"/>
                    </a:lnL>
                    <a:lnR cap="flat" cmpd="sng" w="6325">
                      <a:solidFill>
                        <a:srgbClr val="000000"/>
                      </a:solidFill>
                      <a:prstDash val="solid"/>
                      <a:round/>
                      <a:headEnd len="sm" w="sm" type="none"/>
                      <a:tailEnd len="sm" w="sm" type="none"/>
                    </a:lnR>
                    <a:lnT cap="flat" cmpd="sng" w="6325">
                      <a:solidFill>
                        <a:srgbClr val="000000"/>
                      </a:solidFill>
                      <a:prstDash val="solid"/>
                      <a:round/>
                      <a:headEnd len="sm" w="sm" type="none"/>
                      <a:tailEnd len="sm" w="sm" type="none"/>
                    </a:lnT>
                    <a:lnB cap="flat" cmpd="sng" w="63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a:latin typeface="Courier New"/>
                          <a:ea typeface="Courier New"/>
                          <a:cs typeface="Courier New"/>
                          <a:sym typeface="Courier New"/>
                        </a:rPr>
                        <a:t>0.9%</a:t>
                      </a:r>
                      <a:endParaRPr>
                        <a:latin typeface="Courier New"/>
                        <a:ea typeface="Courier New"/>
                        <a:cs typeface="Courier New"/>
                        <a:sym typeface="Courier New"/>
                      </a:endParaRPr>
                    </a:p>
                  </a:txBody>
                  <a:tcPr marT="9525" marB="91425" marR="9525" marL="9525" anchor="b">
                    <a:lnL cap="flat" cmpd="sng" w="6325">
                      <a:solidFill>
                        <a:srgbClr val="000000"/>
                      </a:solidFill>
                      <a:prstDash val="solid"/>
                      <a:round/>
                      <a:headEnd len="sm" w="sm" type="none"/>
                      <a:tailEnd len="sm" w="sm" type="none"/>
                    </a:lnL>
                    <a:lnR cap="flat" cmpd="sng" w="6325">
                      <a:solidFill>
                        <a:srgbClr val="000000"/>
                      </a:solidFill>
                      <a:prstDash val="solid"/>
                      <a:round/>
                      <a:headEnd len="sm" w="sm" type="none"/>
                      <a:tailEnd len="sm" w="sm" type="none"/>
                    </a:lnR>
                    <a:lnT cap="flat" cmpd="sng" w="6325">
                      <a:solidFill>
                        <a:srgbClr val="000000"/>
                      </a:solidFill>
                      <a:prstDash val="solid"/>
                      <a:round/>
                      <a:headEnd len="sm" w="sm" type="none"/>
                      <a:tailEnd len="sm" w="sm" type="none"/>
                    </a:lnT>
                    <a:lnB cap="flat" cmpd="sng" w="6325">
                      <a:solidFill>
                        <a:srgbClr val="000000"/>
                      </a:solidFill>
                      <a:prstDash val="solid"/>
                      <a:round/>
                      <a:headEnd len="sm" w="sm" type="none"/>
                      <a:tailEnd len="sm" w="sm" type="none"/>
                    </a:lnB>
                  </a:tcPr>
                </a:tc>
              </a:tr>
            </a:tbl>
          </a:graphicData>
        </a:graphic>
      </p:graphicFrame>
      <p:pic>
        <p:nvPicPr>
          <p:cNvPr id="135" name="Google Shape;135;p18"/>
          <p:cNvPicPr preferRelativeResize="0"/>
          <p:nvPr/>
        </p:nvPicPr>
        <p:blipFill>
          <a:blip r:embed="rId5">
            <a:alphaModFix/>
          </a:blip>
          <a:stretch>
            <a:fillRect/>
          </a:stretch>
        </p:blipFill>
        <p:spPr>
          <a:xfrm>
            <a:off x="832138" y="3998538"/>
            <a:ext cx="3101701" cy="2014674"/>
          </a:xfrm>
          <a:prstGeom prst="rect">
            <a:avLst/>
          </a:prstGeom>
          <a:noFill/>
          <a:ln>
            <a:noFill/>
          </a:ln>
        </p:spPr>
      </p:pic>
      <p:sp>
        <p:nvSpPr>
          <p:cNvPr id="136" name="Google Shape;136;p18"/>
          <p:cNvSpPr txBox="1"/>
          <p:nvPr>
            <p:ph idx="4294967295" type="subTitle"/>
          </p:nvPr>
        </p:nvSpPr>
        <p:spPr>
          <a:xfrm>
            <a:off x="318400" y="566875"/>
            <a:ext cx="7772400" cy="626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US" sz="3000"/>
              <a:t>FPCA - COPy</a:t>
            </a:r>
            <a:endParaRPr b="1" sz="3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p:nvPr/>
        </p:nvSpPr>
        <p:spPr>
          <a:xfrm>
            <a:off x="-2060575" y="-676275"/>
            <a:ext cx="1842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3" name="Google Shape;143;p19"/>
          <p:cNvSpPr txBox="1"/>
          <p:nvPr>
            <p:ph idx="4294967295" type="subTitle"/>
          </p:nvPr>
        </p:nvSpPr>
        <p:spPr>
          <a:xfrm>
            <a:off x="318400" y="552100"/>
            <a:ext cx="7772400" cy="626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US" sz="3000"/>
              <a:t>MFPCA - </a:t>
            </a:r>
            <a:r>
              <a:rPr b="1" lang="en-US" sz="3000"/>
              <a:t>GRF</a:t>
            </a:r>
            <a:endParaRPr b="1" sz="3000">
              <a:solidFill>
                <a:schemeClr val="dk1"/>
              </a:solidFill>
            </a:endParaRPr>
          </a:p>
        </p:txBody>
      </p:sp>
      <p:pic>
        <p:nvPicPr>
          <p:cNvPr id="144" name="Google Shape;144;p19"/>
          <p:cNvPicPr preferRelativeResize="0"/>
          <p:nvPr/>
        </p:nvPicPr>
        <p:blipFill>
          <a:blip r:embed="rId3">
            <a:alphaModFix/>
          </a:blip>
          <a:stretch>
            <a:fillRect/>
          </a:stretch>
        </p:blipFill>
        <p:spPr>
          <a:xfrm>
            <a:off x="2867187" y="232488"/>
            <a:ext cx="3409625" cy="6393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0"/>
          <p:cNvPicPr preferRelativeResize="0"/>
          <p:nvPr/>
        </p:nvPicPr>
        <p:blipFill>
          <a:blip r:embed="rId3">
            <a:alphaModFix/>
          </a:blip>
          <a:stretch>
            <a:fillRect/>
          </a:stretch>
        </p:blipFill>
        <p:spPr>
          <a:xfrm>
            <a:off x="1926013" y="783013"/>
            <a:ext cx="5291974" cy="5291974"/>
          </a:xfrm>
          <a:prstGeom prst="rect">
            <a:avLst/>
          </a:prstGeom>
          <a:noFill/>
          <a:ln>
            <a:noFill/>
          </a:ln>
        </p:spPr>
      </p:pic>
      <p:sp>
        <p:nvSpPr>
          <p:cNvPr id="151" name="Google Shape;151;p20"/>
          <p:cNvSpPr txBox="1"/>
          <p:nvPr>
            <p:ph idx="4294967295" type="subTitle"/>
          </p:nvPr>
        </p:nvSpPr>
        <p:spPr>
          <a:xfrm>
            <a:off x="318375" y="507750"/>
            <a:ext cx="7772400" cy="626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US" sz="3000"/>
              <a:t>MFPCA - GRF - Scatterplot</a:t>
            </a:r>
            <a:endParaRPr b="1" sz="30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